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7" r:id="rId4"/>
  </p:sldMasterIdLst>
  <p:notesMasterIdLst>
    <p:notesMasterId r:id="rId12"/>
  </p:notesMasterIdLst>
  <p:handoutMasterIdLst>
    <p:handoutMasterId r:id="rId13"/>
  </p:handoutMasterIdLst>
  <p:sldIdLst>
    <p:sldId id="405" r:id="rId5"/>
    <p:sldId id="416" r:id="rId6"/>
    <p:sldId id="417" r:id="rId7"/>
    <p:sldId id="418" r:id="rId8"/>
    <p:sldId id="419" r:id="rId9"/>
    <p:sldId id="420" r:id="rId10"/>
    <p:sldId id="421" r:id="rId11"/>
  </p:sldIdLst>
  <p:sldSz cx="9906000" cy="6858000" type="A4"/>
  <p:notesSz cx="6799263" cy="9929813"/>
  <p:custDataLst>
    <p:tags r:id="rId14"/>
  </p:custDataLst>
  <p:defaultTextStyle>
    <a:defPPr>
      <a:defRPr lang="de-DE"/>
    </a:defPPr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DD5"/>
    <a:srgbClr val="CC9900"/>
    <a:srgbClr val="B0B932"/>
    <a:srgbClr val="00569D"/>
    <a:srgbClr val="F7A941"/>
    <a:srgbClr val="C7D64F"/>
    <a:srgbClr val="A3D8E7"/>
    <a:srgbClr val="8B6D4A"/>
    <a:srgbClr val="222221"/>
    <a:srgbClr val="DE6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2724" autoAdjust="0"/>
    <p:restoredTop sz="94665" autoAdjust="0"/>
  </p:normalViewPr>
  <p:slideViewPr>
    <p:cSldViewPr>
      <p:cViewPr varScale="1">
        <p:scale>
          <a:sx n="114" d="100"/>
          <a:sy n="114" d="100"/>
        </p:scale>
        <p:origin x="1416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50" d="100"/>
          <a:sy n="150" d="100"/>
        </p:scale>
        <p:origin x="2496" y="-216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94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r">
              <a:defRPr sz="1200"/>
            </a:lvl1pPr>
          </a:lstStyle>
          <a:p>
            <a:fld id="{4BD2F89C-5B9E-47D5-97EA-7E94A03F3BAD}" type="datetimeFigureOut">
              <a:rPr lang="en-US" smtClean="0"/>
              <a:pPr/>
              <a:t>9/5/2022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94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r">
              <a:defRPr sz="1200"/>
            </a:lvl1pPr>
          </a:lstStyle>
          <a:p>
            <a:fld id="{9EC16AE0-9542-4D5B-AF70-A50F5AFBFBE0}" type="slidenum">
              <a:rPr lang="de-DE" smtClean="0"/>
              <a:pPr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301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r">
              <a:defRPr sz="1300"/>
            </a:lvl1pPr>
          </a:lstStyle>
          <a:p>
            <a:fld id="{2FB4FF29-EE9A-4D47-9F1A-289A80693C0F}" type="datetimeFigureOut">
              <a:rPr lang="fr-FR" smtClean="0"/>
              <a:pPr/>
              <a:t>05/09/2022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6125"/>
            <a:ext cx="5376863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91" tIns="47796" rIns="95591" bIns="47796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5591" tIns="47796" rIns="95591" bIns="47796" rtlCol="0">
            <a:norm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r">
              <a:defRPr sz="1300"/>
            </a:lvl1pPr>
          </a:lstStyle>
          <a:p>
            <a:fld id="{71E7D22E-2FCF-4181-8686-08BDCDF9406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1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Machine_%C3%A0_calculer" TargetMode="External"/><Relationship Id="rId13" Type="http://schemas.openxmlformats.org/officeDocument/2006/relationships/hyperlink" Target="https://fr.wikipedia.org/wiki/Donn%C3%A9e" TargetMode="External"/><Relationship Id="rId3" Type="http://schemas.openxmlformats.org/officeDocument/2006/relationships/hyperlink" Target="https://fr.wikipedia.org/wiki/Math%C3%A9matiques" TargetMode="External"/><Relationship Id="rId7" Type="http://schemas.openxmlformats.org/officeDocument/2006/relationships/hyperlink" Target="https://fr.wikipedia.org/wiki/Ordinateur" TargetMode="External"/><Relationship Id="rId12" Type="http://schemas.openxmlformats.org/officeDocument/2006/relationships/hyperlink" Target="https://fr.wikipedia.org/wiki/Instruction-machine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r.wikipedia.org/wiki/Informatique" TargetMode="External"/><Relationship Id="rId11" Type="http://schemas.openxmlformats.org/officeDocument/2006/relationships/hyperlink" Target="https://fr.wikipedia.org/wiki/M%C3%A9tier_Jacquard" TargetMode="External"/><Relationship Id="rId5" Type="http://schemas.openxmlformats.org/officeDocument/2006/relationships/hyperlink" Target="https://fr.wikipedia.org/wiki/Royaume-Uni" TargetMode="External"/><Relationship Id="rId10" Type="http://schemas.openxmlformats.org/officeDocument/2006/relationships/hyperlink" Target="https://fr.wikipedia.org/wiki/Charles_Babbage#La_machine_&#224;_diff&#233;rences" TargetMode="External"/><Relationship Id="rId4" Type="http://schemas.openxmlformats.org/officeDocument/2006/relationships/hyperlink" Target="https://fr.wikipedia.org/wiki/Inventeur" TargetMode="External"/><Relationship Id="rId9" Type="http://schemas.openxmlformats.org/officeDocument/2006/relationships/hyperlink" Target="https://fr.wikipedia.org/wiki/Table_num%C3%A9rique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Cl%C3%A9_de_chiffrement" TargetMode="External"/><Relationship Id="rId3" Type="http://schemas.openxmlformats.org/officeDocument/2006/relationships/hyperlink" Target="https://fr.wikipedia.org/wiki/Chi%C8%99in%C4%83u" TargetMode="External"/><Relationship Id="rId7" Type="http://schemas.openxmlformats.org/officeDocument/2006/relationships/hyperlink" Target="https://fr.wikipedia.org/w/index.php?title=Chiffre_poly-alphab%C3%A9tique&amp;action=edit&amp;redlink=1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r.wikipedia.org/w/index.php?title=Chiffre_mono-alphab%C3%A9tique&amp;action=edit&amp;redlink=1" TargetMode="External"/><Relationship Id="rId5" Type="http://schemas.openxmlformats.org/officeDocument/2006/relationships/hyperlink" Target="https://fr.wikipedia.org/wiki/Indice_de_co%C3%AFncidence" TargetMode="External"/><Relationship Id="rId4" Type="http://schemas.openxmlformats.org/officeDocument/2006/relationships/hyperlink" Target="https://fr.wikipedia.org/wiki/Cryptologue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Charles Babbage</a:t>
            </a:r>
            <a:r>
              <a:rPr lang="fr-FR" dirty="0"/>
              <a:t>, est un </a:t>
            </a:r>
            <a:r>
              <a:rPr lang="fr-FR" dirty="0">
                <a:hlinkClick r:id="rId3" tooltip="Mathématiques"/>
              </a:rPr>
              <a:t>mathématicien</a:t>
            </a:r>
            <a:r>
              <a:rPr lang="fr-FR" dirty="0"/>
              <a:t> et </a:t>
            </a:r>
            <a:r>
              <a:rPr lang="fr-FR" dirty="0">
                <a:hlinkClick r:id="rId4" tooltip="Inventeur"/>
              </a:rPr>
              <a:t>inventeur</a:t>
            </a:r>
            <a:r>
              <a:rPr lang="fr-FR" dirty="0"/>
              <a:t> visionnaire </a:t>
            </a:r>
            <a:r>
              <a:rPr lang="fr-FR" dirty="0">
                <a:hlinkClick r:id="rId5" tooltip="Royaume-Uni"/>
              </a:rPr>
              <a:t>britannique</a:t>
            </a:r>
            <a:r>
              <a:rPr lang="fr-FR" dirty="0"/>
              <a:t> qui fut l'un des principaux précurseurs de l'</a:t>
            </a:r>
            <a:r>
              <a:rPr lang="fr-FR" dirty="0">
                <a:hlinkClick r:id="rId6" tooltip="Informatique"/>
              </a:rPr>
              <a:t>informatique</a:t>
            </a:r>
            <a:r>
              <a:rPr lang="fr-FR" dirty="0"/>
              <a:t>. </a:t>
            </a:r>
          </a:p>
          <a:p>
            <a:r>
              <a:rPr lang="fr-FR" dirty="0"/>
              <a:t>Il fut le premier à énoncer le principe d'un </a:t>
            </a:r>
            <a:r>
              <a:rPr lang="fr-FR" dirty="0">
                <a:hlinkClick r:id="rId7" tooltip="Ordinateur"/>
              </a:rPr>
              <a:t>ordinateur</a:t>
            </a:r>
            <a:r>
              <a:rPr lang="fr-FR" dirty="0"/>
              <a:t>. </a:t>
            </a:r>
          </a:p>
          <a:p>
            <a:r>
              <a:rPr lang="fr-FR" dirty="0"/>
              <a:t>C'est en 1834, pendant le développement d'une </a:t>
            </a:r>
            <a:r>
              <a:rPr lang="fr-FR" dirty="0">
                <a:hlinkClick r:id="rId8" tooltip="Machine à calculer"/>
              </a:rPr>
              <a:t>machine à calculer</a:t>
            </a:r>
            <a:r>
              <a:rPr lang="fr-FR" dirty="0"/>
              <a:t> destinée au calcul et à l'impression de </a:t>
            </a:r>
            <a:r>
              <a:rPr lang="fr-FR" dirty="0">
                <a:hlinkClick r:id="rId9" tooltip="Table numérique"/>
              </a:rPr>
              <a:t>tables mathématiques</a:t>
            </a:r>
            <a:r>
              <a:rPr lang="fr-FR" dirty="0"/>
              <a:t> (</a:t>
            </a:r>
            <a:r>
              <a:rPr lang="fr-FR" dirty="0">
                <a:hlinkClick r:id="rId10"/>
              </a:rPr>
              <a:t>la machine à différences</a:t>
            </a:r>
            <a:r>
              <a:rPr lang="fr-FR" dirty="0"/>
              <a:t>) qu'il eut l'idée d'y incorporer des cartes du </a:t>
            </a:r>
            <a:r>
              <a:rPr lang="fr-FR" dirty="0">
                <a:hlinkClick r:id="rId11" tooltip="Métier Jacquard"/>
              </a:rPr>
              <a:t>métier Jacquard</a:t>
            </a:r>
            <a:r>
              <a:rPr lang="fr-FR" dirty="0"/>
              <a:t>, dont la lecture séquentielle donnerait des </a:t>
            </a:r>
            <a:r>
              <a:rPr lang="fr-FR" dirty="0">
                <a:hlinkClick r:id="rId12" tooltip="Instruction-machine"/>
              </a:rPr>
              <a:t>instructions</a:t>
            </a:r>
            <a:r>
              <a:rPr lang="fr-FR" dirty="0"/>
              <a:t> et des </a:t>
            </a:r>
            <a:r>
              <a:rPr lang="fr-FR" dirty="0">
                <a:hlinkClick r:id="rId13" tooltip="Donnée"/>
              </a:rPr>
              <a:t>données</a:t>
            </a:r>
            <a:r>
              <a:rPr lang="fr-FR" dirty="0"/>
              <a:t> à sa machine, et donc imagina l'ancêtre mécanique des ordinateurs d'aujourd'hui.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031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615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37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713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787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787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William F. Friedman</a:t>
            </a:r>
            <a:r>
              <a:rPr lang="fr-FR" dirty="0"/>
              <a:t> (24 septembre 1891 à </a:t>
            </a:r>
            <a:r>
              <a:rPr lang="fr-FR" dirty="0" err="1">
                <a:hlinkClick r:id="rId3" tooltip="Chișinău"/>
              </a:rPr>
              <a:t>Chișinău</a:t>
            </a:r>
            <a:r>
              <a:rPr lang="fr-FR" dirty="0"/>
              <a:t> (Moldavie) - 12 novembre 1969 à Washington DC) était un </a:t>
            </a:r>
            <a:r>
              <a:rPr lang="fr-FR" dirty="0">
                <a:hlinkClick r:id="rId4" tooltip="Cryptologue"/>
              </a:rPr>
              <a:t>cryptologue</a:t>
            </a:r>
            <a:r>
              <a:rPr lang="fr-FR" dirty="0"/>
              <a:t> de l'armée de terre américaine. L'</a:t>
            </a:r>
            <a:r>
              <a:rPr lang="fr-FR" dirty="0">
                <a:hlinkClick r:id="rId5" tooltip="Indice de coïncidence"/>
              </a:rPr>
              <a:t>indice de coïncidence</a:t>
            </a:r>
            <a:r>
              <a:rPr lang="fr-FR" dirty="0"/>
              <a:t> qu'il a inventé permettra aux cryptanalystes d'adopter désormais une approche scientifique de leur travail.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L'indice permet de savoir si un texte a été chiffré avec un </a:t>
            </a:r>
            <a:r>
              <a:rPr lang="fr-FR" b="0" i="0" u="none" strike="noStrike" dirty="0">
                <a:solidFill>
                  <a:srgbClr val="DD3333"/>
                </a:solidFill>
                <a:effectLst/>
                <a:latin typeface="Arial" panose="020B0604020202020204" pitchFamily="34" charset="0"/>
                <a:hlinkClick r:id="rId6" tooltip="Chiffre mono-alphabétique (page inexistante)"/>
              </a:rPr>
              <a:t>chiffre mono-alphabétique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ou un </a:t>
            </a:r>
            <a:r>
              <a:rPr lang="fr-FR" b="0" i="0" u="none" strike="noStrike" dirty="0">
                <a:solidFill>
                  <a:srgbClr val="DD3333"/>
                </a:solidFill>
                <a:effectLst/>
                <a:latin typeface="Arial" panose="020B0604020202020204" pitchFamily="34" charset="0"/>
                <a:hlinkClick r:id="rId7" tooltip="Chiffre poly-alphabétique (page inexistante)"/>
              </a:rPr>
              <a:t>chiffre poly-alphabétique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en étudiant la probabilité de répétition des lettres du message chiffré. </a:t>
            </a:r>
            <a:r>
              <a:rPr lang="fr-FR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Il donne également une indication sur la longueur de la </a:t>
            </a:r>
            <a:r>
              <a:rPr lang="fr-FR" b="0" i="0" u="none" strike="noStrike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8" tooltip="Clé de chiffrement"/>
              </a:rPr>
              <a:t>clé</a:t>
            </a:r>
            <a:r>
              <a:rPr lang="fr-FR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probable.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51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282634" y="2730501"/>
            <a:ext cx="9340734" cy="3866851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5" name="Rectangle 14"/>
          <p:cNvSpPr/>
          <p:nvPr userDrawn="1"/>
        </p:nvSpPr>
        <p:spPr bwMode="gray">
          <a:xfrm>
            <a:off x="0" y="0"/>
            <a:ext cx="9906000" cy="2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5" name="Group 44"/>
          <p:cNvGrpSpPr/>
          <p:nvPr userDrawn="1"/>
        </p:nvGrpSpPr>
        <p:grpSpPr bwMode="gray">
          <a:xfrm>
            <a:off x="614907" y="1160934"/>
            <a:ext cx="1716087" cy="635001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2419350" y="391737"/>
            <a:ext cx="638176" cy="22336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284275" y="450122"/>
            <a:ext cx="6035964" cy="1316810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  <a:ea typeface="Roboto" pitchFamily="2" charset="0"/>
                <a:cs typeface="Roboto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284275" y="1810508"/>
            <a:ext cx="6035964" cy="42620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3284275" y="2280292"/>
            <a:ext cx="6035964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3965171" y="101600"/>
            <a:ext cx="5940829" cy="665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Straight Connector 46"/>
          <p:cNvCxnSpPr/>
          <p:nvPr userDrawn="1"/>
        </p:nvCxnSpPr>
        <p:spPr bwMode="gray">
          <a:xfrm flipH="1">
            <a:off x="4391025" y="1948392"/>
            <a:ext cx="863602" cy="2928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5413607" y="2180030"/>
            <a:ext cx="4044718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413607" y="4032862"/>
            <a:ext cx="4044718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Click to edit subtitle style</a:t>
            </a:r>
            <a:endParaRPr lang="fr-FR" dirty="0"/>
          </a:p>
        </p:txBody>
      </p:sp>
      <p:sp>
        <p:nvSpPr>
          <p:cNvPr id="37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5413607" y="4525307"/>
            <a:ext cx="4044718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8" name="Picture Placeholder 37"/>
          <p:cNvSpPr>
            <a:spLocks noGrp="1"/>
          </p:cNvSpPr>
          <p:nvPr userDrawn="1">
            <p:ph type="pic" sz="quarter" idx="11"/>
          </p:nvPr>
        </p:nvSpPr>
        <p:spPr bwMode="gray">
          <a:xfrm>
            <a:off x="282633" y="282635"/>
            <a:ext cx="3682537" cy="6292732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  <p:grpSp>
        <p:nvGrpSpPr>
          <p:cNvPr id="41" name="Group 44"/>
          <p:cNvGrpSpPr/>
          <p:nvPr userDrawn="1"/>
        </p:nvGrpSpPr>
        <p:grpSpPr bwMode="gray">
          <a:xfrm>
            <a:off x="7918778" y="5797551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4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0" y="1330493"/>
            <a:ext cx="9906000" cy="41970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44"/>
          <p:cNvGrpSpPr/>
          <p:nvPr userDrawn="1"/>
        </p:nvGrpSpPr>
        <p:grpSpPr bwMode="gray">
          <a:xfrm>
            <a:off x="636636" y="3167063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1914525" y="1781175"/>
            <a:ext cx="923926" cy="32956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857501" y="2282210"/>
            <a:ext cx="6591300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2857501" y="4135042"/>
            <a:ext cx="6591300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5" name="Rectangle 44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&amp;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815542" y="1803863"/>
            <a:ext cx="5595157" cy="43223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415635" y="1803863"/>
            <a:ext cx="3075709" cy="432230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9494589"/>
              </p:ext>
            </p:ext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 userDrawn="1"/>
        </p:nvSpPr>
        <p:spPr bwMode="gray">
          <a:xfrm>
            <a:off x="2001872" y="2355662"/>
            <a:ext cx="5902257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2"/>
                </a:solidFill>
              </a:rPr>
              <a:t>Merci pour</a:t>
            </a:r>
            <a:r>
              <a:rPr lang="fr-FR" sz="4000" baseline="0" dirty="0">
                <a:solidFill>
                  <a:schemeClr val="accent2"/>
                </a:solidFill>
              </a:rPr>
              <a:t> votre attention</a:t>
            </a:r>
            <a:endParaRPr lang="fr-FR" sz="4000" dirty="0">
              <a:solidFill>
                <a:schemeClr val="accent2"/>
              </a:solidFill>
            </a:endParaRPr>
          </a:p>
        </p:txBody>
      </p:sp>
      <p:sp>
        <p:nvSpPr>
          <p:cNvPr id="34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0" y="0"/>
            <a:ext cx="9906000" cy="5203766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86" name="Group 85"/>
          <p:cNvGrpSpPr/>
          <p:nvPr userDrawn="1"/>
        </p:nvGrpSpPr>
        <p:grpSpPr>
          <a:xfrm>
            <a:off x="7918778" y="5797551"/>
            <a:ext cx="1415769" cy="379966"/>
            <a:chOff x="7918778" y="5797551"/>
            <a:chExt cx="1415769" cy="379966"/>
          </a:xfrm>
          <a:solidFill>
            <a:schemeClr val="tx1"/>
          </a:solidFill>
        </p:grpSpPr>
        <p:sp>
          <p:nvSpPr>
            <p:cNvPr id="36" name="Freeform 8"/>
            <p:cNvSpPr>
              <a:spLocks/>
            </p:cNvSpPr>
            <p:nvPr userDrawn="1"/>
          </p:nvSpPr>
          <p:spPr bwMode="gray">
            <a:xfrm>
              <a:off x="7918778" y="5797551"/>
              <a:ext cx="345837" cy="379966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gray">
            <a:xfrm>
              <a:off x="8269165" y="5797551"/>
              <a:ext cx="330479" cy="379966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0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11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12"/>
            <p:cNvSpPr>
              <a:spLocks noEditPoints="1"/>
            </p:cNvSpPr>
            <p:nvPr userDrawn="1"/>
          </p:nvSpPr>
          <p:spPr bwMode="gray">
            <a:xfrm>
              <a:off x="8965958" y="5797551"/>
              <a:ext cx="368589" cy="379966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5" name="Freeform 13"/>
          <p:cNvSpPr>
            <a:spLocks/>
          </p:cNvSpPr>
          <p:nvPr userDrawn="1"/>
        </p:nvSpPr>
        <p:spPr bwMode="gray">
          <a:xfrm>
            <a:off x="7938687" y="6208801"/>
            <a:ext cx="28441" cy="110918"/>
          </a:xfrm>
          <a:custGeom>
            <a:avLst/>
            <a:gdLst/>
            <a:ahLst/>
            <a:cxnLst>
              <a:cxn ang="0">
                <a:pos x="0" y="195"/>
              </a:cxn>
              <a:cxn ang="0">
                <a:pos x="28" y="0"/>
              </a:cxn>
              <a:cxn ang="0">
                <a:pos x="50" y="0"/>
              </a:cxn>
              <a:cxn ang="0">
                <a:pos x="24" y="195"/>
              </a:cxn>
              <a:cxn ang="0">
                <a:pos x="0" y="195"/>
              </a:cxn>
            </a:cxnLst>
            <a:rect l="0" t="0" r="r" b="b"/>
            <a:pathLst>
              <a:path w="50" h="195">
                <a:moveTo>
                  <a:pt x="0" y="195"/>
                </a:moveTo>
                <a:lnTo>
                  <a:pt x="28" y="0"/>
                </a:lnTo>
                <a:lnTo>
                  <a:pt x="50" y="0"/>
                </a:lnTo>
                <a:lnTo>
                  <a:pt x="24" y="195"/>
                </a:lnTo>
                <a:lnTo>
                  <a:pt x="0" y="195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6" name="Freeform 14"/>
          <p:cNvSpPr>
            <a:spLocks noEditPoints="1"/>
          </p:cNvSpPr>
          <p:nvPr userDrawn="1"/>
        </p:nvSpPr>
        <p:spPr bwMode="gray">
          <a:xfrm>
            <a:off x="7972247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5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4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8" y="77"/>
                  <a:pt x="28" y="87"/>
                  <a:pt x="45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4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7" name="Freeform 15"/>
          <p:cNvSpPr>
            <a:spLocks/>
          </p:cNvSpPr>
          <p:nvPr userDrawn="1"/>
        </p:nvSpPr>
        <p:spPr bwMode="gray">
          <a:xfrm>
            <a:off x="8082027" y="6208801"/>
            <a:ext cx="42092" cy="110918"/>
          </a:xfrm>
          <a:custGeom>
            <a:avLst/>
            <a:gdLst/>
            <a:ahLst/>
            <a:cxnLst>
              <a:cxn ang="0">
                <a:pos x="28" y="54"/>
              </a:cxn>
              <a:cxn ang="0">
                <a:pos x="16" y="139"/>
              </a:cxn>
              <a:cxn ang="0">
                <a:pos x="0" y="139"/>
              </a:cxn>
              <a:cxn ang="0">
                <a:pos x="12" y="54"/>
              </a:cxn>
              <a:cxn ang="0">
                <a:pos x="0" y="54"/>
              </a:cxn>
              <a:cxn ang="0">
                <a:pos x="2" y="44"/>
              </a:cxn>
              <a:cxn ang="0">
                <a:pos x="13" y="44"/>
              </a:cxn>
              <a:cxn ang="0">
                <a:pos x="15" y="30"/>
              </a:cxn>
              <a:cxn ang="0">
                <a:pos x="53" y="0"/>
              </a:cxn>
              <a:cxn ang="0">
                <a:pos x="52" y="10"/>
              </a:cxn>
              <a:cxn ang="0">
                <a:pos x="32" y="29"/>
              </a:cxn>
              <a:cxn ang="0">
                <a:pos x="29" y="44"/>
              </a:cxn>
              <a:cxn ang="0">
                <a:pos x="47" y="44"/>
              </a:cxn>
              <a:cxn ang="0">
                <a:pos x="45" y="54"/>
              </a:cxn>
              <a:cxn ang="0">
                <a:pos x="28" y="54"/>
              </a:cxn>
            </a:cxnLst>
            <a:rect l="0" t="0" r="r" b="b"/>
            <a:pathLst>
              <a:path w="53" h="139">
                <a:moveTo>
                  <a:pt x="28" y="54"/>
                </a:moveTo>
                <a:cubicBezTo>
                  <a:pt x="16" y="139"/>
                  <a:pt x="16" y="139"/>
                  <a:pt x="16" y="139"/>
                </a:cubicBezTo>
                <a:cubicBezTo>
                  <a:pt x="0" y="139"/>
                  <a:pt x="0" y="139"/>
                  <a:pt x="0" y="139"/>
                </a:cubicBezTo>
                <a:cubicBezTo>
                  <a:pt x="12" y="54"/>
                  <a:pt x="12" y="54"/>
                  <a:pt x="12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2" y="44"/>
                  <a:pt x="2" y="44"/>
                  <a:pt x="2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5" y="30"/>
                  <a:pt x="15" y="30"/>
                  <a:pt x="15" y="30"/>
                </a:cubicBezTo>
                <a:cubicBezTo>
                  <a:pt x="18" y="12"/>
                  <a:pt x="31" y="0"/>
                  <a:pt x="53" y="0"/>
                </a:cubicBezTo>
                <a:cubicBezTo>
                  <a:pt x="52" y="10"/>
                  <a:pt x="52" y="10"/>
                  <a:pt x="52" y="10"/>
                </a:cubicBezTo>
                <a:cubicBezTo>
                  <a:pt x="42" y="11"/>
                  <a:pt x="34" y="15"/>
                  <a:pt x="32" y="29"/>
                </a:cubicBezTo>
                <a:cubicBezTo>
                  <a:pt x="29" y="44"/>
                  <a:pt x="29" y="44"/>
                  <a:pt x="29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5" y="54"/>
                  <a:pt x="45" y="54"/>
                  <a:pt x="45" y="54"/>
                </a:cubicBezTo>
                <a:lnTo>
                  <a:pt x="28" y="54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8" name="Freeform 16"/>
          <p:cNvSpPr>
            <a:spLocks/>
          </p:cNvSpPr>
          <p:nvPr userDrawn="1"/>
        </p:nvSpPr>
        <p:spPr bwMode="gray">
          <a:xfrm>
            <a:off x="8124119" y="6244067"/>
            <a:ext cx="65982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9" name="Freeform 17"/>
          <p:cNvSpPr>
            <a:spLocks/>
          </p:cNvSpPr>
          <p:nvPr userDrawn="1"/>
        </p:nvSpPr>
        <p:spPr bwMode="gray">
          <a:xfrm>
            <a:off x="8204890" y="6222453"/>
            <a:ext cx="38110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9"/>
              </a:cxn>
              <a:cxn ang="0">
                <a:pos x="30" y="112"/>
              </a:cxn>
              <a:cxn ang="0">
                <a:pos x="35" y="111"/>
              </a:cxn>
              <a:cxn ang="0">
                <a:pos x="34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9"/>
                  <a:pt x="19" y="99"/>
                  <a:pt x="19" y="99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2" y="122"/>
                  <a:pt x="29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0" name="Freeform 18"/>
          <p:cNvSpPr>
            <a:spLocks/>
          </p:cNvSpPr>
          <p:nvPr userDrawn="1"/>
        </p:nvSpPr>
        <p:spPr bwMode="gray">
          <a:xfrm>
            <a:off x="8249257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3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" name="Freeform 19"/>
          <p:cNvSpPr>
            <a:spLocks/>
          </p:cNvSpPr>
          <p:nvPr userDrawn="1"/>
        </p:nvSpPr>
        <p:spPr bwMode="gray">
          <a:xfrm>
            <a:off x="8325478" y="6242361"/>
            <a:ext cx="45505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7" y="0"/>
              </a:cxn>
              <a:cxn ang="0">
                <a:pos x="51" y="12"/>
              </a:cxn>
            </a:cxnLst>
            <a:rect l="0" t="0" r="r" b="b"/>
            <a:pathLst>
              <a:path w="57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7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" name="Freeform 20"/>
          <p:cNvSpPr>
            <a:spLocks noEditPoints="1"/>
          </p:cNvSpPr>
          <p:nvPr userDrawn="1"/>
        </p:nvSpPr>
        <p:spPr bwMode="gray">
          <a:xfrm>
            <a:off x="8397148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6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3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9" y="77"/>
                  <a:pt x="27" y="87"/>
                  <a:pt x="46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3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3" name="Freeform 21"/>
          <p:cNvSpPr>
            <a:spLocks/>
          </p:cNvSpPr>
          <p:nvPr userDrawn="1"/>
        </p:nvSpPr>
        <p:spPr bwMode="gray">
          <a:xfrm>
            <a:off x="8476781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5" y="29"/>
              </a:cxn>
              <a:cxn ang="0">
                <a:pos x="47" y="10"/>
              </a:cxn>
              <a:cxn ang="0">
                <a:pos x="28" y="13"/>
              </a:cxn>
              <a:cxn ang="0">
                <a:pos x="16" y="97"/>
              </a:cxn>
              <a:cxn ang="0">
                <a:pos x="0" y="97"/>
              </a:cxn>
              <a:cxn ang="0">
                <a:pos x="12" y="7"/>
              </a:cxn>
              <a:cxn ang="0">
                <a:pos x="50" y="0"/>
              </a:cxn>
              <a:cxn ang="0">
                <a:pos x="82" y="28"/>
              </a:cxn>
              <a:cxn ang="0">
                <a:pos x="72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5" y="29"/>
                  <a:pt x="65" y="29"/>
                  <a:pt x="65" y="29"/>
                </a:cubicBezTo>
                <a:cubicBezTo>
                  <a:pt x="67" y="20"/>
                  <a:pt x="64" y="10"/>
                  <a:pt x="47" y="10"/>
                </a:cubicBezTo>
                <a:cubicBezTo>
                  <a:pt x="38" y="10"/>
                  <a:pt x="33" y="11"/>
                  <a:pt x="28" y="13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2" y="7"/>
                  <a:pt x="12" y="7"/>
                  <a:pt x="12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2" y="97"/>
                  <a:pt x="72" y="97"/>
                  <a:pt x="72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4" name="Freeform 22"/>
          <p:cNvSpPr>
            <a:spLocks/>
          </p:cNvSpPr>
          <p:nvPr userDrawn="1"/>
        </p:nvSpPr>
        <p:spPr bwMode="gray">
          <a:xfrm>
            <a:off x="8579736" y="6242361"/>
            <a:ext cx="56881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5" y="49"/>
              </a:cxn>
              <a:cxn ang="0">
                <a:pos x="50" y="0"/>
              </a:cxn>
              <a:cxn ang="0">
                <a:pos x="71" y="7"/>
              </a:cxn>
              <a:cxn ang="0">
                <a:pos x="66" y="15"/>
              </a:cxn>
              <a:cxn ang="0">
                <a:pos x="52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9" y="92"/>
              </a:cxn>
              <a:cxn ang="0">
                <a:pos x="36" y="99"/>
              </a:cxn>
            </a:cxnLst>
            <a:rect l="0" t="0" r="r" b="b"/>
            <a:pathLst>
              <a:path w="71" h="99">
                <a:moveTo>
                  <a:pt x="36" y="99"/>
                </a:moveTo>
                <a:cubicBezTo>
                  <a:pt x="14" y="99"/>
                  <a:pt x="0" y="80"/>
                  <a:pt x="5" y="49"/>
                </a:cubicBezTo>
                <a:cubicBezTo>
                  <a:pt x="9" y="18"/>
                  <a:pt x="28" y="0"/>
                  <a:pt x="50" y="0"/>
                </a:cubicBezTo>
                <a:cubicBezTo>
                  <a:pt x="62" y="0"/>
                  <a:pt x="68" y="4"/>
                  <a:pt x="71" y="7"/>
                </a:cubicBezTo>
                <a:cubicBezTo>
                  <a:pt x="66" y="15"/>
                  <a:pt x="66" y="15"/>
                  <a:pt x="66" y="15"/>
                </a:cubicBezTo>
                <a:cubicBezTo>
                  <a:pt x="63" y="13"/>
                  <a:pt x="59" y="11"/>
                  <a:pt x="52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8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9" y="92"/>
                  <a:pt x="59" y="92"/>
                  <a:pt x="59" y="92"/>
                </a:cubicBezTo>
                <a:cubicBezTo>
                  <a:pt x="55" y="96"/>
                  <a:pt x="47" y="99"/>
                  <a:pt x="36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5" name="Freeform 23"/>
          <p:cNvSpPr>
            <a:spLocks noEditPoints="1"/>
          </p:cNvSpPr>
          <p:nvPr userDrawn="1"/>
        </p:nvSpPr>
        <p:spPr bwMode="gray">
          <a:xfrm>
            <a:off x="8638323" y="6242361"/>
            <a:ext cx="68826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9" y="10"/>
              </a:cxn>
              <a:cxn ang="0">
                <a:pos x="20" y="49"/>
              </a:cxn>
              <a:cxn ang="0">
                <a:pos x="37" y="88"/>
              </a:cxn>
              <a:cxn ang="0">
                <a:pos x="65" y="49"/>
              </a:cxn>
              <a:cxn ang="0">
                <a:pos x="49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9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7" y="88"/>
                </a:cubicBezTo>
                <a:cubicBezTo>
                  <a:pt x="57" y="88"/>
                  <a:pt x="63" y="68"/>
                  <a:pt x="65" y="49"/>
                </a:cubicBezTo>
                <a:cubicBezTo>
                  <a:pt x="68" y="30"/>
                  <a:pt x="67" y="10"/>
                  <a:pt x="49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" name="Freeform 24"/>
          <p:cNvSpPr>
            <a:spLocks/>
          </p:cNvSpPr>
          <p:nvPr userDrawn="1"/>
        </p:nvSpPr>
        <p:spPr bwMode="gray">
          <a:xfrm>
            <a:off x="8715681" y="6242361"/>
            <a:ext cx="67689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1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9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3"/>
                  <a:pt x="35" y="0"/>
                  <a:pt x="51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7" name="Freeform 25"/>
          <p:cNvSpPr>
            <a:spLocks/>
          </p:cNvSpPr>
          <p:nvPr userDrawn="1"/>
        </p:nvSpPr>
        <p:spPr bwMode="gray">
          <a:xfrm>
            <a:off x="8791333" y="6242361"/>
            <a:ext cx="53468" cy="78496"/>
          </a:xfrm>
          <a:custGeom>
            <a:avLst/>
            <a:gdLst/>
            <a:ahLst/>
            <a:cxnLst>
              <a:cxn ang="0">
                <a:pos x="24" y="98"/>
              </a:cxn>
              <a:cxn ang="0">
                <a:pos x="0" y="92"/>
              </a:cxn>
              <a:cxn ang="0">
                <a:pos x="5" y="82"/>
              </a:cxn>
              <a:cxn ang="0">
                <a:pos x="24" y="87"/>
              </a:cxn>
              <a:cxn ang="0">
                <a:pos x="45" y="71"/>
              </a:cxn>
              <a:cxn ang="0">
                <a:pos x="31" y="53"/>
              </a:cxn>
              <a:cxn ang="0">
                <a:pos x="11" y="26"/>
              </a:cxn>
              <a:cxn ang="0">
                <a:pos x="45" y="0"/>
              </a:cxn>
              <a:cxn ang="0">
                <a:pos x="67" y="7"/>
              </a:cxn>
              <a:cxn ang="0">
                <a:pos x="62" y="16"/>
              </a:cxn>
              <a:cxn ang="0">
                <a:pos x="46" y="10"/>
              </a:cxn>
              <a:cxn ang="0">
                <a:pos x="27" y="25"/>
              </a:cxn>
              <a:cxn ang="0">
                <a:pos x="41" y="43"/>
              </a:cxn>
              <a:cxn ang="0">
                <a:pos x="62" y="70"/>
              </a:cxn>
              <a:cxn ang="0">
                <a:pos x="24" y="98"/>
              </a:cxn>
            </a:cxnLst>
            <a:rect l="0" t="0" r="r" b="b"/>
            <a:pathLst>
              <a:path w="67" h="98">
                <a:moveTo>
                  <a:pt x="24" y="98"/>
                </a:moveTo>
                <a:cubicBezTo>
                  <a:pt x="13" y="98"/>
                  <a:pt x="4" y="96"/>
                  <a:pt x="0" y="92"/>
                </a:cubicBezTo>
                <a:cubicBezTo>
                  <a:pt x="5" y="82"/>
                  <a:pt x="5" y="82"/>
                  <a:pt x="5" y="82"/>
                </a:cubicBezTo>
                <a:cubicBezTo>
                  <a:pt x="9" y="84"/>
                  <a:pt x="15" y="87"/>
                  <a:pt x="24" y="87"/>
                </a:cubicBezTo>
                <a:cubicBezTo>
                  <a:pt x="35" y="87"/>
                  <a:pt x="44" y="80"/>
                  <a:pt x="45" y="71"/>
                </a:cubicBezTo>
                <a:cubicBezTo>
                  <a:pt x="46" y="61"/>
                  <a:pt x="41" y="56"/>
                  <a:pt x="31" y="53"/>
                </a:cubicBezTo>
                <a:cubicBezTo>
                  <a:pt x="13" y="46"/>
                  <a:pt x="10" y="36"/>
                  <a:pt x="11" y="26"/>
                </a:cubicBezTo>
                <a:cubicBezTo>
                  <a:pt x="13" y="12"/>
                  <a:pt x="27" y="0"/>
                  <a:pt x="45" y="0"/>
                </a:cubicBezTo>
                <a:cubicBezTo>
                  <a:pt x="55" y="0"/>
                  <a:pt x="63" y="3"/>
                  <a:pt x="67" y="7"/>
                </a:cubicBezTo>
                <a:cubicBezTo>
                  <a:pt x="62" y="16"/>
                  <a:pt x="62" y="16"/>
                  <a:pt x="62" y="16"/>
                </a:cubicBezTo>
                <a:cubicBezTo>
                  <a:pt x="59" y="14"/>
                  <a:pt x="53" y="10"/>
                  <a:pt x="46" y="10"/>
                </a:cubicBezTo>
                <a:cubicBezTo>
                  <a:pt x="35" y="10"/>
                  <a:pt x="28" y="17"/>
                  <a:pt x="27" y="25"/>
                </a:cubicBezTo>
                <a:cubicBezTo>
                  <a:pt x="26" y="35"/>
                  <a:pt x="32" y="39"/>
                  <a:pt x="41" y="43"/>
                </a:cubicBezTo>
                <a:cubicBezTo>
                  <a:pt x="60" y="50"/>
                  <a:pt x="63" y="59"/>
                  <a:pt x="62" y="70"/>
                </a:cubicBezTo>
                <a:cubicBezTo>
                  <a:pt x="60" y="85"/>
                  <a:pt x="45" y="98"/>
                  <a:pt x="24" y="98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" name="Freeform 26"/>
          <p:cNvSpPr>
            <a:spLocks/>
          </p:cNvSpPr>
          <p:nvPr userDrawn="1"/>
        </p:nvSpPr>
        <p:spPr bwMode="gray">
          <a:xfrm>
            <a:off x="8859022" y="6222453"/>
            <a:ext cx="36973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2" y="99"/>
              </a:cxn>
              <a:cxn ang="0">
                <a:pos x="11" y="37"/>
              </a:cxn>
              <a:cxn ang="0">
                <a:pos x="0" y="37"/>
              </a:cxn>
              <a:cxn ang="0">
                <a:pos x="1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6" y="27"/>
              </a:cxn>
              <a:cxn ang="0">
                <a:pos x="45" y="37"/>
              </a:cxn>
              <a:cxn ang="0">
                <a:pos x="27" y="37"/>
              </a:cxn>
              <a:cxn ang="0">
                <a:pos x="19" y="98"/>
              </a:cxn>
              <a:cxn ang="0">
                <a:pos x="30" y="112"/>
              </a:cxn>
              <a:cxn ang="0">
                <a:pos x="34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6" h="123">
                <a:moveTo>
                  <a:pt x="24" y="123"/>
                </a:moveTo>
                <a:cubicBezTo>
                  <a:pt x="6" y="123"/>
                  <a:pt x="1" y="110"/>
                  <a:pt x="2" y="99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27"/>
                  <a:pt x="1" y="27"/>
                  <a:pt x="1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0" y="112"/>
                  <a:pt x="30" y="112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" name="Freeform 27"/>
          <p:cNvSpPr>
            <a:spLocks/>
          </p:cNvSpPr>
          <p:nvPr userDrawn="1"/>
        </p:nvSpPr>
        <p:spPr bwMode="gray">
          <a:xfrm>
            <a:off x="8901683" y="6242361"/>
            <a:ext cx="44936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6" y="97"/>
              </a:cxn>
              <a:cxn ang="0">
                <a:pos x="0" y="97"/>
              </a:cxn>
              <a:cxn ang="0">
                <a:pos x="13" y="7"/>
              </a:cxn>
              <a:cxn ang="0">
                <a:pos x="56" y="0"/>
              </a:cxn>
              <a:cxn ang="0">
                <a:pos x="51" y="12"/>
              </a:cxn>
            </a:cxnLst>
            <a:rect l="0" t="0" r="r" b="b"/>
            <a:pathLst>
              <a:path w="56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6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0" name="Freeform 28"/>
          <p:cNvSpPr>
            <a:spLocks/>
          </p:cNvSpPr>
          <p:nvPr userDrawn="1"/>
        </p:nvSpPr>
        <p:spPr bwMode="gray">
          <a:xfrm>
            <a:off x="8950600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49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1" name="Freeform 29"/>
          <p:cNvSpPr>
            <a:spLocks/>
          </p:cNvSpPr>
          <p:nvPr userDrawn="1"/>
        </p:nvSpPr>
        <p:spPr bwMode="gray">
          <a:xfrm>
            <a:off x="9025683" y="6242361"/>
            <a:ext cx="56312" cy="79065"/>
          </a:xfrm>
          <a:custGeom>
            <a:avLst/>
            <a:gdLst/>
            <a:ahLst/>
            <a:cxnLst>
              <a:cxn ang="0">
                <a:pos x="35" y="99"/>
              </a:cxn>
              <a:cxn ang="0">
                <a:pos x="4" y="49"/>
              </a:cxn>
              <a:cxn ang="0">
                <a:pos x="49" y="0"/>
              </a:cxn>
              <a:cxn ang="0">
                <a:pos x="70" y="7"/>
              </a:cxn>
              <a:cxn ang="0">
                <a:pos x="65" y="15"/>
              </a:cxn>
              <a:cxn ang="0">
                <a:pos x="51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8" y="92"/>
              </a:cxn>
              <a:cxn ang="0">
                <a:pos x="35" y="99"/>
              </a:cxn>
            </a:cxnLst>
            <a:rect l="0" t="0" r="r" b="b"/>
            <a:pathLst>
              <a:path w="70" h="99">
                <a:moveTo>
                  <a:pt x="35" y="99"/>
                </a:moveTo>
                <a:cubicBezTo>
                  <a:pt x="13" y="99"/>
                  <a:pt x="0" y="80"/>
                  <a:pt x="4" y="49"/>
                </a:cubicBezTo>
                <a:cubicBezTo>
                  <a:pt x="8" y="18"/>
                  <a:pt x="27" y="0"/>
                  <a:pt x="49" y="0"/>
                </a:cubicBezTo>
                <a:cubicBezTo>
                  <a:pt x="61" y="0"/>
                  <a:pt x="67" y="4"/>
                  <a:pt x="70" y="7"/>
                </a:cubicBezTo>
                <a:cubicBezTo>
                  <a:pt x="65" y="15"/>
                  <a:pt x="65" y="15"/>
                  <a:pt x="65" y="15"/>
                </a:cubicBezTo>
                <a:cubicBezTo>
                  <a:pt x="62" y="13"/>
                  <a:pt x="58" y="11"/>
                  <a:pt x="51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7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8" y="92"/>
                  <a:pt x="58" y="92"/>
                  <a:pt x="58" y="92"/>
                </a:cubicBezTo>
                <a:cubicBezTo>
                  <a:pt x="54" y="96"/>
                  <a:pt x="46" y="99"/>
                  <a:pt x="35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2" name="Freeform 30"/>
          <p:cNvSpPr>
            <a:spLocks/>
          </p:cNvSpPr>
          <p:nvPr userDrawn="1"/>
        </p:nvSpPr>
        <p:spPr bwMode="gray">
          <a:xfrm>
            <a:off x="9092234" y="6222453"/>
            <a:ext cx="37541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8"/>
              </a:cxn>
              <a:cxn ang="0">
                <a:pos x="30" y="112"/>
              </a:cxn>
              <a:cxn ang="0">
                <a:pos x="35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3" name="Freeform 31"/>
          <p:cNvSpPr>
            <a:spLocks noEditPoints="1"/>
          </p:cNvSpPr>
          <p:nvPr userDrawn="1"/>
        </p:nvSpPr>
        <p:spPr bwMode="gray">
          <a:xfrm>
            <a:off x="9136032" y="6215058"/>
            <a:ext cx="28441" cy="104661"/>
          </a:xfrm>
          <a:custGeom>
            <a:avLst/>
            <a:gdLst/>
            <a:ahLst/>
            <a:cxnLst>
              <a:cxn ang="0">
                <a:pos x="24" y="18"/>
              </a:cxn>
              <a:cxn ang="0">
                <a:pos x="15" y="9"/>
              </a:cxn>
              <a:cxn ang="0">
                <a:pos x="26" y="0"/>
              </a:cxn>
              <a:cxn ang="0">
                <a:pos x="34" y="9"/>
              </a:cxn>
              <a:cxn ang="0">
                <a:pos x="24" y="18"/>
              </a:cxn>
              <a:cxn ang="0">
                <a:pos x="0" y="131"/>
              </a:cxn>
              <a:cxn ang="0">
                <a:pos x="13" y="36"/>
              </a:cxn>
              <a:cxn ang="0">
                <a:pos x="29" y="36"/>
              </a:cxn>
              <a:cxn ang="0">
                <a:pos x="16" y="131"/>
              </a:cxn>
              <a:cxn ang="0">
                <a:pos x="0" y="131"/>
              </a:cxn>
            </a:cxnLst>
            <a:rect l="0" t="0" r="r" b="b"/>
            <a:pathLst>
              <a:path w="35" h="131">
                <a:moveTo>
                  <a:pt x="24" y="18"/>
                </a:moveTo>
                <a:cubicBezTo>
                  <a:pt x="18" y="18"/>
                  <a:pt x="15" y="14"/>
                  <a:pt x="15" y="9"/>
                </a:cubicBezTo>
                <a:cubicBezTo>
                  <a:pt x="16" y="4"/>
                  <a:pt x="21" y="0"/>
                  <a:pt x="26" y="0"/>
                </a:cubicBezTo>
                <a:cubicBezTo>
                  <a:pt x="31" y="0"/>
                  <a:pt x="35" y="4"/>
                  <a:pt x="34" y="9"/>
                </a:cubicBezTo>
                <a:cubicBezTo>
                  <a:pt x="34" y="14"/>
                  <a:pt x="29" y="18"/>
                  <a:pt x="24" y="18"/>
                </a:cubicBezTo>
                <a:moveTo>
                  <a:pt x="0" y="131"/>
                </a:moveTo>
                <a:cubicBezTo>
                  <a:pt x="13" y="36"/>
                  <a:pt x="13" y="36"/>
                  <a:pt x="13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16" y="131"/>
                  <a:pt x="16" y="131"/>
                  <a:pt x="16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4" name="Freeform 32"/>
          <p:cNvSpPr>
            <a:spLocks noEditPoints="1"/>
          </p:cNvSpPr>
          <p:nvPr userDrawn="1"/>
        </p:nvSpPr>
        <p:spPr bwMode="gray">
          <a:xfrm>
            <a:off x="9169592" y="6242361"/>
            <a:ext cx="69395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8" y="10"/>
              </a:cxn>
              <a:cxn ang="0">
                <a:pos x="20" y="49"/>
              </a:cxn>
              <a:cxn ang="0">
                <a:pos x="38" y="88"/>
              </a:cxn>
              <a:cxn ang="0">
                <a:pos x="65" y="49"/>
              </a:cxn>
              <a:cxn ang="0">
                <a:pos x="48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8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8" y="88"/>
                </a:cubicBezTo>
                <a:cubicBezTo>
                  <a:pt x="56" y="88"/>
                  <a:pt x="63" y="68"/>
                  <a:pt x="65" y="49"/>
                </a:cubicBezTo>
                <a:cubicBezTo>
                  <a:pt x="68" y="30"/>
                  <a:pt x="67" y="10"/>
                  <a:pt x="48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5" name="Freeform 33"/>
          <p:cNvSpPr>
            <a:spLocks/>
          </p:cNvSpPr>
          <p:nvPr userDrawn="1"/>
        </p:nvSpPr>
        <p:spPr bwMode="gray">
          <a:xfrm>
            <a:off x="9247519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0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8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 bwMode="gray">
          <a:xfrm>
            <a:off x="0" y="0"/>
            <a:ext cx="9905999" cy="13508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571625" y="1803862"/>
            <a:ext cx="7839074" cy="43223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  <a:endParaRPr lang="fr-FR" dirty="0"/>
          </a:p>
        </p:txBody>
      </p:sp>
      <p:grpSp>
        <p:nvGrpSpPr>
          <p:cNvPr id="8" name="Group 44"/>
          <p:cNvGrpSpPr/>
          <p:nvPr/>
        </p:nvGrpSpPr>
        <p:grpSpPr bwMode="gray">
          <a:xfrm>
            <a:off x="502309" y="626225"/>
            <a:ext cx="1029645" cy="380998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36" name="Straight Connector 35"/>
          <p:cNvCxnSpPr/>
          <p:nvPr/>
        </p:nvCxnSpPr>
        <p:spPr bwMode="gray">
          <a:xfrm flipH="1">
            <a:off x="1581552" y="364116"/>
            <a:ext cx="256773" cy="90521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997188" y="282632"/>
            <a:ext cx="7413511" cy="10681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2" name="Rectangle 41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7" name="Rectangle 46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  <p:sp>
        <p:nvSpPr>
          <p:cNvPr id="11" name="TextBox 10"/>
          <p:cNvSpPr txBox="1"/>
          <p:nvPr/>
        </p:nvSpPr>
        <p:spPr bwMode="gray">
          <a:xfrm>
            <a:off x="9288872" y="6476827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6A895693-0027-4F28-9367-92E39A51F51C}" type="slidenum">
              <a:rPr lang="fr-FR" sz="800" smtClean="0"/>
              <a:pPr algn="l"/>
              <a:t>‹N°›</a:t>
            </a:fld>
            <a:endParaRPr lang="fr-FR" sz="800" dirty="0"/>
          </a:p>
        </p:txBody>
      </p:sp>
      <p:cxnSp>
        <p:nvCxnSpPr>
          <p:cNvPr id="41" name="Straight Connector 40"/>
          <p:cNvCxnSpPr/>
          <p:nvPr/>
        </p:nvCxnSpPr>
        <p:spPr bwMode="gray">
          <a:xfrm flipH="1">
            <a:off x="9223633" y="6482577"/>
            <a:ext cx="33498" cy="11161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35" r:id="rId2"/>
    <p:sldLayoutId id="2147483936" r:id="rId3"/>
    <p:sldLayoutId id="2147483929" r:id="rId4"/>
    <p:sldLayoutId id="2147483937" r:id="rId5"/>
    <p:sldLayoutId id="2147483933" r:id="rId6"/>
    <p:sldLayoutId id="2147483934" r:id="rId7"/>
    <p:sldLayoutId id="2147483938" r:id="rId8"/>
  </p:sldLayoutIdLst>
  <p:transition>
    <p:fade/>
  </p:transition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rgbClr val="FFFFFF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90500" indent="-190500" algn="l" defTabSz="914400" rtl="0" eaLnBrk="1" latinLnBrk="0" hangingPunct="1">
        <a:spcBef>
          <a:spcPts val="0"/>
        </a:spcBef>
        <a:buFont typeface="Arial" pitchFamily="34" charset="0"/>
        <a:buChar char="&gt;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le chiffre de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Vigénère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169024" y="2629658"/>
            <a:ext cx="3672408" cy="2997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XAUNMEESYIEDTLLFGSNBWQ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UFXPQTYORUTYIINUMQIEUL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SMFAFXGUTYBXXAGBHMIFII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MUMQIDEKRIFRRIRZQUHIENO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OOIGRMLYETYOVQRYSIXEOK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IYPYOIGRFBWPIYRBQURJIY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EMJIGRYKXYACPPQSPBVESI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RZQRUFREDYJIGRYKXBLOPJ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ARNPUGEFBWMILXMZSSMZYXP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NBPUMYZMEEFBUGENLRDEPB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JXONQEZTMBWOEFIIPAHPPQ</a:t>
            </a:r>
          </a:p>
          <a:p>
            <a:pPr algn="ctr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BFLGDEMFWFAHQ</a:t>
            </a:r>
          </a:p>
          <a:p>
            <a:endParaRPr lang="fr-FR" sz="1600" dirty="0"/>
          </a:p>
        </p:txBody>
      </p:sp>
      <p:sp>
        <p:nvSpPr>
          <p:cNvPr id="4" name="ZoneTexte 3"/>
          <p:cNvSpPr txBox="1"/>
          <p:nvPr/>
        </p:nvSpPr>
        <p:spPr>
          <a:xfrm>
            <a:off x="5169024" y="2237103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u="sng" dirty="0">
                <a:latin typeface="+mj-lt"/>
              </a:rPr>
              <a:t>Cryptogramme</a:t>
            </a:r>
          </a:p>
        </p:txBody>
      </p:sp>
      <p:pic>
        <p:nvPicPr>
          <p:cNvPr id="15362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625" y="2406380"/>
            <a:ext cx="2116201" cy="25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992559" y="5101684"/>
            <a:ext cx="2568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latin typeface="+mj-lt"/>
              </a:rPr>
              <a:t>Charles Babbage (1791 – 1871)</a:t>
            </a:r>
          </a:p>
        </p:txBody>
      </p:sp>
    </p:spTree>
    <p:extLst>
      <p:ext uri="{BB962C8B-B14F-4D97-AF65-F5344CB8AC3E}">
        <p14:creationId xmlns:p14="http://schemas.microsoft.com/office/powerpoint/2010/main" val="416395457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72480" y="1556792"/>
            <a:ext cx="9268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des séquences répétées dans le texte :</a:t>
            </a: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la table de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Vigénère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273663"/>
              </p:ext>
            </p:extLst>
          </p:nvPr>
        </p:nvGraphicFramePr>
        <p:xfrm>
          <a:off x="373754" y="3212976"/>
          <a:ext cx="906620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89">
                  <a:extLst>
                    <a:ext uri="{9D8B030D-6E8A-4147-A177-3AD203B41FA5}">
                      <a16:colId xmlns:a16="http://schemas.microsoft.com/office/drawing/2014/main" val="387517339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55694588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84892723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23547513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96791931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23758864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62194355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40990893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08395401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37736573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23431039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51607335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64460822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85178729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385980934"/>
                    </a:ext>
                  </a:extLst>
                </a:gridCol>
                <a:gridCol w="425250">
                  <a:extLst>
                    <a:ext uri="{9D8B030D-6E8A-4147-A177-3AD203B41FA5}">
                      <a16:colId xmlns:a16="http://schemas.microsoft.com/office/drawing/2014/main" val="1058324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Séquence</a:t>
                      </a:r>
                      <a:r>
                        <a:rPr lang="fr-FR" sz="1200" baseline="0" dirty="0"/>
                        <a:t> répétée</a:t>
                      </a:r>
                      <a:endParaRPr lang="fr-FR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Espace de répétition</a:t>
                      </a:r>
                    </a:p>
                  </a:txBody>
                  <a:tcPr anchor="ctr"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Longueurs</a:t>
                      </a:r>
                      <a:r>
                        <a:rPr lang="fr-FR" sz="1200" baseline="0" dirty="0"/>
                        <a:t> de clés possibles</a:t>
                      </a:r>
                      <a:endParaRPr lang="fr-F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121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51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U-M-Q-I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808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O-I-G-R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65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J-I-G-R-Y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3265756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75865" y="5373216"/>
            <a:ext cx="8861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2 : la clé est constituée de 2 lettres et se répète 15 fois entre deux occurrences</a:t>
            </a:r>
          </a:p>
          <a:p>
            <a:r>
              <a:rPr lang="fr-FR" sz="1600" dirty="0"/>
              <a:t>3 : la clé est constituée de 3 lettres et se répète 10 fois entre deux occurrences</a:t>
            </a:r>
          </a:p>
          <a:p>
            <a:r>
              <a:rPr lang="fr-FR" sz="1600" dirty="0"/>
              <a:t>5 : la clé est constituée de </a:t>
            </a:r>
            <a:r>
              <a:rPr lang="fr-FR" sz="1600"/>
              <a:t>5 lettres et </a:t>
            </a:r>
            <a:r>
              <a:rPr lang="fr-FR" sz="1600" dirty="0"/>
              <a:t>se répète 6 fois entre deux occurrences</a:t>
            </a:r>
          </a:p>
          <a:p>
            <a:r>
              <a:rPr lang="fr-FR" sz="1600" dirty="0"/>
              <a:t>…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80636" y="2060848"/>
            <a:ext cx="892899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XAUNMEESYIEDTLLFGSNBWQUFXPQTYORUTYIIN</a:t>
            </a:r>
            <a:r>
              <a:rPr lang="fr-FR" sz="1600" b="1" cap="sm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UMQI</a:t>
            </a: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EULSMFAFXGUTYBXXAGBHMIFI</a:t>
            </a:r>
          </a:p>
          <a:p>
            <a:pPr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LM</a:t>
            </a:r>
            <a:r>
              <a:rPr lang="fr-FR" sz="1600" b="1" cap="sm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UMQI</a:t>
            </a: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DEKRIFRRIRZQUHIENOO</a:t>
            </a:r>
            <a:r>
              <a:rPr lang="fr-FR" sz="1600" b="1" cap="small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OIGR</a:t>
            </a: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MLYETYOVQRYSIXEOKIYPY</a:t>
            </a:r>
            <a:r>
              <a:rPr lang="fr-FR" sz="1600" b="1" cap="small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OIGR</a:t>
            </a: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FBWPIYRBQURJIYEM</a:t>
            </a:r>
            <a:r>
              <a:rPr lang="fr-FR" sz="16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JIGRY</a:t>
            </a: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KXYACPPQSPBVESIRZQRUFREDY</a:t>
            </a:r>
            <a:r>
              <a:rPr lang="fr-FR" sz="16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JIGRY</a:t>
            </a: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KXBLOPJARNPUGEFBWMILXMZSSMZYXPNBPUMYZMEEFBUGENLRDEPBJXONQEZTMBWOEFIIPAHPPQBFLGDEMFWFAHQ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947910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la table de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Vigénère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898" y="1844824"/>
            <a:ext cx="915780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+mj-lt"/>
              </a:rPr>
              <a:t>La clé fait donc 5 caractères, que l’on dénommera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fr-FR" sz="2000" dirty="0">
                <a:latin typeface="+mj-lt"/>
              </a:rPr>
              <a:t>et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</a:t>
            </a:r>
          </a:p>
          <a:p>
            <a:endParaRPr lang="fr-FR" sz="2000" dirty="0">
              <a:latin typeface="+mj-lt"/>
            </a:endParaRPr>
          </a:p>
          <a:p>
            <a:endParaRPr lang="fr-FR" sz="2000" dirty="0">
              <a:latin typeface="+mj-lt"/>
            </a:endParaRPr>
          </a:p>
          <a:p>
            <a:endParaRPr lang="fr-FR" sz="2000" dirty="0">
              <a:latin typeface="+mj-lt"/>
            </a:endParaRPr>
          </a:p>
          <a:p>
            <a:endParaRPr lang="fr-FR" sz="2000" dirty="0">
              <a:latin typeface="+mj-lt"/>
            </a:endParaRPr>
          </a:p>
          <a:p>
            <a:endParaRPr lang="fr-FR" sz="2000" dirty="0">
              <a:latin typeface="+mj-lt"/>
            </a:endParaRPr>
          </a:p>
          <a:p>
            <a:r>
              <a:rPr lang="fr-FR" sz="2000" dirty="0">
                <a:latin typeface="+mj-lt"/>
              </a:rPr>
              <a:t>La clé est répétée tous les 5 caractères donc : </a:t>
            </a:r>
          </a:p>
          <a:p>
            <a:endParaRPr lang="fr-FR" sz="2000" dirty="0">
              <a:latin typeface="+mj-lt"/>
            </a:endParaRP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</a:t>
            </a:r>
            <a:r>
              <a:rPr lang="fr-FR" sz="2000" dirty="0">
                <a:latin typeface="+mj-lt"/>
              </a:rPr>
              <a:t> est appliquée à la 1</a:t>
            </a:r>
            <a:r>
              <a:rPr lang="fr-FR" sz="2000" baseline="30000" dirty="0">
                <a:latin typeface="+mj-lt"/>
              </a:rPr>
              <a:t>ère</a:t>
            </a:r>
            <a:r>
              <a:rPr lang="fr-FR" sz="2000" dirty="0">
                <a:latin typeface="+mj-lt"/>
              </a:rPr>
              <a:t>, 6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11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16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… lettres du message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fr-FR" sz="2000" dirty="0">
                <a:latin typeface="+mj-lt"/>
              </a:rPr>
              <a:t> est appliquée à la 2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7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12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… lettres du message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fr-FR" sz="2000" dirty="0">
                <a:latin typeface="+mj-lt"/>
              </a:rPr>
              <a:t> est appliquée à la 3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8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13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… lettres du message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</a:t>
            </a:r>
            <a:r>
              <a:rPr lang="fr-FR" sz="2000" dirty="0">
                <a:latin typeface="+mj-lt"/>
              </a:rPr>
              <a:t> est appliquée à la 4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9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14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… lettres du message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</a:t>
            </a:r>
            <a:r>
              <a:rPr lang="fr-FR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fr-FR" sz="2000" dirty="0">
                <a:latin typeface="+mj-lt"/>
              </a:rPr>
              <a:t>est appliquée à la 5ème, 10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15</a:t>
            </a:r>
            <a:r>
              <a:rPr lang="fr-FR" sz="2000" baseline="30000" dirty="0">
                <a:latin typeface="+mj-lt"/>
              </a:rPr>
              <a:t>ème</a:t>
            </a:r>
            <a:r>
              <a:rPr lang="fr-FR" sz="2000" dirty="0">
                <a:latin typeface="+mj-lt"/>
              </a:rPr>
              <a:t>, … lettres du message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130724"/>
              </p:ext>
            </p:extLst>
          </p:nvPr>
        </p:nvGraphicFramePr>
        <p:xfrm>
          <a:off x="511324" y="2492896"/>
          <a:ext cx="864094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0829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cap="small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  <a:r>
                        <a:rPr lang="fr-FR" sz="1800" b="1" cap="small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43537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72480" y="1574095"/>
            <a:ext cx="9268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20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des fréquences :</a:t>
            </a: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la table de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Vigénère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790561"/>
              </p:ext>
            </p:extLst>
          </p:nvPr>
        </p:nvGraphicFramePr>
        <p:xfrm>
          <a:off x="584248" y="2451630"/>
          <a:ext cx="3962402" cy="2857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949">
                  <a:extLst>
                    <a:ext uri="{9D8B030D-6E8A-4147-A177-3AD203B41FA5}">
                      <a16:colId xmlns:a16="http://schemas.microsoft.com/office/drawing/2014/main" val="2156017524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1854036542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3240165841"/>
                    </a:ext>
                  </a:extLst>
                </a:gridCol>
                <a:gridCol w="150949">
                  <a:extLst>
                    <a:ext uri="{9D8B030D-6E8A-4147-A177-3AD203B41FA5}">
                      <a16:colId xmlns:a16="http://schemas.microsoft.com/office/drawing/2014/main" val="3271848992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1212581386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4101135428"/>
                    </a:ext>
                  </a:extLst>
                </a:gridCol>
                <a:gridCol w="163528">
                  <a:extLst>
                    <a:ext uri="{9D8B030D-6E8A-4147-A177-3AD203B41FA5}">
                      <a16:colId xmlns:a16="http://schemas.microsoft.com/office/drawing/2014/main" val="500512389"/>
                    </a:ext>
                  </a:extLst>
                </a:gridCol>
                <a:gridCol w="150949">
                  <a:extLst>
                    <a:ext uri="{9D8B030D-6E8A-4147-A177-3AD203B41FA5}">
                      <a16:colId xmlns:a16="http://schemas.microsoft.com/office/drawing/2014/main" val="781384200"/>
                    </a:ext>
                  </a:extLst>
                </a:gridCol>
                <a:gridCol w="201265">
                  <a:extLst>
                    <a:ext uri="{9D8B030D-6E8A-4147-A177-3AD203B41FA5}">
                      <a16:colId xmlns:a16="http://schemas.microsoft.com/office/drawing/2014/main" val="3540740615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2339975586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2213962935"/>
                    </a:ext>
                  </a:extLst>
                </a:gridCol>
                <a:gridCol w="138370">
                  <a:extLst>
                    <a:ext uri="{9D8B030D-6E8A-4147-A177-3AD203B41FA5}">
                      <a16:colId xmlns:a16="http://schemas.microsoft.com/office/drawing/2014/main" val="2712480968"/>
                    </a:ext>
                  </a:extLst>
                </a:gridCol>
                <a:gridCol w="188686">
                  <a:extLst>
                    <a:ext uri="{9D8B030D-6E8A-4147-A177-3AD203B41FA5}">
                      <a16:colId xmlns:a16="http://schemas.microsoft.com/office/drawing/2014/main" val="2836715065"/>
                    </a:ext>
                  </a:extLst>
                </a:gridCol>
                <a:gridCol w="163528">
                  <a:extLst>
                    <a:ext uri="{9D8B030D-6E8A-4147-A177-3AD203B41FA5}">
                      <a16:colId xmlns:a16="http://schemas.microsoft.com/office/drawing/2014/main" val="1236824339"/>
                    </a:ext>
                  </a:extLst>
                </a:gridCol>
                <a:gridCol w="163528">
                  <a:extLst>
                    <a:ext uri="{9D8B030D-6E8A-4147-A177-3AD203B41FA5}">
                      <a16:colId xmlns:a16="http://schemas.microsoft.com/office/drawing/2014/main" val="2875941549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405808094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849687026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4138419150"/>
                    </a:ext>
                  </a:extLst>
                </a:gridCol>
                <a:gridCol w="138370">
                  <a:extLst>
                    <a:ext uri="{9D8B030D-6E8A-4147-A177-3AD203B41FA5}">
                      <a16:colId xmlns:a16="http://schemas.microsoft.com/office/drawing/2014/main" val="2188613140"/>
                    </a:ext>
                  </a:extLst>
                </a:gridCol>
                <a:gridCol w="138370">
                  <a:extLst>
                    <a:ext uri="{9D8B030D-6E8A-4147-A177-3AD203B41FA5}">
                      <a16:colId xmlns:a16="http://schemas.microsoft.com/office/drawing/2014/main" val="999134333"/>
                    </a:ext>
                  </a:extLst>
                </a:gridCol>
                <a:gridCol w="163528">
                  <a:extLst>
                    <a:ext uri="{9D8B030D-6E8A-4147-A177-3AD203B41FA5}">
                      <a16:colId xmlns:a16="http://schemas.microsoft.com/office/drawing/2014/main" val="1795792762"/>
                    </a:ext>
                  </a:extLst>
                </a:gridCol>
                <a:gridCol w="150949">
                  <a:extLst>
                    <a:ext uri="{9D8B030D-6E8A-4147-A177-3AD203B41FA5}">
                      <a16:colId xmlns:a16="http://schemas.microsoft.com/office/drawing/2014/main" val="1191344707"/>
                    </a:ext>
                  </a:extLst>
                </a:gridCol>
                <a:gridCol w="201265">
                  <a:extLst>
                    <a:ext uri="{9D8B030D-6E8A-4147-A177-3AD203B41FA5}">
                      <a16:colId xmlns:a16="http://schemas.microsoft.com/office/drawing/2014/main" val="3050357498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1093183662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357996920"/>
                    </a:ext>
                  </a:extLst>
                </a:gridCol>
                <a:gridCol w="141514">
                  <a:extLst>
                    <a:ext uri="{9D8B030D-6E8A-4147-A177-3AD203B41FA5}">
                      <a16:colId xmlns:a16="http://schemas.microsoft.com/office/drawing/2014/main" val="40716899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26659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62066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79247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52064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24607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22284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53911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30368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30332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48050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14954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84581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95195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4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4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4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11136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B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D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E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F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G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H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I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J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K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M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N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O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K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R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S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T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U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V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W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Y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Z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896866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552288"/>
              </p:ext>
            </p:extLst>
          </p:nvPr>
        </p:nvGraphicFramePr>
        <p:xfrm>
          <a:off x="5241032" y="2070630"/>
          <a:ext cx="4025897" cy="3238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89">
                  <a:extLst>
                    <a:ext uri="{9D8B030D-6E8A-4147-A177-3AD203B41FA5}">
                      <a16:colId xmlns:a16="http://schemas.microsoft.com/office/drawing/2014/main" val="340811657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1401034161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378761859"/>
                    </a:ext>
                  </a:extLst>
                </a:gridCol>
                <a:gridCol w="151089">
                  <a:extLst>
                    <a:ext uri="{9D8B030D-6E8A-4147-A177-3AD203B41FA5}">
                      <a16:colId xmlns:a16="http://schemas.microsoft.com/office/drawing/2014/main" val="3216703741"/>
                    </a:ext>
                  </a:extLst>
                </a:gridCol>
                <a:gridCol w="201452">
                  <a:extLst>
                    <a:ext uri="{9D8B030D-6E8A-4147-A177-3AD203B41FA5}">
                      <a16:colId xmlns:a16="http://schemas.microsoft.com/office/drawing/2014/main" val="3163583464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1013591296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val="3737678983"/>
                    </a:ext>
                  </a:extLst>
                </a:gridCol>
                <a:gridCol w="151089">
                  <a:extLst>
                    <a:ext uri="{9D8B030D-6E8A-4147-A177-3AD203B41FA5}">
                      <a16:colId xmlns:a16="http://schemas.microsoft.com/office/drawing/2014/main" val="2897579181"/>
                    </a:ext>
                  </a:extLst>
                </a:gridCol>
                <a:gridCol w="201452">
                  <a:extLst>
                    <a:ext uri="{9D8B030D-6E8A-4147-A177-3AD203B41FA5}">
                      <a16:colId xmlns:a16="http://schemas.microsoft.com/office/drawing/2014/main" val="2828615495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1637272213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2178819557"/>
                    </a:ext>
                  </a:extLst>
                </a:gridCol>
                <a:gridCol w="138499">
                  <a:extLst>
                    <a:ext uri="{9D8B030D-6E8A-4147-A177-3AD203B41FA5}">
                      <a16:colId xmlns:a16="http://schemas.microsoft.com/office/drawing/2014/main" val="3476213378"/>
                    </a:ext>
                  </a:extLst>
                </a:gridCol>
                <a:gridCol w="188862">
                  <a:extLst>
                    <a:ext uri="{9D8B030D-6E8A-4147-A177-3AD203B41FA5}">
                      <a16:colId xmlns:a16="http://schemas.microsoft.com/office/drawing/2014/main" val="2022486325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val="180912946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val="2719789202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750475420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2750556064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3056834639"/>
                    </a:ext>
                  </a:extLst>
                </a:gridCol>
                <a:gridCol w="138499">
                  <a:extLst>
                    <a:ext uri="{9D8B030D-6E8A-4147-A177-3AD203B41FA5}">
                      <a16:colId xmlns:a16="http://schemas.microsoft.com/office/drawing/2014/main" val="2123106842"/>
                    </a:ext>
                  </a:extLst>
                </a:gridCol>
                <a:gridCol w="138499">
                  <a:extLst>
                    <a:ext uri="{9D8B030D-6E8A-4147-A177-3AD203B41FA5}">
                      <a16:colId xmlns:a16="http://schemas.microsoft.com/office/drawing/2014/main" val="2969000261"/>
                    </a:ext>
                  </a:extLst>
                </a:gridCol>
                <a:gridCol w="163680">
                  <a:extLst>
                    <a:ext uri="{9D8B030D-6E8A-4147-A177-3AD203B41FA5}">
                      <a16:colId xmlns:a16="http://schemas.microsoft.com/office/drawing/2014/main" val="1543776221"/>
                    </a:ext>
                  </a:extLst>
                </a:gridCol>
                <a:gridCol w="151089">
                  <a:extLst>
                    <a:ext uri="{9D8B030D-6E8A-4147-A177-3AD203B41FA5}">
                      <a16:colId xmlns:a16="http://schemas.microsoft.com/office/drawing/2014/main" val="3139484248"/>
                    </a:ext>
                  </a:extLst>
                </a:gridCol>
                <a:gridCol w="201452">
                  <a:extLst>
                    <a:ext uri="{9D8B030D-6E8A-4147-A177-3AD203B41FA5}">
                      <a16:colId xmlns:a16="http://schemas.microsoft.com/office/drawing/2014/main" val="959366521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2015203504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2939769967"/>
                    </a:ext>
                  </a:extLst>
                </a:gridCol>
                <a:gridCol w="141646">
                  <a:extLst>
                    <a:ext uri="{9D8B030D-6E8A-4147-A177-3AD203B41FA5}">
                      <a16:colId xmlns:a16="http://schemas.microsoft.com/office/drawing/2014/main" val="15768861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9286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94965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05266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49137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80756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73190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097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16383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81675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83392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3110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1259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55729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3693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826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15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8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8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18429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B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D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E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F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G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H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I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J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K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M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N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O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K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R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S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T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U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V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W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X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Y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Z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068539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0969" y="5309130"/>
            <a:ext cx="39624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Lettres chiffrées par L1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241031" y="5325304"/>
            <a:ext cx="4025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Alphabet usuel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30394" y="592560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+mj-lt"/>
              </a:rPr>
              <a:t>On peut supposer que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</a:t>
            </a:r>
            <a:r>
              <a:rPr lang="fr-FR" sz="2000" dirty="0">
                <a:latin typeface="+mj-lt"/>
              </a:rPr>
              <a:t> correspond à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</a:t>
            </a:r>
            <a:r>
              <a:rPr lang="fr-FR" sz="2000" dirty="0">
                <a:latin typeface="+mj-lt"/>
              </a:rPr>
              <a:t> chiffrée. </a:t>
            </a:r>
          </a:p>
        </p:txBody>
      </p:sp>
    </p:spTree>
    <p:extLst>
      <p:ext uri="{BB962C8B-B14F-4D97-AF65-F5344CB8AC3E}">
        <p14:creationId xmlns:p14="http://schemas.microsoft.com/office/powerpoint/2010/main" val="88144182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la table de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Vigénère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28" y="2132856"/>
            <a:ext cx="4700958" cy="422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59024" y="155679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+mj-lt"/>
              </a:rPr>
              <a:t>Comme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</a:t>
            </a:r>
            <a:r>
              <a:rPr lang="fr-FR" sz="2000" dirty="0">
                <a:latin typeface="+mj-lt"/>
              </a:rPr>
              <a:t> correspond à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</a:t>
            </a:r>
            <a:r>
              <a:rPr lang="fr-FR" sz="2000" dirty="0">
                <a:latin typeface="+mj-lt"/>
              </a:rPr>
              <a:t> chiffrée,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L1</a:t>
            </a:r>
            <a:r>
              <a:rPr lang="fr-F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fr-FR" sz="2000" dirty="0">
                <a:latin typeface="+mj-lt"/>
              </a:rPr>
              <a:t>vaut donc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</a:t>
            </a:r>
            <a:r>
              <a:rPr lang="fr-FR" sz="20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558103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la table de </a:t>
            </a:r>
            <a:r>
              <a:rPr lang="fr-FR" sz="3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Vigénère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28664" y="2564903"/>
            <a:ext cx="5832648" cy="277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Tout passe - L’art robuste Seul a l’éternité, le buste survit à la cité</a:t>
            </a: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16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la médaille austère que trouve le laboureur sous terre révèle un empereur.</a:t>
            </a: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16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dieux eux-mêmes meurent, mais les vers souverains demeurent plus forts que les airains.</a:t>
            </a: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endParaRPr lang="fr-FR" sz="16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rgbClr val="A3D8E7"/>
              </a:buClr>
            </a:pPr>
            <a:r>
              <a:rPr lang="fr-FR" sz="1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Sculpte, lime, cisèle ; que ton rêve flottant se scelle dans le bloc résistant !</a:t>
            </a:r>
          </a:p>
          <a:p>
            <a:endParaRPr lang="fr-FR" sz="1600" dirty="0"/>
          </a:p>
        </p:txBody>
      </p:sp>
      <p:sp>
        <p:nvSpPr>
          <p:cNvPr id="5" name="Rectangle 4"/>
          <p:cNvSpPr/>
          <p:nvPr/>
        </p:nvSpPr>
        <p:spPr>
          <a:xfrm>
            <a:off x="344488" y="180364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dirty="0"/>
              <a:t>En reprenant la même logique pour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L2</a:t>
            </a:r>
            <a:r>
              <a:rPr lang="fr-FR" sz="1800" dirty="0"/>
              <a:t>,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L3</a:t>
            </a:r>
            <a:r>
              <a:rPr lang="fr-FR" sz="1800" dirty="0"/>
              <a:t>,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L4</a:t>
            </a:r>
            <a:r>
              <a:rPr lang="fr-FR" sz="1800" dirty="0"/>
              <a:t> et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L5</a:t>
            </a:r>
            <a:r>
              <a:rPr lang="fr-FR" sz="1800" dirty="0"/>
              <a:t>, on obtient le texte en clair :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676961" y="5428703"/>
            <a:ext cx="6599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+mj-lt"/>
              </a:rPr>
              <a:t>Poème intitulé </a:t>
            </a:r>
            <a:r>
              <a:rPr lang="fr-F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L’Art</a:t>
            </a:r>
            <a:r>
              <a:rPr lang="fr-FR" sz="1600" dirty="0">
                <a:latin typeface="+mj-lt"/>
              </a:rPr>
              <a:t> de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Théophile Gautier</a:t>
            </a:r>
            <a:r>
              <a:rPr lang="fr-FR" sz="1600" dirty="0">
                <a:latin typeface="+mj-lt"/>
              </a:rPr>
              <a:t>, poète contemporain de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Charles</a:t>
            </a:r>
            <a:r>
              <a:rPr lang="fr-FR" sz="1600" dirty="0">
                <a:latin typeface="+mj-lt"/>
              </a:rPr>
              <a:t>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Babbage</a:t>
            </a:r>
          </a:p>
        </p:txBody>
      </p:sp>
    </p:spTree>
    <p:extLst>
      <p:ext uri="{BB962C8B-B14F-4D97-AF65-F5344CB8AC3E}">
        <p14:creationId xmlns:p14="http://schemas.microsoft.com/office/powerpoint/2010/main" val="330536668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Indice de coïncidence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4488" y="5071806"/>
            <a:ext cx="2742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+mj-lt"/>
              </a:rPr>
              <a:t>William F. Friedman </a:t>
            </a:r>
            <a:r>
              <a:rPr lang="fr-FR" sz="1600" i="1" dirty="0">
                <a:latin typeface="+mj-lt"/>
              </a:rPr>
              <a:t>(1891 – 1969)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E3691A-4311-467A-A07E-C2B8748771D4}"/>
              </a:ext>
            </a:extLst>
          </p:cNvPr>
          <p:cNvSpPr txBox="1"/>
          <p:nvPr/>
        </p:nvSpPr>
        <p:spPr>
          <a:xfrm>
            <a:off x="104666" y="1447641"/>
            <a:ext cx="5616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+mj-lt"/>
              </a:rPr>
              <a:t>Technique de cryptanalyse inventée par William F. Friedman en 1920</a:t>
            </a:r>
          </a:p>
        </p:txBody>
      </p:sp>
      <p:pic>
        <p:nvPicPr>
          <p:cNvPr id="5" name="Image 4" descr="Une image contenant homme, personne, mur, habits&#10;&#10;Description générée automatiquement">
            <a:extLst>
              <a:ext uri="{FF2B5EF4-FFF2-40B4-BE49-F238E27FC236}">
                <a16:creationId xmlns:a16="http://schemas.microsoft.com/office/drawing/2014/main" id="{E85062D9-4356-4A4E-8326-34A1F5CE7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75" y="2161815"/>
            <a:ext cx="1752600" cy="2768600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1F3B553F-88A9-432E-A30C-6D9E420FA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8984" y="2161815"/>
            <a:ext cx="2016224" cy="7302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6D6E983-459D-46A1-AE1C-1EB6C2C88B4F}"/>
              </a:ext>
            </a:extLst>
          </p:cNvPr>
          <p:cNvSpPr txBox="1"/>
          <p:nvPr/>
        </p:nvSpPr>
        <p:spPr>
          <a:xfrm>
            <a:off x="3296816" y="3061377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+mj-lt"/>
              </a:rPr>
              <a:t>Avec n le nombre de lettres, n</a:t>
            </a:r>
            <a:r>
              <a:rPr lang="fr-FR" sz="1600" baseline="-25000" dirty="0">
                <a:latin typeface="+mj-lt"/>
              </a:rPr>
              <a:t>a</a:t>
            </a:r>
            <a:r>
              <a:rPr lang="fr-FR" sz="1600" dirty="0">
                <a:latin typeface="+mj-lt"/>
              </a:rPr>
              <a:t> le nombre de A, n</a:t>
            </a:r>
            <a:r>
              <a:rPr lang="fr-FR" sz="1600" baseline="-25000" dirty="0">
                <a:latin typeface="+mj-lt"/>
              </a:rPr>
              <a:t>b</a:t>
            </a:r>
            <a:r>
              <a:rPr lang="fr-FR" sz="1600" dirty="0">
                <a:latin typeface="+mj-lt"/>
              </a:rPr>
              <a:t> le nombre de B,…</a:t>
            </a:r>
          </a:p>
          <a:p>
            <a:r>
              <a:rPr lang="fr-FR" sz="1600" dirty="0">
                <a:latin typeface="+mj-lt"/>
              </a:rPr>
              <a:t>Par exemple pour sur un texte de 100 lettres avec 20 lettres A, 5 lettres B, 7 lettres C,… : 20*19/100*99 + 7*6/100*99 + 5*4/100*99 + …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A07D1B4-3E2B-4B08-A138-F1A9780D3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297506"/>
              </p:ext>
            </p:extLst>
          </p:nvPr>
        </p:nvGraphicFramePr>
        <p:xfrm>
          <a:off x="3872880" y="3933056"/>
          <a:ext cx="4632336" cy="2677003"/>
        </p:xfrm>
        <a:graphic>
          <a:graphicData uri="http://schemas.openxmlformats.org/drawingml/2006/table">
            <a:tbl>
              <a:tblPr/>
              <a:tblGrid>
                <a:gridCol w="2316168">
                  <a:extLst>
                    <a:ext uri="{9D8B030D-6E8A-4147-A177-3AD203B41FA5}">
                      <a16:colId xmlns:a16="http://schemas.microsoft.com/office/drawing/2014/main" val="3668214125"/>
                    </a:ext>
                  </a:extLst>
                </a:gridCol>
                <a:gridCol w="2316168">
                  <a:extLst>
                    <a:ext uri="{9D8B030D-6E8A-4147-A177-3AD203B41FA5}">
                      <a16:colId xmlns:a16="http://schemas.microsoft.com/office/drawing/2014/main" val="4216684363"/>
                    </a:ext>
                  </a:extLst>
                </a:gridCol>
              </a:tblGrid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Langue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Indice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037621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Suédois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0,0644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614209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Anglais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0,0667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643370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Norvégien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0,0694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282561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Danois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0,0707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411036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Finnois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0,0737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60741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Arabe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0,0758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199822"/>
                  </a:ext>
                </a:extLst>
              </a:tr>
              <a:tr h="23858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Allemand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0,0762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193278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Espagnol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0,0770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101637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Français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0,0778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817337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Néerlandais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0,0798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8268174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Malaysien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0,0852 </a:t>
                      </a:r>
                    </a:p>
                  </a:txBody>
                  <a:tcPr marL="54035" marR="54035" marT="27017" marB="2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046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384384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192&quot;/&gt;&lt;partner val=&quot;61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 CSTB Marron_2">
  <a:themeElements>
    <a:clrScheme name="CSTB Colors">
      <a:dk1>
        <a:srgbClr val="222221"/>
      </a:dk1>
      <a:lt1>
        <a:sysClr val="window" lastClr="FFFFFF"/>
      </a:lt1>
      <a:dk2>
        <a:srgbClr val="B3B5B7"/>
      </a:dk2>
      <a:lt2>
        <a:srgbClr val="B61A1D"/>
      </a:lt2>
      <a:accent1>
        <a:srgbClr val="8B6D4A"/>
      </a:accent1>
      <a:accent2>
        <a:srgbClr val="BDAB86"/>
      </a:accent2>
      <a:accent3>
        <a:srgbClr val="5F94AB"/>
      </a:accent3>
      <a:accent4>
        <a:srgbClr val="99BDD5"/>
      </a:accent4>
      <a:accent5>
        <a:srgbClr val="B0B932"/>
      </a:accent5>
      <a:accent6>
        <a:srgbClr val="D67C1C"/>
      </a:accent6>
      <a:hlink>
        <a:srgbClr val="0000FF"/>
      </a:hlink>
      <a:folHlink>
        <a:srgbClr val="800080"/>
      </a:folHlink>
    </a:clrScheme>
    <a:fontScheme name="CSTB Fonts Arial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37361D3FCE684B8A9155846547A79A" ma:contentTypeVersion="1" ma:contentTypeDescription="Crée un document." ma:contentTypeScope="" ma:versionID="344c3d37bfc408c4675ce905702eaf2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c27bd0fcb797d0a61d91e17cfc962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D76F25-81CF-4864-B5D4-4AB4D5D81DEC}">
  <ds:schemaRefs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3286B1F-E860-4737-A087-F66E91719F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9085D-328D-425C-9FE7-C269C343AB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CSTB Marron_2</Template>
  <TotalTime>16044</TotalTime>
  <Words>960</Words>
  <Application>Microsoft Office PowerPoint</Application>
  <PresentationFormat>Format A4 (210 x 297 mm)</PresentationFormat>
  <Paragraphs>422</Paragraphs>
  <Slides>7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Roboto</vt:lpstr>
      <vt:lpstr>Template CSTB Marron_2</vt:lpstr>
      <vt:lpstr>think-cell Slide</vt:lpstr>
      <vt:lpstr>Décrypter le chiffre de Vigénère</vt:lpstr>
      <vt:lpstr>Décrypter la table de Vigénère</vt:lpstr>
      <vt:lpstr>Décrypter la table de Vigénère</vt:lpstr>
      <vt:lpstr>Décrypter la table de Vigénère</vt:lpstr>
      <vt:lpstr>Décrypter la table de Vigénère</vt:lpstr>
      <vt:lpstr>Décrypter la table de Vigénère</vt:lpstr>
      <vt:lpstr>Indice de coïncidence</vt:lpstr>
    </vt:vector>
  </TitlesOfParts>
  <Company>CSTB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</dc:title>
  <dc:creator>LAFARGE Joline</dc:creator>
  <cp:lastModifiedBy>CLOT Lionel</cp:lastModifiedBy>
  <cp:revision>354</cp:revision>
  <cp:lastPrinted>2015-11-17T11:20:39Z</cp:lastPrinted>
  <dcterms:created xsi:type="dcterms:W3CDTF">2015-09-25T08:35:43Z</dcterms:created>
  <dcterms:modified xsi:type="dcterms:W3CDTF">2022-09-05T15:36:42Z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0x010100C937361D3FCE684B8A9155846547A79A</vt:lpwstr>
  </property>
</Properties>
</file>