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heme/themeOverride2.xml" ContentType="application/vnd.openxmlformats-officedocument.themeOverr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theme/themeOverride3.xml" ContentType="application/vnd.openxmlformats-officedocument.themeOverr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7" r:id="rId4"/>
  </p:sldMasterIdLst>
  <p:notesMasterIdLst>
    <p:notesMasterId r:id="rId115"/>
  </p:notesMasterIdLst>
  <p:handoutMasterIdLst>
    <p:handoutMasterId r:id="rId116"/>
  </p:handoutMasterIdLst>
  <p:sldIdLst>
    <p:sldId id="288" r:id="rId5"/>
    <p:sldId id="404" r:id="rId6"/>
    <p:sldId id="389" r:id="rId7"/>
    <p:sldId id="300" r:id="rId8"/>
    <p:sldId id="390" r:id="rId9"/>
    <p:sldId id="406" r:id="rId10"/>
    <p:sldId id="392" r:id="rId11"/>
    <p:sldId id="394" r:id="rId12"/>
    <p:sldId id="393" r:id="rId13"/>
    <p:sldId id="416" r:id="rId14"/>
    <p:sldId id="396" r:id="rId15"/>
    <p:sldId id="397" r:id="rId16"/>
    <p:sldId id="407" r:id="rId17"/>
    <p:sldId id="409" r:id="rId18"/>
    <p:sldId id="408" r:id="rId19"/>
    <p:sldId id="463" r:id="rId20"/>
    <p:sldId id="485" r:id="rId21"/>
    <p:sldId id="414" r:id="rId22"/>
    <p:sldId id="413" r:id="rId23"/>
    <p:sldId id="410" r:id="rId24"/>
    <p:sldId id="423" r:id="rId25"/>
    <p:sldId id="418" r:id="rId26"/>
    <p:sldId id="417" r:id="rId27"/>
    <p:sldId id="411" r:id="rId28"/>
    <p:sldId id="419" r:id="rId29"/>
    <p:sldId id="421" r:id="rId30"/>
    <p:sldId id="400" r:id="rId31"/>
    <p:sldId id="424" r:id="rId32"/>
    <p:sldId id="422" r:id="rId33"/>
    <p:sldId id="425" r:id="rId34"/>
    <p:sldId id="399" r:id="rId35"/>
    <p:sldId id="412" r:id="rId36"/>
    <p:sldId id="426" r:id="rId37"/>
    <p:sldId id="427" r:id="rId38"/>
    <p:sldId id="486" r:id="rId39"/>
    <p:sldId id="401" r:id="rId40"/>
    <p:sldId id="428" r:id="rId41"/>
    <p:sldId id="429" r:id="rId42"/>
    <p:sldId id="403" r:id="rId43"/>
    <p:sldId id="433" r:id="rId44"/>
    <p:sldId id="436" r:id="rId45"/>
    <p:sldId id="437" r:id="rId46"/>
    <p:sldId id="462" r:id="rId47"/>
    <p:sldId id="434" r:id="rId48"/>
    <p:sldId id="435" r:id="rId49"/>
    <p:sldId id="451" r:id="rId50"/>
    <p:sldId id="430" r:id="rId51"/>
    <p:sldId id="441" r:id="rId52"/>
    <p:sldId id="442" r:id="rId53"/>
    <p:sldId id="445" r:id="rId54"/>
    <p:sldId id="465" r:id="rId55"/>
    <p:sldId id="443" r:id="rId56"/>
    <p:sldId id="444" r:id="rId57"/>
    <p:sldId id="453" r:id="rId58"/>
    <p:sldId id="454" r:id="rId59"/>
    <p:sldId id="431" r:id="rId60"/>
    <p:sldId id="483" r:id="rId61"/>
    <p:sldId id="446" r:id="rId62"/>
    <p:sldId id="447" r:id="rId63"/>
    <p:sldId id="449" r:id="rId64"/>
    <p:sldId id="448" r:id="rId65"/>
    <p:sldId id="440" r:id="rId66"/>
    <p:sldId id="455" r:id="rId67"/>
    <p:sldId id="468" r:id="rId68"/>
    <p:sldId id="474" r:id="rId69"/>
    <p:sldId id="469" r:id="rId70"/>
    <p:sldId id="477" r:id="rId71"/>
    <p:sldId id="484" r:id="rId72"/>
    <p:sldId id="478" r:id="rId73"/>
    <p:sldId id="480" r:id="rId74"/>
    <p:sldId id="481" r:id="rId75"/>
    <p:sldId id="479" r:id="rId76"/>
    <p:sldId id="482" r:id="rId77"/>
    <p:sldId id="470" r:id="rId78"/>
    <p:sldId id="471" r:id="rId79"/>
    <p:sldId id="472" r:id="rId80"/>
    <p:sldId id="473" r:id="rId81"/>
    <p:sldId id="475" r:id="rId82"/>
    <p:sldId id="466" r:id="rId83"/>
    <p:sldId id="467" r:id="rId84"/>
    <p:sldId id="464" r:id="rId85"/>
    <p:sldId id="459" r:id="rId86"/>
    <p:sldId id="457" r:id="rId87"/>
    <p:sldId id="460" r:id="rId88"/>
    <p:sldId id="461" r:id="rId89"/>
    <p:sldId id="458" r:id="rId90"/>
    <p:sldId id="489" r:id="rId91"/>
    <p:sldId id="492" r:id="rId92"/>
    <p:sldId id="490" r:id="rId93"/>
    <p:sldId id="452" r:id="rId94"/>
    <p:sldId id="438" r:id="rId95"/>
    <p:sldId id="491" r:id="rId96"/>
    <p:sldId id="439" r:id="rId97"/>
    <p:sldId id="476" r:id="rId98"/>
    <p:sldId id="498" r:id="rId99"/>
    <p:sldId id="420" r:id="rId100"/>
    <p:sldId id="494" r:id="rId101"/>
    <p:sldId id="495" r:id="rId102"/>
    <p:sldId id="496" r:id="rId103"/>
    <p:sldId id="415" r:id="rId104"/>
    <p:sldId id="497" r:id="rId105"/>
    <p:sldId id="487" r:id="rId106"/>
    <p:sldId id="488" r:id="rId107"/>
    <p:sldId id="499" r:id="rId108"/>
    <p:sldId id="500" r:id="rId109"/>
    <p:sldId id="501" r:id="rId110"/>
    <p:sldId id="502" r:id="rId111"/>
    <p:sldId id="503" r:id="rId112"/>
    <p:sldId id="504" r:id="rId113"/>
    <p:sldId id="505" r:id="rId114"/>
  </p:sldIdLst>
  <p:sldSz cx="9906000" cy="6858000" type="A4"/>
  <p:notesSz cx="6799263" cy="9929813"/>
  <p:custDataLst>
    <p:tags r:id="rId117"/>
  </p:custDataLst>
  <p:defaultTextStyle>
    <a:defPPr>
      <a:defRPr lang="de-DE"/>
    </a:defPPr>
    <a:lvl1pPr marL="0" algn="l" defTabSz="957816" rtl="0" eaLnBrk="1" latinLnBrk="0" hangingPunct="1">
      <a:defRPr sz="1900" kern="1200">
        <a:solidFill>
          <a:schemeClr val="tx1"/>
        </a:solidFill>
        <a:latin typeface="+mn-lt"/>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BDD5"/>
    <a:srgbClr val="F7A941"/>
    <a:srgbClr val="E0D7C6"/>
    <a:srgbClr val="2200EC"/>
    <a:srgbClr val="B0B932"/>
    <a:srgbClr val="8B6D4A"/>
    <a:srgbClr val="0CE49C"/>
    <a:srgbClr val="CC9900"/>
    <a:srgbClr val="00569D"/>
    <a:srgbClr val="C7D6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7" autoAdjust="0"/>
    <p:restoredTop sz="78026" autoAdjust="0"/>
  </p:normalViewPr>
  <p:slideViewPr>
    <p:cSldViewPr>
      <p:cViewPr varScale="1">
        <p:scale>
          <a:sx n="67" d="100"/>
          <a:sy n="67" d="100"/>
        </p:scale>
        <p:origin x="874" y="53"/>
      </p:cViewPr>
      <p:guideLst>
        <p:guide orient="horz" pos="2160"/>
        <p:guide pos="3120"/>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p:cViewPr>
        <p:scale>
          <a:sx n="200" d="100"/>
          <a:sy n="200" d="100"/>
        </p:scale>
        <p:origin x="1428" y="-440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ags" Target="tags/tag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550" cy="495952"/>
          </a:xfrm>
          <a:prstGeom prst="rect">
            <a:avLst/>
          </a:prstGeom>
        </p:spPr>
        <p:txBody>
          <a:bodyPr vert="horz" lIns="88249" tIns="44124" rIns="88249" bIns="44124" rtlCol="0"/>
          <a:lstStyle>
            <a:lvl1pPr algn="l">
              <a:defRPr sz="1200"/>
            </a:lvl1pPr>
          </a:lstStyle>
          <a:p>
            <a:endParaRPr lang="de-DE"/>
          </a:p>
        </p:txBody>
      </p:sp>
      <p:sp>
        <p:nvSpPr>
          <p:cNvPr id="3" name="Date Placeholder 2"/>
          <p:cNvSpPr>
            <a:spLocks noGrp="1"/>
          </p:cNvSpPr>
          <p:nvPr>
            <p:ph type="dt" sz="quarter" idx="1"/>
          </p:nvPr>
        </p:nvSpPr>
        <p:spPr>
          <a:xfrm>
            <a:off x="3851194" y="0"/>
            <a:ext cx="2946550" cy="495952"/>
          </a:xfrm>
          <a:prstGeom prst="rect">
            <a:avLst/>
          </a:prstGeom>
        </p:spPr>
        <p:txBody>
          <a:bodyPr vert="horz" lIns="88249" tIns="44124" rIns="88249" bIns="44124" rtlCol="0"/>
          <a:lstStyle>
            <a:lvl1pPr algn="r">
              <a:defRPr sz="1200"/>
            </a:lvl1pPr>
          </a:lstStyle>
          <a:p>
            <a:fld id="{4BD2F89C-5B9E-47D5-97EA-7E94A03F3BAD}" type="datetimeFigureOut">
              <a:rPr lang="en-US" smtClean="0"/>
              <a:pPr/>
              <a:t>9/7/2022</a:t>
            </a:fld>
            <a:endParaRPr lang="de-DE"/>
          </a:p>
        </p:txBody>
      </p:sp>
      <p:sp>
        <p:nvSpPr>
          <p:cNvPr id="4" name="Footer Placeholder 3"/>
          <p:cNvSpPr>
            <a:spLocks noGrp="1"/>
          </p:cNvSpPr>
          <p:nvPr>
            <p:ph type="ftr" sz="quarter" idx="2"/>
          </p:nvPr>
        </p:nvSpPr>
        <p:spPr>
          <a:xfrm>
            <a:off x="0" y="9432321"/>
            <a:ext cx="2946550" cy="495952"/>
          </a:xfrm>
          <a:prstGeom prst="rect">
            <a:avLst/>
          </a:prstGeom>
        </p:spPr>
        <p:txBody>
          <a:bodyPr vert="horz" lIns="88249" tIns="44124" rIns="88249" bIns="44124" rtlCol="0" anchor="b"/>
          <a:lstStyle>
            <a:lvl1pPr algn="l">
              <a:defRPr sz="1200"/>
            </a:lvl1pPr>
          </a:lstStyle>
          <a:p>
            <a:endParaRPr lang="de-DE"/>
          </a:p>
        </p:txBody>
      </p:sp>
      <p:sp>
        <p:nvSpPr>
          <p:cNvPr id="5" name="Slide Number Placeholder 4"/>
          <p:cNvSpPr>
            <a:spLocks noGrp="1"/>
          </p:cNvSpPr>
          <p:nvPr>
            <p:ph type="sldNum" sz="quarter" idx="3"/>
          </p:nvPr>
        </p:nvSpPr>
        <p:spPr>
          <a:xfrm>
            <a:off x="3851194" y="9432321"/>
            <a:ext cx="2946550" cy="495952"/>
          </a:xfrm>
          <a:prstGeom prst="rect">
            <a:avLst/>
          </a:prstGeom>
        </p:spPr>
        <p:txBody>
          <a:bodyPr vert="horz" lIns="88249" tIns="44124" rIns="88249" bIns="44124" rtlCol="0" anchor="b"/>
          <a:lstStyle>
            <a:lvl1pPr algn="r">
              <a:defRPr sz="1200"/>
            </a:lvl1pPr>
          </a:lstStyle>
          <a:p>
            <a:fld id="{9EC16AE0-9542-4D5B-AF70-A50F5AFBFBE0}" type="slidenum">
              <a:rPr lang="de-DE" smtClean="0"/>
              <a:pPr/>
              <a:t>‹N°›</a:t>
            </a:fld>
            <a:endParaRPr lang="de-DE"/>
          </a:p>
        </p:txBody>
      </p:sp>
    </p:spTree>
    <p:extLst>
      <p:ext uri="{BB962C8B-B14F-4D97-AF65-F5344CB8AC3E}">
        <p14:creationId xmlns:p14="http://schemas.microsoft.com/office/powerpoint/2010/main" val="3785301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5591" tIns="47796" rIns="95591" bIns="47796" rtlCol="0"/>
          <a:lstStyle>
            <a:lvl1pPr algn="l">
              <a:defRPr sz="1300"/>
            </a:lvl1pPr>
          </a:lstStyle>
          <a:p>
            <a:endParaRPr lang="fr-FR"/>
          </a:p>
        </p:txBody>
      </p:sp>
      <p:sp>
        <p:nvSpPr>
          <p:cNvPr id="3" name="Date Placeholder 2"/>
          <p:cNvSpPr>
            <a:spLocks noGrp="1"/>
          </p:cNvSpPr>
          <p:nvPr>
            <p:ph type="dt" idx="1"/>
          </p:nvPr>
        </p:nvSpPr>
        <p:spPr>
          <a:xfrm>
            <a:off x="3851343" y="0"/>
            <a:ext cx="2946347" cy="496491"/>
          </a:xfrm>
          <a:prstGeom prst="rect">
            <a:avLst/>
          </a:prstGeom>
        </p:spPr>
        <p:txBody>
          <a:bodyPr vert="horz" lIns="95591" tIns="47796" rIns="95591" bIns="47796" rtlCol="0"/>
          <a:lstStyle>
            <a:lvl1pPr algn="r">
              <a:defRPr sz="1300"/>
            </a:lvl1pPr>
          </a:lstStyle>
          <a:p>
            <a:fld id="{2FB4FF29-EE9A-4D47-9F1A-289A80693C0F}" type="datetimeFigureOut">
              <a:rPr lang="fr-FR" smtClean="0"/>
              <a:pPr/>
              <a:t>07/09/2022</a:t>
            </a:fld>
            <a:endParaRPr lang="fr-FR"/>
          </a:p>
        </p:txBody>
      </p:sp>
      <p:sp>
        <p:nvSpPr>
          <p:cNvPr id="4" name="Slide Image Placeholder 3"/>
          <p:cNvSpPr>
            <a:spLocks noGrp="1" noRot="1" noChangeAspect="1"/>
          </p:cNvSpPr>
          <p:nvPr>
            <p:ph type="sldImg" idx="2"/>
          </p:nvPr>
        </p:nvSpPr>
        <p:spPr>
          <a:xfrm>
            <a:off x="711200" y="746125"/>
            <a:ext cx="5376863" cy="3722688"/>
          </a:xfrm>
          <a:prstGeom prst="rect">
            <a:avLst/>
          </a:prstGeom>
          <a:noFill/>
          <a:ln w="12700">
            <a:solidFill>
              <a:prstClr val="black"/>
            </a:solidFill>
          </a:ln>
        </p:spPr>
        <p:txBody>
          <a:bodyPr vert="horz" lIns="95591" tIns="47796" rIns="95591" bIns="47796" rtlCol="0" anchor="ctr"/>
          <a:lstStyle/>
          <a:p>
            <a:endParaRPr lang="de-DE"/>
          </a:p>
        </p:txBody>
      </p:sp>
      <p:sp>
        <p:nvSpPr>
          <p:cNvPr id="5" name="Notes Placeholder 4"/>
          <p:cNvSpPr>
            <a:spLocks noGrp="1"/>
          </p:cNvSpPr>
          <p:nvPr>
            <p:ph type="body" sz="quarter" idx="3"/>
          </p:nvPr>
        </p:nvSpPr>
        <p:spPr>
          <a:xfrm>
            <a:off x="679927" y="4716661"/>
            <a:ext cx="5439410" cy="4468416"/>
          </a:xfrm>
          <a:prstGeom prst="rect">
            <a:avLst/>
          </a:prstGeom>
        </p:spPr>
        <p:txBody>
          <a:bodyPr vert="horz" lIns="95591" tIns="47796" rIns="95591" bIns="47796" rtlCol="0">
            <a:norm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6" name="Footer Placeholder 5"/>
          <p:cNvSpPr>
            <a:spLocks noGrp="1"/>
          </p:cNvSpPr>
          <p:nvPr>
            <p:ph type="ftr" sz="quarter" idx="4"/>
          </p:nvPr>
        </p:nvSpPr>
        <p:spPr>
          <a:xfrm>
            <a:off x="0" y="9431599"/>
            <a:ext cx="2946347" cy="496491"/>
          </a:xfrm>
          <a:prstGeom prst="rect">
            <a:avLst/>
          </a:prstGeom>
        </p:spPr>
        <p:txBody>
          <a:bodyPr vert="horz" lIns="95591" tIns="47796" rIns="95591" bIns="47796" rtlCol="0" anchor="b"/>
          <a:lstStyle>
            <a:lvl1pPr algn="l">
              <a:defRPr sz="1300"/>
            </a:lvl1pPr>
          </a:lstStyle>
          <a:p>
            <a:endParaRPr lang="fr-FR"/>
          </a:p>
        </p:txBody>
      </p:sp>
      <p:sp>
        <p:nvSpPr>
          <p:cNvPr id="7" name="Slide Number Placeholder 6"/>
          <p:cNvSpPr>
            <a:spLocks noGrp="1"/>
          </p:cNvSpPr>
          <p:nvPr>
            <p:ph type="sldNum" sz="quarter" idx="5"/>
          </p:nvPr>
        </p:nvSpPr>
        <p:spPr>
          <a:xfrm>
            <a:off x="3851343" y="9431599"/>
            <a:ext cx="2946347" cy="496491"/>
          </a:xfrm>
          <a:prstGeom prst="rect">
            <a:avLst/>
          </a:prstGeom>
        </p:spPr>
        <p:txBody>
          <a:bodyPr vert="horz" lIns="95591" tIns="47796" rIns="95591" bIns="47796" rtlCol="0" anchor="b"/>
          <a:lstStyle>
            <a:lvl1pPr algn="r">
              <a:defRPr sz="1300"/>
            </a:lvl1pPr>
          </a:lstStyle>
          <a:p>
            <a:fld id="{71E7D22E-2FCF-4181-8686-08BDCDF94062}" type="slidenum">
              <a:rPr lang="fr-FR" smtClean="0"/>
              <a:pPr/>
              <a:t>‹N°›</a:t>
            </a:fld>
            <a:endParaRPr lang="fr-FR"/>
          </a:p>
        </p:txBody>
      </p:sp>
    </p:spTree>
    <p:extLst>
      <p:ext uri="{BB962C8B-B14F-4D97-AF65-F5344CB8AC3E}">
        <p14:creationId xmlns:p14="http://schemas.microsoft.com/office/powerpoint/2010/main" val="2912714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6 cours de 4 heures : 3 cours avec TD + 3 séances pour le TP</a:t>
            </a:r>
          </a:p>
          <a:p>
            <a:r>
              <a:rPr lang="fr-FR" dirty="0"/>
              <a:t>Notation  : TD/TP puis DS (</a:t>
            </a:r>
            <a:r>
              <a:rPr lang="fr-FR" dirty="0" err="1"/>
              <a:t>coeff</a:t>
            </a:r>
            <a:r>
              <a:rPr lang="fr-FR" dirty="0"/>
              <a:t> </a:t>
            </a:r>
            <a:r>
              <a:rPr lang="fr-FR" dirty="0" err="1"/>
              <a:t>bcp</a:t>
            </a:r>
            <a:r>
              <a:rPr lang="fr-FR" dirty="0"/>
              <a:t> plus important)</a:t>
            </a:r>
          </a:p>
          <a:p>
            <a:r>
              <a:rPr lang="fr-FR" dirty="0"/>
              <a:t>DS : réponse libre</a:t>
            </a:r>
          </a:p>
          <a:p>
            <a:endParaRPr lang="fr-FR" dirty="0"/>
          </a:p>
          <a:p>
            <a:r>
              <a:rPr lang="fr-FR" dirty="0"/>
              <a:t>Sécurité des échanges, pas des machines ou du code</a:t>
            </a:r>
          </a:p>
          <a:p>
            <a:endParaRPr lang="fr-FR" dirty="0"/>
          </a:p>
          <a:p>
            <a:r>
              <a:rPr lang="fr-FR" dirty="0"/>
              <a:t>Question ouverte : à quoi pensez-vous quand on parle d’échange de données sécurisés ?</a:t>
            </a:r>
          </a:p>
          <a:p>
            <a:endParaRPr lang="fr-FR" dirty="0"/>
          </a:p>
          <a:p>
            <a:endParaRPr lang="fr-FR" dirty="0"/>
          </a:p>
          <a:p>
            <a:endParaRPr lang="fr-FR" dirty="0"/>
          </a:p>
        </p:txBody>
      </p:sp>
      <p:sp>
        <p:nvSpPr>
          <p:cNvPr id="4" name="Slide Number Placeholder 3"/>
          <p:cNvSpPr>
            <a:spLocks noGrp="1"/>
          </p:cNvSpPr>
          <p:nvPr>
            <p:ph type="sldNum" sz="quarter" idx="10"/>
          </p:nvPr>
        </p:nvSpPr>
        <p:spPr/>
        <p:txBody>
          <a:bodyPr/>
          <a:lstStyle/>
          <a:p>
            <a:fld id="{71E7D22E-2FCF-4181-8686-08BDCDF94062}" type="slidenum">
              <a:rPr lang="fr-FR" smtClean="0"/>
              <a:pPr/>
              <a:t>1</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a:t>
            </a:fld>
            <a:endParaRPr lang="fr-FR"/>
          </a:p>
        </p:txBody>
      </p:sp>
    </p:spTree>
    <p:extLst>
      <p:ext uri="{BB962C8B-B14F-4D97-AF65-F5344CB8AC3E}">
        <p14:creationId xmlns:p14="http://schemas.microsoft.com/office/powerpoint/2010/main" val="1309360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en demande toujours plus à l’électronique qu’au papier !</a:t>
            </a:r>
          </a:p>
          <a:p>
            <a:endParaRPr lang="fr-FR" dirty="0"/>
          </a:p>
          <a:p>
            <a:r>
              <a:rPr lang="fr-FR" dirty="0"/>
              <a:t>Identification : signature manuelle, nom de l’expéditeur sur une lettre</a:t>
            </a:r>
          </a:p>
          <a:p>
            <a:endParaRPr lang="fr-FR" dirty="0"/>
          </a:p>
          <a:p>
            <a:r>
              <a:rPr lang="fr-FR" dirty="0"/>
              <a:t>Authentification : carte d’identité, code d’une CB</a:t>
            </a:r>
          </a:p>
          <a:p>
            <a:endParaRPr lang="fr-FR" dirty="0"/>
          </a:p>
          <a:p>
            <a:r>
              <a:rPr lang="fr-FR" dirty="0"/>
              <a:t>Intégrité : vérification visuelle (pages manquantes, déchirées, correcteur, ratures…)</a:t>
            </a:r>
          </a:p>
          <a:p>
            <a:endParaRPr lang="fr-FR" dirty="0"/>
          </a:p>
          <a:p>
            <a:r>
              <a:rPr lang="fr-FR" dirty="0"/>
              <a:t>Confidentialité : pli cacheté + chiffrement</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a:t>
            </a:fld>
            <a:endParaRPr lang="fr-FR"/>
          </a:p>
        </p:txBody>
      </p:sp>
    </p:spTree>
    <p:extLst>
      <p:ext uri="{BB962C8B-B14F-4D97-AF65-F5344CB8AC3E}">
        <p14:creationId xmlns:p14="http://schemas.microsoft.com/office/powerpoint/2010/main" val="1871110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a:t>
            </a:fld>
            <a:endParaRPr lang="fr-FR"/>
          </a:p>
        </p:txBody>
      </p:sp>
    </p:spTree>
    <p:extLst>
      <p:ext uri="{BB962C8B-B14F-4D97-AF65-F5344CB8AC3E}">
        <p14:creationId xmlns:p14="http://schemas.microsoft.com/office/powerpoint/2010/main" val="2395578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chiffrement --&gt; </a:t>
            </a:r>
            <a:r>
              <a:rPr lang="fr-FR" dirty="0" err="1"/>
              <a:t>encryption</a:t>
            </a:r>
            <a:r>
              <a:rPr lang="fr-FR" dirty="0"/>
              <a:t> (data </a:t>
            </a:r>
            <a:r>
              <a:rPr lang="fr-FR" dirty="0" err="1"/>
              <a:t>encryption</a:t>
            </a:r>
            <a:r>
              <a:rPr lang="fr-FR" dirty="0"/>
              <a:t>)</a:t>
            </a:r>
          </a:p>
          <a:p>
            <a:r>
              <a:rPr lang="fr-FR" dirty="0"/>
              <a:t>chiffrer -&gt; </a:t>
            </a:r>
            <a:r>
              <a:rPr lang="fr-FR" dirty="0" err="1"/>
              <a:t>encrypt</a:t>
            </a:r>
            <a:r>
              <a:rPr lang="fr-FR" dirty="0"/>
              <a:t>, </a:t>
            </a:r>
            <a:r>
              <a:rPr lang="fr-FR" dirty="0" err="1"/>
              <a:t>cipher</a:t>
            </a:r>
            <a:endParaRPr lang="fr-FR" dirty="0"/>
          </a:p>
          <a:p>
            <a:r>
              <a:rPr lang="fr-FR" dirty="0"/>
              <a:t>déchiffrer -&gt; </a:t>
            </a:r>
            <a:r>
              <a:rPr lang="fr-FR" dirty="0" err="1"/>
              <a:t>decipher</a:t>
            </a:r>
            <a:r>
              <a:rPr lang="fr-FR" dirty="0"/>
              <a:t>, </a:t>
            </a:r>
            <a:r>
              <a:rPr lang="fr-FR" dirty="0" err="1"/>
              <a:t>encrypt</a:t>
            </a:r>
            <a:endParaRPr lang="fr-FR" dirty="0"/>
          </a:p>
          <a:p>
            <a:r>
              <a:rPr lang="fr-FR"/>
              <a:t>Décrypter break the code ?</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a:t>
            </a:fld>
            <a:endParaRPr lang="fr-FR"/>
          </a:p>
        </p:txBody>
      </p:sp>
    </p:spTree>
    <p:extLst>
      <p:ext uri="{BB962C8B-B14F-4D97-AF65-F5344CB8AC3E}">
        <p14:creationId xmlns:p14="http://schemas.microsoft.com/office/powerpoint/2010/main" val="2137595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Code couleur RGB : #FFFFFF soit pour le </a:t>
            </a:r>
            <a:r>
              <a:rPr lang="fr-FR" dirty="0" err="1"/>
              <a:t>red</a:t>
            </a:r>
            <a:r>
              <a:rPr lang="fr-FR" dirty="0"/>
              <a:t> 111111</a:t>
            </a:r>
            <a:r>
              <a:rPr lang="fr-FR" b="1" dirty="0"/>
              <a:t>11</a:t>
            </a:r>
          </a:p>
          <a:p>
            <a:endParaRPr lang="fr-FR" b="1" dirty="0"/>
          </a:p>
          <a:p>
            <a:r>
              <a:rPr lang="fr-FR" dirty="0"/>
              <a:t>Nabuchodonosor Ier, roi de Babylone vers 1135 av. J.-C. tatouait la tête de ses esclaves.</a:t>
            </a:r>
          </a:p>
          <a:p>
            <a:endParaRPr lang="fr-FR" dirty="0"/>
          </a:p>
          <a:p>
            <a:r>
              <a:rPr lang="fr-FR" dirty="0"/>
              <a:t>Encre invisible sur les œufs.</a:t>
            </a:r>
          </a:p>
          <a:p>
            <a:r>
              <a:rPr lang="fr-FR" dirty="0"/>
              <a:t>Pixel à grossir imprimé en bas d’une page</a:t>
            </a:r>
          </a:p>
          <a:p>
            <a:r>
              <a:rPr lang="fr-FR" dirty="0"/>
              <a:t>Point sur des lettres</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a:t>
            </a:fld>
            <a:endParaRPr lang="fr-FR"/>
          </a:p>
        </p:txBody>
      </p:sp>
    </p:spTree>
    <p:extLst>
      <p:ext uri="{BB962C8B-B14F-4D97-AF65-F5344CB8AC3E}">
        <p14:creationId xmlns:p14="http://schemas.microsoft.com/office/powerpoint/2010/main" val="2115316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TD A première partie</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a:t>
            </a:fld>
            <a:endParaRPr lang="fr-FR"/>
          </a:p>
        </p:txBody>
      </p:sp>
    </p:spTree>
    <p:extLst>
      <p:ext uri="{BB962C8B-B14F-4D97-AF65-F5344CB8AC3E}">
        <p14:creationId xmlns:p14="http://schemas.microsoft.com/office/powerpoint/2010/main" val="320488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a:t>
            </a:fld>
            <a:endParaRPr lang="fr-FR"/>
          </a:p>
        </p:txBody>
      </p:sp>
      <p:sp>
        <p:nvSpPr>
          <p:cNvPr id="5" name="Espace réservé des notes 2">
            <a:extLst>
              <a:ext uri="{FF2B5EF4-FFF2-40B4-BE49-F238E27FC236}">
                <a16:creationId xmlns:a16="http://schemas.microsoft.com/office/drawing/2014/main" id="{B3B473BE-9345-4F9D-B5EE-04A3ADE945BD}"/>
              </a:ext>
            </a:extLst>
          </p:cNvPr>
          <p:cNvSpPr txBox="1">
            <a:spLocks/>
          </p:cNvSpPr>
          <p:nvPr/>
        </p:nvSpPr>
        <p:spPr>
          <a:xfrm>
            <a:off x="711200" y="4839922"/>
            <a:ext cx="5439410" cy="4468416"/>
          </a:xfrm>
          <a:prstGeom prst="rect">
            <a:avLst/>
          </a:prstGeom>
        </p:spPr>
        <p:txBody>
          <a:bodyPr vert="horz" lIns="95591" tIns="47796" rIns="95591" bIns="47796" rtlCol="0">
            <a:normAutofit/>
          </a:bodyPr>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fr-FR" dirty="0"/>
              <a:t>TD A première partie</a:t>
            </a:r>
          </a:p>
          <a:p>
            <a:endParaRPr lang="fr-FR" dirty="0"/>
          </a:p>
        </p:txBody>
      </p:sp>
    </p:spTree>
    <p:extLst>
      <p:ext uri="{BB962C8B-B14F-4D97-AF65-F5344CB8AC3E}">
        <p14:creationId xmlns:p14="http://schemas.microsoft.com/office/powerpoint/2010/main" val="206787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casser un chiffre de substitution </a:t>
            </a:r>
            <a:r>
              <a:rPr lang="fr-FR" dirty="0" err="1"/>
              <a:t>monoalphabétique</a:t>
            </a:r>
            <a:r>
              <a:rPr lang="fr-FR" dirty="0"/>
              <a:t> : Analyse des fréquences</a:t>
            </a:r>
          </a:p>
          <a:p>
            <a:endParaRPr lang="fr-FR" dirty="0"/>
          </a:p>
          <a:p>
            <a:r>
              <a:rPr lang="fr-FR" dirty="0"/>
              <a:t>Pour pallier l’analyse des fréquences : chiffre de substitution homophonique</a:t>
            </a:r>
          </a:p>
          <a:p>
            <a:r>
              <a:rPr lang="fr-FR" dirty="0"/>
              <a:t>Par exemple, le A correspond à 9% des lettres dans les textes français,  donc en utilisant 9 symboles pour le A on biaise l’analyse des fréquences</a:t>
            </a:r>
          </a:p>
          <a:p>
            <a:endParaRPr lang="fr-FR" dirty="0"/>
          </a:p>
          <a:p>
            <a:r>
              <a:rPr lang="fr-FR" dirty="0"/>
              <a:t>TD A deuxième partie</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a:t>
            </a:fld>
            <a:endParaRPr lang="fr-FR"/>
          </a:p>
        </p:txBody>
      </p:sp>
    </p:spTree>
    <p:extLst>
      <p:ext uri="{BB962C8B-B14F-4D97-AF65-F5344CB8AC3E}">
        <p14:creationId xmlns:p14="http://schemas.microsoft.com/office/powerpoint/2010/main" val="3579085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a:t>
            </a:fld>
            <a:endParaRPr lang="fr-FR"/>
          </a:p>
        </p:txBody>
      </p:sp>
    </p:spTree>
    <p:extLst>
      <p:ext uri="{BB962C8B-B14F-4D97-AF65-F5344CB8AC3E}">
        <p14:creationId xmlns:p14="http://schemas.microsoft.com/office/powerpoint/2010/main" val="750384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11</a:t>
            </a:fld>
            <a:endParaRPr lang="fr-FR"/>
          </a:p>
        </p:txBody>
      </p:sp>
    </p:spTree>
    <p:extLst>
      <p:ext uri="{BB962C8B-B14F-4D97-AF65-F5344CB8AC3E}">
        <p14:creationId xmlns:p14="http://schemas.microsoft.com/office/powerpoint/2010/main" val="2287223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Opposition depuis </a:t>
            </a:r>
            <a:r>
              <a:rPr lang="fr-FR"/>
              <a:t>toujours entre </a:t>
            </a:r>
            <a:r>
              <a:rPr lang="fr-FR" dirty="0"/>
              <a:t>cryptographes et cryptanalyses</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12</a:t>
            </a:fld>
            <a:endParaRPr lang="fr-FR"/>
          </a:p>
        </p:txBody>
      </p:sp>
    </p:spTree>
    <p:extLst>
      <p:ext uri="{BB962C8B-B14F-4D97-AF65-F5344CB8AC3E}">
        <p14:creationId xmlns:p14="http://schemas.microsoft.com/office/powerpoint/2010/main" val="1295885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a:t>Cryptosystème</a:t>
            </a:r>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13</a:t>
            </a:fld>
            <a:endParaRPr lang="fr-FR"/>
          </a:p>
        </p:txBody>
      </p:sp>
    </p:spTree>
    <p:extLst>
      <p:ext uri="{BB962C8B-B14F-4D97-AF65-F5344CB8AC3E}">
        <p14:creationId xmlns:p14="http://schemas.microsoft.com/office/powerpoint/2010/main" val="4221889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 principe de </a:t>
            </a:r>
            <a:r>
              <a:rPr lang="fr-FR" dirty="0" err="1"/>
              <a:t>Kerckhoffs</a:t>
            </a:r>
            <a:r>
              <a:rPr lang="fr-FR" dirty="0"/>
              <a:t> s’oppose à la sécurité par l'obscurité</a:t>
            </a:r>
          </a:p>
          <a:p>
            <a:endParaRPr lang="fr-FR" dirty="0"/>
          </a:p>
          <a:p>
            <a:r>
              <a:rPr lang="fr-FR" dirty="0"/>
              <a:t>Exemple des SMS dont la sécurité reposait quasiment que sur l’algo</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 L’adversaire connait le système » </a:t>
            </a:r>
            <a:r>
              <a:rPr lang="fr-FR" sz="1200" kern="1200" dirty="0">
                <a:solidFill>
                  <a:schemeClr val="tx1"/>
                </a:solidFill>
                <a:latin typeface="+mn-lt"/>
                <a:ea typeface="+mn-ea"/>
                <a:cs typeface="+mn-cs"/>
                <a:sym typeface="Wingdings" panose="05000000000000000000" pitchFamily="2" charset="2"/>
              </a:rPr>
              <a:t> il peut connaitre l’algo ou avoir la machine à chiffrement…</a:t>
            </a:r>
            <a:endParaRPr lang="fr-FR" sz="1200" kern="1200" dirty="0">
              <a:solidFill>
                <a:schemeClr val="tx1"/>
              </a:solidFill>
              <a:latin typeface="+mn-lt"/>
              <a:ea typeface="+mn-ea"/>
              <a:cs typeface="+mn-cs"/>
            </a:endParaRPr>
          </a:p>
          <a:p>
            <a:endParaRPr lang="fr-FR" dirty="0"/>
          </a:p>
          <a:p>
            <a:r>
              <a:rPr lang="fr-FR" dirty="0"/>
              <a:t>Différente pour chacun des échanges </a:t>
            </a:r>
            <a:r>
              <a:rPr lang="fr-FR" dirty="0">
                <a:sym typeface="Wingdings" panose="05000000000000000000" pitchFamily="2" charset="2"/>
              </a:rPr>
              <a:t> masque jetable</a:t>
            </a:r>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14</a:t>
            </a:fld>
            <a:endParaRPr lang="fr-FR"/>
          </a:p>
        </p:txBody>
      </p:sp>
    </p:spTree>
    <p:extLst>
      <p:ext uri="{BB962C8B-B14F-4D97-AF65-F5344CB8AC3E}">
        <p14:creationId xmlns:p14="http://schemas.microsoft.com/office/powerpoint/2010/main" val="3824192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Toutes les manières de chiffrer « historiques » vues précédemment sont du chiffrement symétrique</a:t>
            </a:r>
          </a:p>
          <a:p>
            <a:r>
              <a:rPr lang="fr-FR" dirty="0"/>
              <a:t>L’algo ROT13 permet de chiffrer avec un décalage de 13 lettres (A devient N, E devient R, O devient B…)</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15</a:t>
            </a:fld>
            <a:endParaRPr lang="fr-FR"/>
          </a:p>
        </p:txBody>
      </p:sp>
    </p:spTree>
    <p:extLst>
      <p:ext uri="{BB962C8B-B14F-4D97-AF65-F5344CB8AC3E}">
        <p14:creationId xmlns:p14="http://schemas.microsoft.com/office/powerpoint/2010/main" val="3476639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16</a:t>
            </a:fld>
            <a:endParaRPr lang="fr-FR"/>
          </a:p>
        </p:txBody>
      </p:sp>
    </p:spTree>
    <p:extLst>
      <p:ext uri="{BB962C8B-B14F-4D97-AF65-F5344CB8AC3E}">
        <p14:creationId xmlns:p14="http://schemas.microsoft.com/office/powerpoint/2010/main" val="885699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17</a:t>
            </a:fld>
            <a:endParaRPr lang="fr-FR"/>
          </a:p>
        </p:txBody>
      </p:sp>
    </p:spTree>
    <p:extLst>
      <p:ext uri="{BB962C8B-B14F-4D97-AF65-F5344CB8AC3E}">
        <p14:creationId xmlns:p14="http://schemas.microsoft.com/office/powerpoint/2010/main" val="3428984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11200" y="746125"/>
            <a:ext cx="5376863" cy="3722688"/>
          </a:xfrm>
        </p:spPr>
      </p:sp>
      <p:sp>
        <p:nvSpPr>
          <p:cNvPr id="3" name="Espace réservé des commentaires 2"/>
          <p:cNvSpPr>
            <a:spLocks noGrp="1"/>
          </p:cNvSpPr>
          <p:nvPr>
            <p:ph type="body" idx="1"/>
          </p:nvPr>
        </p:nvSpPr>
        <p:spPr/>
        <p:txBody>
          <a:bodyPr/>
          <a:lstStyle/>
          <a:p>
            <a:r>
              <a:rPr lang="fr-FR" dirty="0"/>
              <a:t>Les algos ont des propriétés variées, plus ou moins performants, plus ou moins couteux en ressources.</a:t>
            </a:r>
          </a:p>
          <a:p>
            <a:r>
              <a:rPr lang="fr-FR" dirty="0"/>
              <a:t>Exemple du pacemaker de Dick Chenay (Ancien Vice-président des États-Unis)</a:t>
            </a:r>
          </a:p>
          <a:p>
            <a:r>
              <a:rPr lang="fr-FR" dirty="0"/>
              <a:t>Le chiffrement homomorphe permet de faire travailler une ressource externe sans qu’elle ne puisse connaitre le résultat</a:t>
            </a:r>
          </a:p>
          <a:p>
            <a:endParaRPr lang="fr-FR" dirty="0"/>
          </a:p>
          <a:p>
            <a:r>
              <a:rPr lang="fr-FR" dirty="0"/>
              <a:t>L’algo E0 est utilisé pour le </a:t>
            </a:r>
            <a:r>
              <a:rPr lang="fr-FR" dirty="0" err="1"/>
              <a:t>bluetooth</a:t>
            </a:r>
            <a:r>
              <a:rPr lang="fr-FR" dirty="0"/>
              <a:t> (chiffrement par flot)</a:t>
            </a:r>
          </a:p>
          <a:p>
            <a:endParaRPr lang="fr-FR" dirty="0"/>
          </a:p>
          <a:p>
            <a:r>
              <a:rPr lang="fr-FR" dirty="0"/>
              <a:t>TD B et TD C</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18</a:t>
            </a:fld>
            <a:endParaRPr lang="fr-FR"/>
          </a:p>
        </p:txBody>
      </p:sp>
    </p:spTree>
    <p:extLst>
      <p:ext uri="{BB962C8B-B14F-4D97-AF65-F5344CB8AC3E}">
        <p14:creationId xmlns:p14="http://schemas.microsoft.com/office/powerpoint/2010/main" val="1549457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 décrypter un chiffrement symétrique, seule la force brute peut être utilisée.</a:t>
            </a:r>
          </a:p>
          <a:p>
            <a:endParaRPr lang="fr-FR" dirty="0"/>
          </a:p>
          <a:p>
            <a:r>
              <a:rPr lang="fr-FR" dirty="0"/>
              <a:t>Nb de clés  pour le chiffrement symétrique : n*(n-1)/2 </a:t>
            </a:r>
          </a:p>
          <a:p>
            <a:r>
              <a:rPr lang="fr-FR" dirty="0"/>
              <a:t>	2 personnes : 1 clé</a:t>
            </a:r>
          </a:p>
          <a:p>
            <a:r>
              <a:rPr lang="fr-FR" dirty="0"/>
              <a:t>	5 personnes : 10 clés</a:t>
            </a:r>
          </a:p>
          <a:p>
            <a:r>
              <a:rPr lang="fr-FR" dirty="0"/>
              <a:t>	100 personnes : 4950 clés</a:t>
            </a:r>
          </a:p>
          <a:p>
            <a:r>
              <a:rPr lang="fr-FR" dirty="0"/>
              <a:t>	1000 personnes : 500 000 clés</a:t>
            </a:r>
          </a:p>
          <a:p>
            <a:endParaRPr lang="fr-FR" dirty="0"/>
          </a:p>
          <a:p>
            <a:r>
              <a:rPr lang="fr-FR" dirty="0"/>
              <a:t>FIN COURS 3h</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19</a:t>
            </a:fld>
            <a:endParaRPr lang="fr-FR"/>
          </a:p>
        </p:txBody>
      </p:sp>
    </p:spTree>
    <p:extLst>
      <p:ext uri="{BB962C8B-B14F-4D97-AF65-F5344CB8AC3E}">
        <p14:creationId xmlns:p14="http://schemas.microsoft.com/office/powerpoint/2010/main" val="2385344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20</a:t>
            </a:fld>
            <a:endParaRPr lang="fr-FR"/>
          </a:p>
        </p:txBody>
      </p:sp>
    </p:spTree>
    <p:extLst>
      <p:ext uri="{BB962C8B-B14F-4D97-AF65-F5344CB8AC3E}">
        <p14:creationId xmlns:p14="http://schemas.microsoft.com/office/powerpoint/2010/main" val="90110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La clé privée peut être découpée pour plus de sécurité, on parle de décentralisation de la clé privée</a:t>
            </a:r>
          </a:p>
          <a:p>
            <a:r>
              <a:rPr lang="fr-FR" dirty="0"/>
              <a:t>TOR / VPN</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21</a:t>
            </a:fld>
            <a:endParaRPr lang="fr-FR"/>
          </a:p>
        </p:txBody>
      </p:sp>
    </p:spTree>
    <p:extLst>
      <p:ext uri="{BB962C8B-B14F-4D97-AF65-F5344CB8AC3E}">
        <p14:creationId xmlns:p14="http://schemas.microsoft.com/office/powerpoint/2010/main" val="153152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TD D + TD E</a:t>
            </a:r>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22</a:t>
            </a:fld>
            <a:endParaRPr lang="fr-FR"/>
          </a:p>
        </p:txBody>
      </p:sp>
    </p:spTree>
    <p:extLst>
      <p:ext uri="{BB962C8B-B14F-4D97-AF65-F5344CB8AC3E}">
        <p14:creationId xmlns:p14="http://schemas.microsoft.com/office/powerpoint/2010/main" val="857015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Question : Comment combiner faire pour chiffrer en passant outre les inconvénients du chiffrement symétrique et de l’asymétrique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FIN COURS 4h</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23</a:t>
            </a:fld>
            <a:endParaRPr lang="fr-FR"/>
          </a:p>
        </p:txBody>
      </p:sp>
    </p:spTree>
    <p:extLst>
      <p:ext uri="{BB962C8B-B14F-4D97-AF65-F5344CB8AC3E}">
        <p14:creationId xmlns:p14="http://schemas.microsoft.com/office/powerpoint/2010/main" val="3316152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24</a:t>
            </a:fld>
            <a:endParaRPr lang="fr-FR"/>
          </a:p>
        </p:txBody>
      </p:sp>
    </p:spTree>
    <p:extLst>
      <p:ext uri="{BB962C8B-B14F-4D97-AF65-F5344CB8AC3E}">
        <p14:creationId xmlns:p14="http://schemas.microsoft.com/office/powerpoint/2010/main" val="296996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25</a:t>
            </a:fld>
            <a:endParaRPr lang="fr-FR"/>
          </a:p>
        </p:txBody>
      </p:sp>
    </p:spTree>
    <p:extLst>
      <p:ext uri="{BB962C8B-B14F-4D97-AF65-F5344CB8AC3E}">
        <p14:creationId xmlns:p14="http://schemas.microsoft.com/office/powerpoint/2010/main" val="681533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TD F</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FIN COURS 3h (2)</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26</a:t>
            </a:fld>
            <a:endParaRPr lang="fr-FR"/>
          </a:p>
        </p:txBody>
      </p:sp>
    </p:spTree>
    <p:extLst>
      <p:ext uri="{BB962C8B-B14F-4D97-AF65-F5344CB8AC3E}">
        <p14:creationId xmlns:p14="http://schemas.microsoft.com/office/powerpoint/2010/main" val="861355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27</a:t>
            </a:fld>
            <a:endParaRPr lang="fr-FR"/>
          </a:p>
        </p:txBody>
      </p:sp>
    </p:spTree>
    <p:extLst>
      <p:ext uri="{BB962C8B-B14F-4D97-AF65-F5344CB8AC3E}">
        <p14:creationId xmlns:p14="http://schemas.microsoft.com/office/powerpoint/2010/main" val="3329567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28</a:t>
            </a:fld>
            <a:endParaRPr lang="fr-FR"/>
          </a:p>
        </p:txBody>
      </p:sp>
    </p:spTree>
    <p:extLst>
      <p:ext uri="{BB962C8B-B14F-4D97-AF65-F5344CB8AC3E}">
        <p14:creationId xmlns:p14="http://schemas.microsoft.com/office/powerpoint/2010/main" val="2376520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29</a:t>
            </a:fld>
            <a:endParaRPr lang="fr-FR"/>
          </a:p>
        </p:txBody>
      </p:sp>
    </p:spTree>
    <p:extLst>
      <p:ext uri="{BB962C8B-B14F-4D97-AF65-F5344CB8AC3E}">
        <p14:creationId xmlns:p14="http://schemas.microsoft.com/office/powerpoint/2010/main" val="2651032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30</a:t>
            </a:fld>
            <a:endParaRPr lang="fr-FR"/>
          </a:p>
        </p:txBody>
      </p:sp>
    </p:spTree>
    <p:extLst>
      <p:ext uri="{BB962C8B-B14F-4D97-AF65-F5344CB8AC3E}">
        <p14:creationId xmlns:p14="http://schemas.microsoft.com/office/powerpoint/2010/main" val="2267726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31</a:t>
            </a:fld>
            <a:endParaRPr lang="fr-FR"/>
          </a:p>
        </p:txBody>
      </p:sp>
    </p:spTree>
    <p:extLst>
      <p:ext uri="{BB962C8B-B14F-4D97-AF65-F5344CB8AC3E}">
        <p14:creationId xmlns:p14="http://schemas.microsoft.com/office/powerpoint/2010/main" val="2114214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32</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202124"/>
                </a:solidFill>
                <a:effectLst/>
                <a:latin typeface="arial" panose="020B0604020202020204" pitchFamily="34" charset="0"/>
              </a:rPr>
              <a:t>L'utilisation d'une fonction de hachage </a:t>
            </a:r>
            <a:r>
              <a:rPr lang="fr-FR" b="1" i="0" dirty="0">
                <a:solidFill>
                  <a:srgbClr val="202124"/>
                </a:solidFill>
                <a:effectLst/>
                <a:latin typeface="arial" panose="020B0604020202020204" pitchFamily="34" charset="0"/>
              </a:rPr>
              <a:t>permet de ne pas stocker les mots de passe en clair dans la base mais uniquement de stocker une empreinte de ces derniers</a:t>
            </a:r>
            <a:r>
              <a:rPr lang="fr-FR" b="0" i="0" dirty="0">
                <a:solidFill>
                  <a:srgbClr val="202124"/>
                </a:solidFill>
                <a:effectLst/>
                <a:latin typeface="arial" panose="020B0604020202020204" pitchFamily="34" charset="0"/>
              </a:rPr>
              <a:t>.</a:t>
            </a:r>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33</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Comment est-ce que vous sécurisez le mot de passe ? Est-ce qu’on peut considérer ça comme du chiffrement ?</a:t>
            </a:r>
          </a:p>
          <a:p>
            <a:r>
              <a:rPr lang="fr-FR" dirty="0"/>
              <a:t>Pour casser, c’est de la force brute.</a:t>
            </a:r>
          </a:p>
          <a:p>
            <a:endParaRPr lang="fr-FR" dirty="0"/>
          </a:p>
          <a:p>
            <a:r>
              <a:rPr lang="fr-FR" dirty="0"/>
              <a:t>Attention, même si MD5, </a:t>
            </a:r>
            <a:r>
              <a:rPr lang="fr-FR" dirty="0" err="1"/>
              <a:t>mdp</a:t>
            </a:r>
            <a:r>
              <a:rPr lang="fr-FR" dirty="0"/>
              <a:t> posté en clair (si pas de https)</a:t>
            </a:r>
          </a:p>
          <a:p>
            <a:endParaRPr lang="fr-FR" dirty="0"/>
          </a:p>
          <a:p>
            <a:r>
              <a:rPr lang="fr-FR" dirty="0"/>
              <a:t>MD5 : le </a:t>
            </a:r>
            <a:r>
              <a:rPr lang="fr-FR" dirty="0" err="1"/>
              <a:t>pb</a:t>
            </a:r>
            <a:r>
              <a:rPr lang="fr-FR" dirty="0"/>
              <a:t> c’est le risque de collision. Pour les </a:t>
            </a:r>
            <a:r>
              <a:rPr lang="fr-FR" dirty="0" err="1"/>
              <a:t>mdps</a:t>
            </a:r>
            <a:r>
              <a:rPr lang="fr-FR" dirty="0"/>
              <a:t>, très peu de risque comme chaines courtes mais par contre, il y a des tables de hachage (tables arcs en ciel)</a:t>
            </a:r>
          </a:p>
          <a:p>
            <a:pPr marL="171450" indent="-171450">
              <a:buFont typeface="Wingdings"/>
              <a:buChar char="à"/>
            </a:pPr>
            <a:r>
              <a:rPr lang="fr-FR" dirty="0" err="1">
                <a:sym typeface="Wingdings" panose="05000000000000000000" pitchFamily="2" charset="2"/>
              </a:rPr>
              <a:t>Sha</a:t>
            </a:r>
            <a:r>
              <a:rPr lang="fr-FR" dirty="0">
                <a:sym typeface="Wingdings" panose="05000000000000000000" pitchFamily="2" charset="2"/>
              </a:rPr>
              <a:t> 256</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34</a:t>
            </a:fld>
            <a:endParaRPr lang="fr-FR"/>
          </a:p>
        </p:txBody>
      </p:sp>
    </p:spTree>
    <p:extLst>
      <p:ext uri="{BB962C8B-B14F-4D97-AF65-F5344CB8AC3E}">
        <p14:creationId xmlns:p14="http://schemas.microsoft.com/office/powerpoint/2010/main" val="26510328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Table arc-en-ciel -&gt; permet de « ranger » les </a:t>
            </a:r>
            <a:r>
              <a:rPr lang="fr-FR" dirty="0" err="1"/>
              <a:t>hashs</a:t>
            </a:r>
            <a:r>
              <a:rPr lang="fr-FR" dirty="0"/>
              <a:t> pour gagner en place et en temps mémoire. Permet d’organiser l’attaque.</a:t>
            </a:r>
          </a:p>
          <a:p>
            <a:pPr marL="0" indent="0">
              <a:buFont typeface="Wingdings"/>
              <a:buNone/>
            </a:pPr>
            <a:endParaRPr lang="fr-FR" dirty="0">
              <a:sym typeface="Wingdings" panose="05000000000000000000" pitchFamily="2" charset="2"/>
            </a:endParaRPr>
          </a:p>
          <a:p>
            <a:pPr marL="171450" indent="-171450">
              <a:buFont typeface="Wingdings"/>
              <a:buChar char="à"/>
            </a:pPr>
            <a:endParaRPr lang="fr-FR" dirty="0">
              <a:sym typeface="Wingdings" panose="05000000000000000000" pitchFamily="2" charset="2"/>
            </a:endParaRPr>
          </a:p>
          <a:p>
            <a:pPr marL="171450" indent="-171450">
              <a:buFont typeface="Wingdings"/>
              <a:buChar char="à"/>
            </a:pPr>
            <a:r>
              <a:rPr lang="fr-FR" dirty="0">
                <a:sym typeface="Wingdings" panose="05000000000000000000" pitchFamily="2" charset="2"/>
              </a:rPr>
              <a:t>TD G</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35</a:t>
            </a:fld>
            <a:endParaRPr lang="fr-FR"/>
          </a:p>
        </p:txBody>
      </p:sp>
    </p:spTree>
    <p:extLst>
      <p:ext uri="{BB962C8B-B14F-4D97-AF65-F5344CB8AC3E}">
        <p14:creationId xmlns:p14="http://schemas.microsoft.com/office/powerpoint/2010/main" val="5606022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36</a:t>
            </a:fld>
            <a:endParaRPr lang="fr-FR"/>
          </a:p>
        </p:txBody>
      </p:sp>
    </p:spTree>
    <p:extLst>
      <p:ext uri="{BB962C8B-B14F-4D97-AF65-F5344CB8AC3E}">
        <p14:creationId xmlns:p14="http://schemas.microsoft.com/office/powerpoint/2010/main" val="907939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37</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TD H</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38</a:t>
            </a:fld>
            <a:endParaRPr lang="fr-FR"/>
          </a:p>
        </p:txBody>
      </p:sp>
    </p:spTree>
    <p:extLst>
      <p:ext uri="{BB962C8B-B14F-4D97-AF65-F5344CB8AC3E}">
        <p14:creationId xmlns:p14="http://schemas.microsoft.com/office/powerpoint/2010/main" val="2651032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39</a:t>
            </a:fld>
            <a:endParaRPr lang="fr-FR"/>
          </a:p>
        </p:txBody>
      </p:sp>
    </p:spTree>
    <p:extLst>
      <p:ext uri="{BB962C8B-B14F-4D97-AF65-F5344CB8AC3E}">
        <p14:creationId xmlns:p14="http://schemas.microsoft.com/office/powerpoint/2010/main" val="16371520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40</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41</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42</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43</a:t>
            </a:fld>
            <a:endParaRPr lang="fr-FR"/>
          </a:p>
        </p:txBody>
      </p:sp>
    </p:spTree>
    <p:extLst>
      <p:ext uri="{BB962C8B-B14F-4D97-AF65-F5344CB8AC3E}">
        <p14:creationId xmlns:p14="http://schemas.microsoft.com/office/powerpoint/2010/main" val="33361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44</a:t>
            </a:fld>
            <a:endParaRPr lang="fr-FR"/>
          </a:p>
        </p:txBody>
      </p:sp>
    </p:spTree>
    <p:extLst>
      <p:ext uri="{BB962C8B-B14F-4D97-AF65-F5344CB8AC3E}">
        <p14:creationId xmlns:p14="http://schemas.microsoft.com/office/powerpoint/2010/main" val="2651032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45</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46</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47</a:t>
            </a:fld>
            <a:endParaRPr lang="fr-FR"/>
          </a:p>
        </p:txBody>
      </p:sp>
    </p:spTree>
    <p:extLst>
      <p:ext uri="{BB962C8B-B14F-4D97-AF65-F5344CB8AC3E}">
        <p14:creationId xmlns:p14="http://schemas.microsoft.com/office/powerpoint/2010/main" val="16371520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48</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49</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50</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51</a:t>
            </a:fld>
            <a:endParaRPr lang="fr-FR"/>
          </a:p>
        </p:txBody>
      </p:sp>
    </p:spTree>
    <p:extLst>
      <p:ext uri="{BB962C8B-B14F-4D97-AF65-F5344CB8AC3E}">
        <p14:creationId xmlns:p14="http://schemas.microsoft.com/office/powerpoint/2010/main" val="214419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52</a:t>
            </a:fld>
            <a:endParaRPr lang="fr-FR"/>
          </a:p>
        </p:txBody>
      </p:sp>
    </p:spTree>
    <p:extLst>
      <p:ext uri="{BB962C8B-B14F-4D97-AF65-F5344CB8AC3E}">
        <p14:creationId xmlns:p14="http://schemas.microsoft.com/office/powerpoint/2010/main" val="30932404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53</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54</a:t>
            </a:fld>
            <a:endParaRPr lang="fr-FR"/>
          </a:p>
        </p:txBody>
      </p:sp>
    </p:spTree>
    <p:extLst>
      <p:ext uri="{BB962C8B-B14F-4D97-AF65-F5344CB8AC3E}">
        <p14:creationId xmlns:p14="http://schemas.microsoft.com/office/powerpoint/2010/main" val="33108682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55</a:t>
            </a:fld>
            <a:endParaRPr lang="fr-FR"/>
          </a:p>
        </p:txBody>
      </p:sp>
    </p:spTree>
    <p:extLst>
      <p:ext uri="{BB962C8B-B14F-4D97-AF65-F5344CB8AC3E}">
        <p14:creationId xmlns:p14="http://schemas.microsoft.com/office/powerpoint/2010/main" val="36144192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56</a:t>
            </a:fld>
            <a:endParaRPr lang="fr-FR"/>
          </a:p>
        </p:txBody>
      </p:sp>
    </p:spTree>
    <p:extLst>
      <p:ext uri="{BB962C8B-B14F-4D97-AF65-F5344CB8AC3E}">
        <p14:creationId xmlns:p14="http://schemas.microsoft.com/office/powerpoint/2010/main" val="16371520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57</a:t>
            </a:fld>
            <a:endParaRPr lang="fr-FR"/>
          </a:p>
        </p:txBody>
      </p:sp>
    </p:spTree>
    <p:extLst>
      <p:ext uri="{BB962C8B-B14F-4D97-AF65-F5344CB8AC3E}">
        <p14:creationId xmlns:p14="http://schemas.microsoft.com/office/powerpoint/2010/main" val="31774764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58</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59</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60</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61</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62</a:t>
            </a:fld>
            <a:endParaRPr lang="fr-FR"/>
          </a:p>
        </p:txBody>
      </p:sp>
    </p:spTree>
    <p:extLst>
      <p:ext uri="{BB962C8B-B14F-4D97-AF65-F5344CB8AC3E}">
        <p14:creationId xmlns:p14="http://schemas.microsoft.com/office/powerpoint/2010/main" val="16371520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Principe du tunnel SSH</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63</a:t>
            </a:fld>
            <a:endParaRPr lang="fr-FR"/>
          </a:p>
        </p:txBody>
      </p:sp>
    </p:spTree>
    <p:extLst>
      <p:ext uri="{BB962C8B-B14F-4D97-AF65-F5344CB8AC3E}">
        <p14:creationId xmlns:p14="http://schemas.microsoft.com/office/powerpoint/2010/main" val="21165378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64</a:t>
            </a:fld>
            <a:endParaRPr lang="fr-FR"/>
          </a:p>
        </p:txBody>
      </p:sp>
    </p:spTree>
    <p:extLst>
      <p:ext uri="{BB962C8B-B14F-4D97-AF65-F5344CB8AC3E}">
        <p14:creationId xmlns:p14="http://schemas.microsoft.com/office/powerpoint/2010/main" val="15093133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 serveur peut transformer l’IP (NAT : Network </a:t>
            </a:r>
            <a:r>
              <a:rPr lang="fr-FR" dirty="0" err="1"/>
              <a:t>address</a:t>
            </a:r>
            <a:r>
              <a:rPr lang="fr-FR" dirty="0"/>
              <a:t> translation). Ce service est toujours proposé par les VPN grand public.</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65</a:t>
            </a:fld>
            <a:endParaRPr lang="fr-FR"/>
          </a:p>
        </p:txBody>
      </p:sp>
    </p:spTree>
    <p:extLst>
      <p:ext uri="{BB962C8B-B14F-4D97-AF65-F5344CB8AC3E}">
        <p14:creationId xmlns:p14="http://schemas.microsoft.com/office/powerpoint/2010/main" val="4003173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 </a:t>
            </a:r>
            <a:r>
              <a:rPr lang="fr-FR" dirty="0" err="1"/>
              <a:t>patriot</a:t>
            </a:r>
            <a:r>
              <a:rPr lang="fr-FR" dirty="0"/>
              <a:t> </a:t>
            </a:r>
            <a:r>
              <a:rPr lang="fr-FR" dirty="0" err="1"/>
              <a:t>act</a:t>
            </a:r>
            <a:r>
              <a:rPr lang="fr-FR" dirty="0"/>
              <a:t> peut amener à de la surveillance de masse via le DPI (</a:t>
            </a:r>
            <a:r>
              <a:rPr lang="fr-FR" dirty="0" err="1"/>
              <a:t>deep</a:t>
            </a:r>
            <a:r>
              <a:rPr lang="fr-FR" dirty="0"/>
              <a:t> </a:t>
            </a:r>
            <a:r>
              <a:rPr lang="fr-FR" dirty="0" err="1"/>
              <a:t>packet</a:t>
            </a:r>
            <a:r>
              <a:rPr lang="fr-FR" dirty="0"/>
              <a:t> impact)</a:t>
            </a:r>
          </a:p>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66</a:t>
            </a:fld>
            <a:endParaRPr lang="fr-FR"/>
          </a:p>
        </p:txBody>
      </p:sp>
    </p:spTree>
    <p:extLst>
      <p:ext uri="{BB962C8B-B14F-4D97-AF65-F5344CB8AC3E}">
        <p14:creationId xmlns:p14="http://schemas.microsoft.com/office/powerpoint/2010/main" val="38174155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67</a:t>
            </a:fld>
            <a:endParaRPr lang="fr-FR"/>
          </a:p>
        </p:txBody>
      </p:sp>
    </p:spTree>
    <p:extLst>
      <p:ext uri="{BB962C8B-B14F-4D97-AF65-F5344CB8AC3E}">
        <p14:creationId xmlns:p14="http://schemas.microsoft.com/office/powerpoint/2010/main" val="23955787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Expliquer rapidement les API</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68</a:t>
            </a:fld>
            <a:endParaRPr lang="fr-FR"/>
          </a:p>
        </p:txBody>
      </p:sp>
    </p:spTree>
    <p:extLst>
      <p:ext uri="{BB962C8B-B14F-4D97-AF65-F5344CB8AC3E}">
        <p14:creationId xmlns:p14="http://schemas.microsoft.com/office/powerpoint/2010/main" val="9323334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Durée de vie par défaut : </a:t>
            </a:r>
            <a:r>
              <a:rPr lang="fr-FR"/>
              <a:t>1 heure</a:t>
            </a:r>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69</a:t>
            </a:fld>
            <a:endParaRPr lang="fr-FR"/>
          </a:p>
        </p:txBody>
      </p:sp>
    </p:spTree>
    <p:extLst>
      <p:ext uri="{BB962C8B-B14F-4D97-AF65-F5344CB8AC3E}">
        <p14:creationId xmlns:p14="http://schemas.microsoft.com/office/powerpoint/2010/main" val="4616180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Pas du </a:t>
            </a:r>
            <a:r>
              <a:rPr lang="fr-FR" dirty="0" err="1"/>
              <a:t>Bcrypt</a:t>
            </a:r>
            <a:r>
              <a:rPr lang="fr-FR" dirty="0"/>
              <a:t> car trop lent </a:t>
            </a:r>
            <a:r>
              <a:rPr lang="fr-FR" dirty="0">
                <a:sym typeface="Wingdings" panose="05000000000000000000" pitchFamily="2" charset="2"/>
              </a:rPr>
              <a:t> SHA256</a:t>
            </a:r>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70</a:t>
            </a:fld>
            <a:endParaRPr lang="fr-FR"/>
          </a:p>
        </p:txBody>
      </p:sp>
    </p:spTree>
    <p:extLst>
      <p:ext uri="{BB962C8B-B14F-4D97-AF65-F5344CB8AC3E}">
        <p14:creationId xmlns:p14="http://schemas.microsoft.com/office/powerpoint/2010/main" val="40050192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71</a:t>
            </a:fld>
            <a:endParaRPr lang="fr-FR"/>
          </a:p>
        </p:txBody>
      </p:sp>
    </p:spTree>
    <p:extLst>
      <p:ext uri="{BB962C8B-B14F-4D97-AF65-F5344CB8AC3E}">
        <p14:creationId xmlns:p14="http://schemas.microsoft.com/office/powerpoint/2010/main" val="23706354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72</a:t>
            </a:fld>
            <a:endParaRPr lang="fr-FR"/>
          </a:p>
        </p:txBody>
      </p:sp>
    </p:spTree>
    <p:extLst>
      <p:ext uri="{BB962C8B-B14F-4D97-AF65-F5344CB8AC3E}">
        <p14:creationId xmlns:p14="http://schemas.microsoft.com/office/powerpoint/2010/main" val="30711930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73</a:t>
            </a:fld>
            <a:endParaRPr lang="fr-FR"/>
          </a:p>
        </p:txBody>
      </p:sp>
    </p:spTree>
    <p:extLst>
      <p:ext uri="{BB962C8B-B14F-4D97-AF65-F5344CB8AC3E}">
        <p14:creationId xmlns:p14="http://schemas.microsoft.com/office/powerpoint/2010/main" val="31912214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74</a:t>
            </a:fld>
            <a:endParaRPr lang="fr-FR"/>
          </a:p>
        </p:txBody>
      </p:sp>
    </p:spTree>
    <p:extLst>
      <p:ext uri="{BB962C8B-B14F-4D97-AF65-F5344CB8AC3E}">
        <p14:creationId xmlns:p14="http://schemas.microsoft.com/office/powerpoint/2010/main" val="5557526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75</a:t>
            </a:fld>
            <a:endParaRPr lang="fr-FR"/>
          </a:p>
        </p:txBody>
      </p:sp>
    </p:spTree>
    <p:extLst>
      <p:ext uri="{BB962C8B-B14F-4D97-AF65-F5344CB8AC3E}">
        <p14:creationId xmlns:p14="http://schemas.microsoft.com/office/powerpoint/2010/main" val="12876798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76</a:t>
            </a:fld>
            <a:endParaRPr lang="fr-FR"/>
          </a:p>
        </p:txBody>
      </p:sp>
    </p:spTree>
    <p:extLst>
      <p:ext uri="{BB962C8B-B14F-4D97-AF65-F5344CB8AC3E}">
        <p14:creationId xmlns:p14="http://schemas.microsoft.com/office/powerpoint/2010/main" val="14504871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77</a:t>
            </a:fld>
            <a:endParaRPr lang="fr-FR"/>
          </a:p>
        </p:txBody>
      </p:sp>
    </p:spTree>
    <p:extLst>
      <p:ext uri="{BB962C8B-B14F-4D97-AF65-F5344CB8AC3E}">
        <p14:creationId xmlns:p14="http://schemas.microsoft.com/office/powerpoint/2010/main" val="24889603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78</a:t>
            </a:fld>
            <a:endParaRPr lang="fr-FR"/>
          </a:p>
        </p:txBody>
      </p:sp>
    </p:spTree>
    <p:extLst>
      <p:ext uri="{BB962C8B-B14F-4D97-AF65-F5344CB8AC3E}">
        <p14:creationId xmlns:p14="http://schemas.microsoft.com/office/powerpoint/2010/main" val="38011679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79</a:t>
            </a:fld>
            <a:endParaRPr lang="fr-FR"/>
          </a:p>
        </p:txBody>
      </p:sp>
    </p:spTree>
    <p:extLst>
      <p:ext uri="{BB962C8B-B14F-4D97-AF65-F5344CB8AC3E}">
        <p14:creationId xmlns:p14="http://schemas.microsoft.com/office/powerpoint/2010/main" val="39773684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80</a:t>
            </a:fld>
            <a:endParaRPr lang="fr-FR"/>
          </a:p>
        </p:txBody>
      </p:sp>
    </p:spTree>
    <p:extLst>
      <p:ext uri="{BB962C8B-B14F-4D97-AF65-F5344CB8AC3E}">
        <p14:creationId xmlns:p14="http://schemas.microsoft.com/office/powerpoint/2010/main" val="35737282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81</a:t>
            </a:fld>
            <a:endParaRPr lang="fr-FR"/>
          </a:p>
        </p:txBody>
      </p:sp>
    </p:spTree>
    <p:extLst>
      <p:ext uri="{BB962C8B-B14F-4D97-AF65-F5344CB8AC3E}">
        <p14:creationId xmlns:p14="http://schemas.microsoft.com/office/powerpoint/2010/main" val="24038103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82</a:t>
            </a:fld>
            <a:endParaRPr lang="fr-FR"/>
          </a:p>
        </p:txBody>
      </p:sp>
    </p:spTree>
    <p:extLst>
      <p:ext uri="{BB962C8B-B14F-4D97-AF65-F5344CB8AC3E}">
        <p14:creationId xmlns:p14="http://schemas.microsoft.com/office/powerpoint/2010/main" val="3422853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83</a:t>
            </a:fld>
            <a:endParaRPr lang="fr-FR"/>
          </a:p>
        </p:txBody>
      </p:sp>
    </p:spTree>
    <p:extLst>
      <p:ext uri="{BB962C8B-B14F-4D97-AF65-F5344CB8AC3E}">
        <p14:creationId xmlns:p14="http://schemas.microsoft.com/office/powerpoint/2010/main" val="4894781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84</a:t>
            </a:fld>
            <a:endParaRPr lang="fr-FR"/>
          </a:p>
        </p:txBody>
      </p:sp>
    </p:spTree>
    <p:extLst>
      <p:ext uri="{BB962C8B-B14F-4D97-AF65-F5344CB8AC3E}">
        <p14:creationId xmlns:p14="http://schemas.microsoft.com/office/powerpoint/2010/main" val="3023974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a:t>Ethereum</a:t>
            </a:r>
            <a:r>
              <a:rPr lang="fr-FR" dirty="0"/>
              <a:t> 2.0 qui est sensé baisser la consommation </a:t>
            </a:r>
            <a:r>
              <a:rPr lang="fr-FR" dirty="0" err="1"/>
              <a:t>energétique</a:t>
            </a:r>
            <a:r>
              <a:rPr lang="fr-FR" dirty="0"/>
              <a:t> de 99%</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85</a:t>
            </a:fld>
            <a:endParaRPr lang="fr-FR"/>
          </a:p>
        </p:txBody>
      </p:sp>
    </p:spTree>
    <p:extLst>
      <p:ext uri="{BB962C8B-B14F-4D97-AF65-F5344CB8AC3E}">
        <p14:creationId xmlns:p14="http://schemas.microsoft.com/office/powerpoint/2010/main" val="21229361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86</a:t>
            </a:fld>
            <a:endParaRPr lang="fr-FR"/>
          </a:p>
        </p:txBody>
      </p:sp>
    </p:spTree>
    <p:extLst>
      <p:ext uri="{BB962C8B-B14F-4D97-AF65-F5344CB8AC3E}">
        <p14:creationId xmlns:p14="http://schemas.microsoft.com/office/powerpoint/2010/main" val="33350580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87</a:t>
            </a:fld>
            <a:endParaRPr lang="fr-FR"/>
          </a:p>
        </p:txBody>
      </p:sp>
    </p:spTree>
    <p:extLst>
      <p:ext uri="{BB962C8B-B14F-4D97-AF65-F5344CB8AC3E}">
        <p14:creationId xmlns:p14="http://schemas.microsoft.com/office/powerpoint/2010/main" val="3580485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88</a:t>
            </a:fld>
            <a:endParaRPr lang="fr-FR"/>
          </a:p>
        </p:txBody>
      </p:sp>
    </p:spTree>
    <p:extLst>
      <p:ext uri="{BB962C8B-B14F-4D97-AF65-F5344CB8AC3E}">
        <p14:creationId xmlns:p14="http://schemas.microsoft.com/office/powerpoint/2010/main" val="41136190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buClr>
                <a:schemeClr val="accent1">
                  <a:lumMod val="60000"/>
                  <a:lumOff val="40000"/>
                </a:schemeClr>
              </a:buClr>
            </a:pPr>
            <a:r>
              <a:rPr lang="fr-FR" dirty="0"/>
              <a:t>Premier tweet « je viens de créer mon compte </a:t>
            </a:r>
            <a:r>
              <a:rPr lang="fr-FR" dirty="0" err="1"/>
              <a:t>twttr</a:t>
            </a:r>
            <a:r>
              <a:rPr lang="fr-FR" dirty="0"/>
              <a:t> » publié sur la plateforme pour une valeur de 2,9 millions de dollars sous forme de NFT</a:t>
            </a:r>
            <a:endParaRPr lang="fr-FR" sz="1050" dirty="0">
              <a:latin typeface="+mj-lt"/>
            </a:endParaRP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89</a:t>
            </a:fld>
            <a:endParaRPr lang="fr-FR"/>
          </a:p>
        </p:txBody>
      </p:sp>
    </p:spTree>
    <p:extLst>
      <p:ext uri="{BB962C8B-B14F-4D97-AF65-F5344CB8AC3E}">
        <p14:creationId xmlns:p14="http://schemas.microsoft.com/office/powerpoint/2010/main" val="3125115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90</a:t>
            </a:fld>
            <a:endParaRPr lang="fr-FR"/>
          </a:p>
        </p:txBody>
      </p:sp>
    </p:spTree>
    <p:extLst>
      <p:ext uri="{BB962C8B-B14F-4D97-AF65-F5344CB8AC3E}">
        <p14:creationId xmlns:p14="http://schemas.microsoft.com/office/powerpoint/2010/main" val="346833212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91</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92</a:t>
            </a:fld>
            <a:endParaRPr lang="fr-FR"/>
          </a:p>
        </p:txBody>
      </p:sp>
    </p:spTree>
    <p:extLst>
      <p:ext uri="{BB962C8B-B14F-4D97-AF65-F5344CB8AC3E}">
        <p14:creationId xmlns:p14="http://schemas.microsoft.com/office/powerpoint/2010/main" val="3459115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93</a:t>
            </a:fld>
            <a:endParaRPr lang="fr-FR"/>
          </a:p>
        </p:txBody>
      </p:sp>
    </p:spTree>
    <p:extLst>
      <p:ext uri="{BB962C8B-B14F-4D97-AF65-F5344CB8AC3E}">
        <p14:creationId xmlns:p14="http://schemas.microsoft.com/office/powerpoint/2010/main" val="34253703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94</a:t>
            </a:fld>
            <a:endParaRPr lang="fr-FR"/>
          </a:p>
        </p:txBody>
      </p:sp>
    </p:spTree>
    <p:extLst>
      <p:ext uri="{BB962C8B-B14F-4D97-AF65-F5344CB8AC3E}">
        <p14:creationId xmlns:p14="http://schemas.microsoft.com/office/powerpoint/2010/main" val="7882969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95</a:t>
            </a:fld>
            <a:endParaRPr lang="fr-FR"/>
          </a:p>
        </p:txBody>
      </p:sp>
    </p:spTree>
    <p:extLst>
      <p:ext uri="{BB962C8B-B14F-4D97-AF65-F5344CB8AC3E}">
        <p14:creationId xmlns:p14="http://schemas.microsoft.com/office/powerpoint/2010/main" val="20146986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96</a:t>
            </a:fld>
            <a:endParaRPr lang="fr-FR"/>
          </a:p>
        </p:txBody>
      </p:sp>
    </p:spTree>
    <p:extLst>
      <p:ext uri="{BB962C8B-B14F-4D97-AF65-F5344CB8AC3E}">
        <p14:creationId xmlns:p14="http://schemas.microsoft.com/office/powerpoint/2010/main" val="16371520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Laser pour refroidir les particules</a:t>
            </a: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97</a:t>
            </a:fld>
            <a:endParaRPr lang="fr-FR"/>
          </a:p>
        </p:txBody>
      </p:sp>
    </p:spTree>
    <p:extLst>
      <p:ext uri="{BB962C8B-B14F-4D97-AF65-F5344CB8AC3E}">
        <p14:creationId xmlns:p14="http://schemas.microsoft.com/office/powerpoint/2010/main" val="15880319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Anecdote chat de </a:t>
            </a:r>
            <a:r>
              <a:rPr lang="fr-FR" dirty="0" err="1"/>
              <a:t>schrodinger</a:t>
            </a:r>
            <a:endParaRPr lang="fr-FR" dirty="0"/>
          </a:p>
          <a:p>
            <a:endParaRPr lang="fr-FR" dirty="0"/>
          </a:p>
          <a:p>
            <a:endParaRPr lang="fr-FR" dirty="0"/>
          </a:p>
          <a:p>
            <a:r>
              <a:rPr lang="fr-FR" dirty="0"/>
              <a:t>On fixe la particule quand on la mesure</a:t>
            </a:r>
          </a:p>
        </p:txBody>
      </p:sp>
      <p:sp>
        <p:nvSpPr>
          <p:cNvPr id="4" name="Espace réservé du numéro de diapositive 3"/>
          <p:cNvSpPr>
            <a:spLocks noGrp="1"/>
          </p:cNvSpPr>
          <p:nvPr>
            <p:ph type="sldNum" sz="quarter" idx="5"/>
          </p:nvPr>
        </p:nvSpPr>
        <p:spPr/>
        <p:txBody>
          <a:bodyPr/>
          <a:lstStyle/>
          <a:p>
            <a:fld id="{71E7D22E-2FCF-4181-8686-08BDCDF94062}" type="slidenum">
              <a:rPr lang="fr-FR" smtClean="0"/>
              <a:pPr/>
              <a:t>98</a:t>
            </a:fld>
            <a:endParaRPr lang="fr-FR"/>
          </a:p>
        </p:txBody>
      </p:sp>
    </p:spTree>
    <p:extLst>
      <p:ext uri="{BB962C8B-B14F-4D97-AF65-F5344CB8AC3E}">
        <p14:creationId xmlns:p14="http://schemas.microsoft.com/office/powerpoint/2010/main" val="9382502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99</a:t>
            </a:fld>
            <a:endParaRPr lang="fr-FR"/>
          </a:p>
        </p:txBody>
      </p:sp>
    </p:spTree>
    <p:extLst>
      <p:ext uri="{BB962C8B-B14F-4D97-AF65-F5344CB8AC3E}">
        <p14:creationId xmlns:p14="http://schemas.microsoft.com/office/powerpoint/2010/main" val="15880319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L’algorithme de </a:t>
            </a:r>
            <a:r>
              <a:rPr lang="fr-FR" dirty="0" err="1"/>
              <a:t>Shor</a:t>
            </a:r>
            <a:r>
              <a:rPr lang="fr-FR" dirty="0"/>
              <a:t> a été inventé avant la sortie du premier ordi quantique, en 1994</a:t>
            </a:r>
          </a:p>
        </p:txBody>
      </p:sp>
      <p:sp>
        <p:nvSpPr>
          <p:cNvPr id="4" name="Espace réservé du numéro de diapositive 3"/>
          <p:cNvSpPr>
            <a:spLocks noGrp="1"/>
          </p:cNvSpPr>
          <p:nvPr>
            <p:ph type="sldNum" sz="quarter" idx="5"/>
          </p:nvPr>
        </p:nvSpPr>
        <p:spPr/>
        <p:txBody>
          <a:bodyPr/>
          <a:lstStyle/>
          <a:p>
            <a:fld id="{71E7D22E-2FCF-4181-8686-08BDCDF94062}" type="slidenum">
              <a:rPr lang="fr-FR" smtClean="0"/>
              <a:pPr/>
              <a:t>100</a:t>
            </a:fld>
            <a:endParaRPr lang="fr-FR"/>
          </a:p>
        </p:txBody>
      </p:sp>
    </p:spTree>
    <p:extLst>
      <p:ext uri="{BB962C8B-B14F-4D97-AF65-F5344CB8AC3E}">
        <p14:creationId xmlns:p14="http://schemas.microsoft.com/office/powerpoint/2010/main" val="31942077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2001, IBM a fait un ordi quantique de 7 qubits qui a servir à calculer les facteurs de 15 (3x5)</a:t>
            </a:r>
          </a:p>
          <a:p>
            <a:r>
              <a:rPr lang="fr-FR" dirty="0"/>
              <a:t>En juin 2021, IBM lance un ordi quantique de 27 qubits. La collectivité allemande qui l’a acquis veut devenir un « hub quantique européen »</a:t>
            </a:r>
          </a:p>
          <a:p>
            <a:r>
              <a:rPr lang="fr-FR" dirty="0"/>
              <a:t>La société </a:t>
            </a:r>
            <a:r>
              <a:rPr lang="fr-FR" dirty="0" err="1"/>
              <a:t>ColdQuanta</a:t>
            </a:r>
            <a:r>
              <a:rPr lang="fr-FR" dirty="0"/>
              <a:t> a lancé un ordi à 100 qubits en refroidissant les atomes avec des lasers plutôt qu’avec des réfrigérateurs. (en </a:t>
            </a:r>
            <a:r>
              <a:rPr lang="fr-FR" dirty="0" err="1"/>
              <a:t>pourparler</a:t>
            </a:r>
            <a:r>
              <a:rPr lang="fr-FR" dirty="0"/>
              <a:t> entre autre avec Amazon pour proposer le serveur sur AWS)</a:t>
            </a:r>
          </a:p>
        </p:txBody>
      </p:sp>
      <p:sp>
        <p:nvSpPr>
          <p:cNvPr id="4" name="Espace réservé du numéro de diapositive 3"/>
          <p:cNvSpPr>
            <a:spLocks noGrp="1"/>
          </p:cNvSpPr>
          <p:nvPr>
            <p:ph type="sldNum" sz="quarter" idx="5"/>
          </p:nvPr>
        </p:nvSpPr>
        <p:spPr/>
        <p:txBody>
          <a:bodyPr/>
          <a:lstStyle/>
          <a:p>
            <a:fld id="{71E7D22E-2FCF-4181-8686-08BDCDF94062}" type="slidenum">
              <a:rPr lang="fr-FR" smtClean="0"/>
              <a:pPr/>
              <a:t>101</a:t>
            </a:fld>
            <a:endParaRPr lang="fr-FR"/>
          </a:p>
        </p:txBody>
      </p:sp>
    </p:spTree>
    <p:extLst>
      <p:ext uri="{BB962C8B-B14F-4D97-AF65-F5344CB8AC3E}">
        <p14:creationId xmlns:p14="http://schemas.microsoft.com/office/powerpoint/2010/main" val="190054191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102</a:t>
            </a:fld>
            <a:endParaRPr lang="fr-FR"/>
          </a:p>
        </p:txBody>
      </p:sp>
    </p:spTree>
    <p:extLst>
      <p:ext uri="{BB962C8B-B14F-4D97-AF65-F5344CB8AC3E}">
        <p14:creationId xmlns:p14="http://schemas.microsoft.com/office/powerpoint/2010/main" val="52592947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103</a:t>
            </a:fld>
            <a:endParaRPr lang="fr-FR"/>
          </a:p>
        </p:txBody>
      </p:sp>
    </p:spTree>
    <p:extLst>
      <p:ext uri="{BB962C8B-B14F-4D97-AF65-F5344CB8AC3E}">
        <p14:creationId xmlns:p14="http://schemas.microsoft.com/office/powerpoint/2010/main" val="401008144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104</a:t>
            </a:fld>
            <a:endParaRPr lang="fr-FR"/>
          </a:p>
        </p:txBody>
      </p:sp>
    </p:spTree>
    <p:extLst>
      <p:ext uri="{BB962C8B-B14F-4D97-AF65-F5344CB8AC3E}">
        <p14:creationId xmlns:p14="http://schemas.microsoft.com/office/powerpoint/2010/main" val="163715201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105</a:t>
            </a:fld>
            <a:endParaRPr lang="fr-FR"/>
          </a:p>
        </p:txBody>
      </p:sp>
    </p:spTree>
    <p:extLst>
      <p:ext uri="{BB962C8B-B14F-4D97-AF65-F5344CB8AC3E}">
        <p14:creationId xmlns:p14="http://schemas.microsoft.com/office/powerpoint/2010/main" val="158803197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E7D22E-2FCF-4181-8686-08BDCDF94062}" type="slidenum">
              <a:rPr lang="fr-FR" smtClean="0"/>
              <a:pPr/>
              <a:t>106</a:t>
            </a:fld>
            <a:endParaRPr lang="fr-FR"/>
          </a:p>
        </p:txBody>
      </p:sp>
    </p:spTree>
    <p:extLst>
      <p:ext uri="{BB962C8B-B14F-4D97-AF65-F5344CB8AC3E}">
        <p14:creationId xmlns:p14="http://schemas.microsoft.com/office/powerpoint/2010/main" val="190274024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107</a:t>
            </a:fld>
            <a:endParaRPr lang="fr-FR"/>
          </a:p>
        </p:txBody>
      </p:sp>
    </p:spTree>
    <p:extLst>
      <p:ext uri="{BB962C8B-B14F-4D97-AF65-F5344CB8AC3E}">
        <p14:creationId xmlns:p14="http://schemas.microsoft.com/office/powerpoint/2010/main" val="15880319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108</a:t>
            </a:fld>
            <a:endParaRPr lang="fr-FR"/>
          </a:p>
        </p:txBody>
      </p:sp>
    </p:spTree>
    <p:extLst>
      <p:ext uri="{BB962C8B-B14F-4D97-AF65-F5344CB8AC3E}">
        <p14:creationId xmlns:p14="http://schemas.microsoft.com/office/powerpoint/2010/main" val="15880319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109</a:t>
            </a:fld>
            <a:endParaRPr lang="fr-FR"/>
          </a:p>
        </p:txBody>
      </p:sp>
    </p:spTree>
    <p:extLst>
      <p:ext uri="{BB962C8B-B14F-4D97-AF65-F5344CB8AC3E}">
        <p14:creationId xmlns:p14="http://schemas.microsoft.com/office/powerpoint/2010/main" val="15880319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E7D22E-2FCF-4181-8686-08BDCDF94062}" type="slidenum">
              <a:rPr lang="fr-FR" smtClean="0"/>
              <a:pPr/>
              <a:t>110</a:t>
            </a:fld>
            <a:endParaRPr lang="fr-FR"/>
          </a:p>
        </p:txBody>
      </p:sp>
    </p:spTree>
    <p:extLst>
      <p:ext uri="{BB962C8B-B14F-4D97-AF65-F5344CB8AC3E}">
        <p14:creationId xmlns:p14="http://schemas.microsoft.com/office/powerpoint/2010/main" val="2453120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1">
    <p:spTree>
      <p:nvGrpSpPr>
        <p:cNvPr id="1" name=""/>
        <p:cNvGrpSpPr/>
        <p:nvPr/>
      </p:nvGrpSpPr>
      <p:grpSpPr>
        <a:xfrm>
          <a:off x="0" y="0"/>
          <a:ext cx="0" cy="0"/>
          <a:chOff x="0" y="0"/>
          <a:chExt cx="0" cy="0"/>
        </a:xfrm>
      </p:grpSpPr>
      <p:graphicFrame>
        <p:nvGraphicFramePr>
          <p:cNvPr id="14" name="Object 13"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104" name="think-cell Slide" r:id="rId4" imgW="270" imgH="270" progId="TCLayout.ActiveDocument.1">
                  <p:embed/>
                </p:oleObj>
              </mc:Choice>
              <mc:Fallback>
                <p:oleObj name="think-cell Slide" r:id="rId4" imgW="270" imgH="270" progId="TCLayout.ActiveDocument.1">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 name="Picture Placeholder 36"/>
          <p:cNvSpPr>
            <a:spLocks noGrp="1"/>
          </p:cNvSpPr>
          <p:nvPr>
            <p:ph type="pic" sz="quarter" idx="11"/>
          </p:nvPr>
        </p:nvSpPr>
        <p:spPr bwMode="gray">
          <a:xfrm>
            <a:off x="282634" y="2730501"/>
            <a:ext cx="9340734" cy="3866851"/>
          </a:xfrm>
        </p:spPr>
        <p:txBody>
          <a:bodyPr anchor="ctr"/>
          <a:lstStyle>
            <a:lvl1pPr algn="ctr">
              <a:defRPr sz="1400"/>
            </a:lvl1pPr>
          </a:lstStyle>
          <a:p>
            <a:r>
              <a:rPr lang="fr-FR"/>
              <a:t>Cliquez sur l'icône pour ajouter une image</a:t>
            </a:r>
          </a:p>
        </p:txBody>
      </p:sp>
      <p:sp>
        <p:nvSpPr>
          <p:cNvPr id="15" name="Rectangle 14"/>
          <p:cNvSpPr/>
          <p:nvPr userDrawn="1"/>
        </p:nvSpPr>
        <p:spPr bwMode="gray">
          <a:xfrm>
            <a:off x="0" y="0"/>
            <a:ext cx="9906000" cy="273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5" name="Group 44"/>
          <p:cNvGrpSpPr/>
          <p:nvPr userDrawn="1"/>
        </p:nvGrpSpPr>
        <p:grpSpPr bwMode="gray">
          <a:xfrm>
            <a:off x="614907" y="1160934"/>
            <a:ext cx="1716087" cy="635001"/>
            <a:chOff x="-4610101" y="1201738"/>
            <a:chExt cx="3951288" cy="1462088"/>
          </a:xfrm>
          <a:solidFill>
            <a:schemeClr val="bg1"/>
          </a:solidFill>
        </p:grpSpPr>
        <p:sp>
          <p:nvSpPr>
            <p:cNvPr id="1032" name="Freeform 8"/>
            <p:cNvSpPr>
              <a:spLocks/>
            </p:cNvSpPr>
            <p:nvPr userDrawn="1"/>
          </p:nvSpPr>
          <p:spPr bwMode="gray">
            <a:xfrm>
              <a:off x="-4610101" y="1201738"/>
              <a:ext cx="965200" cy="1060450"/>
            </a:xfrm>
            <a:custGeom>
              <a:avLst/>
              <a:gdLst/>
              <a:ahLst/>
              <a:cxnLst>
                <a:cxn ang="0">
                  <a:pos x="394" y="375"/>
                </a:cxn>
                <a:cxn ang="0">
                  <a:pos x="392" y="370"/>
                </a:cxn>
                <a:cxn ang="0">
                  <a:pos x="387" y="372"/>
                </a:cxn>
                <a:cxn ang="0">
                  <a:pos x="380" y="375"/>
                </a:cxn>
                <a:cxn ang="0">
                  <a:pos x="299" y="389"/>
                </a:cxn>
                <a:cxn ang="0">
                  <a:pos x="141" y="237"/>
                </a:cxn>
                <a:cxn ang="0">
                  <a:pos x="298" y="83"/>
                </a:cxn>
                <a:cxn ang="0">
                  <a:pos x="380" y="98"/>
                </a:cxn>
                <a:cxn ang="0">
                  <a:pos x="387" y="101"/>
                </a:cxn>
                <a:cxn ang="0">
                  <a:pos x="392" y="103"/>
                </a:cxn>
                <a:cxn ang="0">
                  <a:pos x="395" y="98"/>
                </a:cxn>
                <a:cxn ang="0">
                  <a:pos x="429" y="38"/>
                </a:cxn>
                <a:cxn ang="0">
                  <a:pos x="432" y="32"/>
                </a:cxn>
                <a:cxn ang="0">
                  <a:pos x="426" y="29"/>
                </a:cxn>
                <a:cxn ang="0">
                  <a:pos x="418" y="26"/>
                </a:cxn>
                <a:cxn ang="0">
                  <a:pos x="276" y="0"/>
                </a:cxn>
                <a:cxn ang="0">
                  <a:pos x="0" y="238"/>
                </a:cxn>
                <a:cxn ang="0">
                  <a:pos x="277" y="475"/>
                </a:cxn>
                <a:cxn ang="0">
                  <a:pos x="418" y="449"/>
                </a:cxn>
                <a:cxn ang="0">
                  <a:pos x="426" y="445"/>
                </a:cxn>
                <a:cxn ang="0">
                  <a:pos x="432" y="443"/>
                </a:cxn>
                <a:cxn ang="0">
                  <a:pos x="429" y="437"/>
                </a:cxn>
                <a:cxn ang="0">
                  <a:pos x="394" y="375"/>
                </a:cxn>
              </a:cxnLst>
              <a:rect l="0" t="0" r="r" b="b"/>
              <a:pathLst>
                <a:path w="432" h="475">
                  <a:moveTo>
                    <a:pt x="394" y="375"/>
                  </a:moveTo>
                  <a:cubicBezTo>
                    <a:pt x="392" y="370"/>
                    <a:pt x="392" y="370"/>
                    <a:pt x="392" y="370"/>
                  </a:cubicBezTo>
                  <a:cubicBezTo>
                    <a:pt x="387" y="372"/>
                    <a:pt x="387" y="372"/>
                    <a:pt x="387" y="372"/>
                  </a:cubicBezTo>
                  <a:cubicBezTo>
                    <a:pt x="380" y="375"/>
                    <a:pt x="380" y="375"/>
                    <a:pt x="380" y="375"/>
                  </a:cubicBezTo>
                  <a:cubicBezTo>
                    <a:pt x="361" y="382"/>
                    <a:pt x="338" y="389"/>
                    <a:pt x="299" y="389"/>
                  </a:cubicBezTo>
                  <a:cubicBezTo>
                    <a:pt x="191" y="389"/>
                    <a:pt x="141" y="310"/>
                    <a:pt x="141" y="237"/>
                  </a:cubicBezTo>
                  <a:cubicBezTo>
                    <a:pt x="141" y="160"/>
                    <a:pt x="190" y="83"/>
                    <a:pt x="298" y="83"/>
                  </a:cubicBezTo>
                  <a:cubicBezTo>
                    <a:pt x="335" y="83"/>
                    <a:pt x="363" y="91"/>
                    <a:pt x="380" y="98"/>
                  </a:cubicBezTo>
                  <a:cubicBezTo>
                    <a:pt x="387" y="101"/>
                    <a:pt x="387" y="101"/>
                    <a:pt x="387" y="101"/>
                  </a:cubicBezTo>
                  <a:cubicBezTo>
                    <a:pt x="392" y="103"/>
                    <a:pt x="392" y="103"/>
                    <a:pt x="392" y="103"/>
                  </a:cubicBezTo>
                  <a:cubicBezTo>
                    <a:pt x="395" y="98"/>
                    <a:pt x="395" y="98"/>
                    <a:pt x="395" y="98"/>
                  </a:cubicBezTo>
                  <a:cubicBezTo>
                    <a:pt x="429" y="38"/>
                    <a:pt x="429" y="38"/>
                    <a:pt x="429" y="38"/>
                  </a:cubicBezTo>
                  <a:cubicBezTo>
                    <a:pt x="432" y="32"/>
                    <a:pt x="432" y="32"/>
                    <a:pt x="432" y="32"/>
                  </a:cubicBezTo>
                  <a:cubicBezTo>
                    <a:pt x="426" y="29"/>
                    <a:pt x="426" y="29"/>
                    <a:pt x="426" y="29"/>
                  </a:cubicBezTo>
                  <a:cubicBezTo>
                    <a:pt x="418" y="26"/>
                    <a:pt x="418" y="26"/>
                    <a:pt x="418" y="26"/>
                  </a:cubicBezTo>
                  <a:cubicBezTo>
                    <a:pt x="381" y="8"/>
                    <a:pt x="333" y="0"/>
                    <a:pt x="276" y="0"/>
                  </a:cubicBezTo>
                  <a:cubicBezTo>
                    <a:pt x="95" y="0"/>
                    <a:pt x="0" y="119"/>
                    <a:pt x="0" y="238"/>
                  </a:cubicBezTo>
                  <a:cubicBezTo>
                    <a:pt x="0" y="356"/>
                    <a:pt x="95" y="475"/>
                    <a:pt x="277" y="475"/>
                  </a:cubicBezTo>
                  <a:cubicBezTo>
                    <a:pt x="332" y="475"/>
                    <a:pt x="386" y="466"/>
                    <a:pt x="418" y="449"/>
                  </a:cubicBezTo>
                  <a:cubicBezTo>
                    <a:pt x="426" y="445"/>
                    <a:pt x="426" y="445"/>
                    <a:pt x="426" y="445"/>
                  </a:cubicBezTo>
                  <a:cubicBezTo>
                    <a:pt x="432" y="443"/>
                    <a:pt x="432" y="443"/>
                    <a:pt x="432" y="443"/>
                  </a:cubicBezTo>
                  <a:cubicBezTo>
                    <a:pt x="429" y="437"/>
                    <a:pt x="429" y="437"/>
                    <a:pt x="429" y="437"/>
                  </a:cubicBezTo>
                  <a:lnTo>
                    <a:pt x="394" y="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3" name="Freeform 9"/>
            <p:cNvSpPr>
              <a:spLocks/>
            </p:cNvSpPr>
            <p:nvPr userDrawn="1"/>
          </p:nvSpPr>
          <p:spPr bwMode="gray">
            <a:xfrm>
              <a:off x="-3632200" y="1201738"/>
              <a:ext cx="922338" cy="1060450"/>
            </a:xfrm>
            <a:custGeom>
              <a:avLst/>
              <a:gdLst/>
              <a:ahLst/>
              <a:cxnLst>
                <a:cxn ang="0">
                  <a:pos x="253" y="192"/>
                </a:cxn>
                <a:cxn ang="0">
                  <a:pos x="155" y="134"/>
                </a:cxn>
                <a:cxn ang="0">
                  <a:pos x="249" y="81"/>
                </a:cxn>
                <a:cxn ang="0">
                  <a:pos x="349" y="99"/>
                </a:cxn>
                <a:cxn ang="0">
                  <a:pos x="356" y="102"/>
                </a:cxn>
                <a:cxn ang="0">
                  <a:pos x="362" y="104"/>
                </a:cxn>
                <a:cxn ang="0">
                  <a:pos x="364" y="100"/>
                </a:cxn>
                <a:cxn ang="0">
                  <a:pos x="398" y="38"/>
                </a:cxn>
                <a:cxn ang="0">
                  <a:pos x="402" y="32"/>
                </a:cxn>
                <a:cxn ang="0">
                  <a:pos x="396" y="29"/>
                </a:cxn>
                <a:cxn ang="0">
                  <a:pos x="387" y="25"/>
                </a:cxn>
                <a:cxn ang="0">
                  <a:pos x="235" y="0"/>
                </a:cxn>
                <a:cxn ang="0">
                  <a:pos x="20" y="142"/>
                </a:cxn>
                <a:cxn ang="0">
                  <a:pos x="172" y="271"/>
                </a:cxn>
                <a:cxn ang="0">
                  <a:pos x="271" y="333"/>
                </a:cxn>
                <a:cxn ang="0">
                  <a:pos x="165" y="390"/>
                </a:cxn>
                <a:cxn ang="0">
                  <a:pos x="55" y="370"/>
                </a:cxn>
                <a:cxn ang="0">
                  <a:pos x="47" y="368"/>
                </a:cxn>
                <a:cxn ang="0">
                  <a:pos x="42" y="365"/>
                </a:cxn>
                <a:cxn ang="0">
                  <a:pos x="40" y="370"/>
                </a:cxn>
                <a:cxn ang="0">
                  <a:pos x="3" y="438"/>
                </a:cxn>
                <a:cxn ang="0">
                  <a:pos x="0" y="444"/>
                </a:cxn>
                <a:cxn ang="0">
                  <a:pos x="6" y="447"/>
                </a:cxn>
                <a:cxn ang="0">
                  <a:pos x="15" y="450"/>
                </a:cxn>
                <a:cxn ang="0">
                  <a:pos x="186" y="475"/>
                </a:cxn>
                <a:cxn ang="0">
                  <a:pos x="413" y="328"/>
                </a:cxn>
                <a:cxn ang="0">
                  <a:pos x="253" y="192"/>
                </a:cxn>
              </a:cxnLst>
              <a:rect l="0" t="0" r="r" b="b"/>
              <a:pathLst>
                <a:path w="413" h="475">
                  <a:moveTo>
                    <a:pt x="253" y="192"/>
                  </a:moveTo>
                  <a:cubicBezTo>
                    <a:pt x="200" y="177"/>
                    <a:pt x="155" y="164"/>
                    <a:pt x="155" y="134"/>
                  </a:cubicBezTo>
                  <a:cubicBezTo>
                    <a:pt x="155" y="102"/>
                    <a:pt x="193" y="81"/>
                    <a:pt x="249" y="81"/>
                  </a:cubicBezTo>
                  <a:cubicBezTo>
                    <a:pt x="288" y="81"/>
                    <a:pt x="328" y="90"/>
                    <a:pt x="349" y="99"/>
                  </a:cubicBezTo>
                  <a:cubicBezTo>
                    <a:pt x="356" y="102"/>
                    <a:pt x="356" y="102"/>
                    <a:pt x="356" y="102"/>
                  </a:cubicBezTo>
                  <a:cubicBezTo>
                    <a:pt x="362" y="104"/>
                    <a:pt x="362" y="104"/>
                    <a:pt x="362" y="104"/>
                  </a:cubicBezTo>
                  <a:cubicBezTo>
                    <a:pt x="364" y="100"/>
                    <a:pt x="364" y="100"/>
                    <a:pt x="364" y="100"/>
                  </a:cubicBezTo>
                  <a:cubicBezTo>
                    <a:pt x="398" y="38"/>
                    <a:pt x="398" y="38"/>
                    <a:pt x="398" y="38"/>
                  </a:cubicBezTo>
                  <a:cubicBezTo>
                    <a:pt x="402" y="32"/>
                    <a:pt x="402" y="32"/>
                    <a:pt x="402" y="32"/>
                  </a:cubicBezTo>
                  <a:cubicBezTo>
                    <a:pt x="396" y="29"/>
                    <a:pt x="396" y="29"/>
                    <a:pt x="396" y="29"/>
                  </a:cubicBezTo>
                  <a:cubicBezTo>
                    <a:pt x="387" y="25"/>
                    <a:pt x="387" y="25"/>
                    <a:pt x="387" y="25"/>
                  </a:cubicBezTo>
                  <a:cubicBezTo>
                    <a:pt x="372" y="19"/>
                    <a:pt x="319" y="0"/>
                    <a:pt x="235" y="0"/>
                  </a:cubicBezTo>
                  <a:cubicBezTo>
                    <a:pt x="94" y="0"/>
                    <a:pt x="20" y="71"/>
                    <a:pt x="20" y="142"/>
                  </a:cubicBezTo>
                  <a:cubicBezTo>
                    <a:pt x="20" y="225"/>
                    <a:pt x="101" y="250"/>
                    <a:pt x="172" y="271"/>
                  </a:cubicBezTo>
                  <a:cubicBezTo>
                    <a:pt x="225" y="287"/>
                    <a:pt x="271" y="301"/>
                    <a:pt x="271" y="333"/>
                  </a:cubicBezTo>
                  <a:cubicBezTo>
                    <a:pt x="271" y="366"/>
                    <a:pt x="228" y="390"/>
                    <a:pt x="165" y="390"/>
                  </a:cubicBezTo>
                  <a:cubicBezTo>
                    <a:pt x="122" y="390"/>
                    <a:pt x="78" y="380"/>
                    <a:pt x="55" y="370"/>
                  </a:cubicBezTo>
                  <a:cubicBezTo>
                    <a:pt x="47" y="368"/>
                    <a:pt x="47" y="368"/>
                    <a:pt x="47" y="368"/>
                  </a:cubicBezTo>
                  <a:cubicBezTo>
                    <a:pt x="42" y="365"/>
                    <a:pt x="42" y="365"/>
                    <a:pt x="42" y="365"/>
                  </a:cubicBezTo>
                  <a:cubicBezTo>
                    <a:pt x="40" y="370"/>
                    <a:pt x="40" y="370"/>
                    <a:pt x="40" y="370"/>
                  </a:cubicBezTo>
                  <a:cubicBezTo>
                    <a:pt x="3" y="438"/>
                    <a:pt x="3" y="438"/>
                    <a:pt x="3" y="438"/>
                  </a:cubicBezTo>
                  <a:cubicBezTo>
                    <a:pt x="0" y="444"/>
                    <a:pt x="0" y="444"/>
                    <a:pt x="0" y="444"/>
                  </a:cubicBezTo>
                  <a:cubicBezTo>
                    <a:pt x="6" y="447"/>
                    <a:pt x="6" y="447"/>
                    <a:pt x="6" y="447"/>
                  </a:cubicBezTo>
                  <a:cubicBezTo>
                    <a:pt x="15" y="450"/>
                    <a:pt x="15" y="450"/>
                    <a:pt x="15" y="450"/>
                  </a:cubicBezTo>
                  <a:cubicBezTo>
                    <a:pt x="55" y="466"/>
                    <a:pt x="119" y="475"/>
                    <a:pt x="186" y="475"/>
                  </a:cubicBezTo>
                  <a:cubicBezTo>
                    <a:pt x="317" y="475"/>
                    <a:pt x="413" y="413"/>
                    <a:pt x="413" y="328"/>
                  </a:cubicBezTo>
                  <a:cubicBezTo>
                    <a:pt x="413" y="238"/>
                    <a:pt x="328" y="213"/>
                    <a:pt x="253" y="1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4" name="Freeform 10"/>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 ang="0">
                  <a:pos x="571"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lnTo>
                    <a:pt x="57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5" name="Freeform 11"/>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6" name="Freeform 12"/>
            <p:cNvSpPr>
              <a:spLocks noEditPoints="1"/>
            </p:cNvSpPr>
            <p:nvPr userDrawn="1"/>
          </p:nvSpPr>
          <p:spPr bwMode="gray">
            <a:xfrm>
              <a:off x="-1687513" y="1201738"/>
              <a:ext cx="1028700" cy="1060450"/>
            </a:xfrm>
            <a:custGeom>
              <a:avLst/>
              <a:gdLst/>
              <a:ahLst/>
              <a:cxnLst>
                <a:cxn ang="0">
                  <a:pos x="360" y="225"/>
                </a:cxn>
                <a:cxn ang="0">
                  <a:pos x="439" y="127"/>
                </a:cxn>
                <a:cxn ang="0">
                  <a:pos x="196" y="0"/>
                </a:cxn>
                <a:cxn ang="0">
                  <a:pos x="10" y="25"/>
                </a:cxn>
                <a:cxn ang="0">
                  <a:pos x="4" y="27"/>
                </a:cxn>
                <a:cxn ang="0">
                  <a:pos x="0" y="28"/>
                </a:cxn>
                <a:cxn ang="0">
                  <a:pos x="0" y="33"/>
                </a:cxn>
                <a:cxn ang="0">
                  <a:pos x="0" y="443"/>
                </a:cxn>
                <a:cxn ang="0">
                  <a:pos x="0" y="447"/>
                </a:cxn>
                <a:cxn ang="0">
                  <a:pos x="4" y="448"/>
                </a:cxn>
                <a:cxn ang="0">
                  <a:pos x="10" y="450"/>
                </a:cxn>
                <a:cxn ang="0">
                  <a:pos x="203" y="475"/>
                </a:cxn>
                <a:cxn ang="0">
                  <a:pos x="461" y="335"/>
                </a:cxn>
                <a:cxn ang="0">
                  <a:pos x="360" y="225"/>
                </a:cxn>
                <a:cxn ang="0">
                  <a:pos x="132" y="247"/>
                </a:cxn>
                <a:cxn ang="0">
                  <a:pos x="132" y="208"/>
                </a:cxn>
                <a:cxn ang="0">
                  <a:pos x="132" y="79"/>
                </a:cxn>
                <a:cxn ang="0">
                  <a:pos x="196" y="72"/>
                </a:cxn>
                <a:cxn ang="0">
                  <a:pos x="307" y="132"/>
                </a:cxn>
                <a:cxn ang="0">
                  <a:pos x="201" y="194"/>
                </a:cxn>
                <a:cxn ang="0">
                  <a:pos x="193" y="194"/>
                </a:cxn>
                <a:cxn ang="0">
                  <a:pos x="188" y="195"/>
                </a:cxn>
                <a:cxn ang="0">
                  <a:pos x="188" y="200"/>
                </a:cxn>
                <a:cxn ang="0">
                  <a:pos x="188" y="255"/>
                </a:cxn>
                <a:cxn ang="0">
                  <a:pos x="188" y="261"/>
                </a:cxn>
                <a:cxn ang="0">
                  <a:pos x="193" y="261"/>
                </a:cxn>
                <a:cxn ang="0">
                  <a:pos x="201" y="262"/>
                </a:cxn>
                <a:cxn ang="0">
                  <a:pos x="325" y="334"/>
                </a:cxn>
                <a:cxn ang="0">
                  <a:pos x="201" y="400"/>
                </a:cxn>
                <a:cxn ang="0">
                  <a:pos x="132" y="392"/>
                </a:cxn>
                <a:cxn ang="0">
                  <a:pos x="132" y="247"/>
                </a:cxn>
              </a:cxnLst>
              <a:rect l="0" t="0" r="r" b="b"/>
              <a:pathLst>
                <a:path w="461" h="475">
                  <a:moveTo>
                    <a:pt x="360" y="225"/>
                  </a:moveTo>
                  <a:cubicBezTo>
                    <a:pt x="395" y="211"/>
                    <a:pt x="439" y="183"/>
                    <a:pt x="439" y="127"/>
                  </a:cubicBezTo>
                  <a:cubicBezTo>
                    <a:pt x="439" y="48"/>
                    <a:pt x="348" y="0"/>
                    <a:pt x="196" y="0"/>
                  </a:cubicBezTo>
                  <a:cubicBezTo>
                    <a:pt x="126" y="0"/>
                    <a:pt x="56" y="9"/>
                    <a:pt x="10" y="25"/>
                  </a:cubicBezTo>
                  <a:cubicBezTo>
                    <a:pt x="4" y="27"/>
                    <a:pt x="4" y="27"/>
                    <a:pt x="4" y="27"/>
                  </a:cubicBezTo>
                  <a:cubicBezTo>
                    <a:pt x="0" y="28"/>
                    <a:pt x="0" y="28"/>
                    <a:pt x="0" y="28"/>
                  </a:cubicBezTo>
                  <a:cubicBezTo>
                    <a:pt x="0" y="33"/>
                    <a:pt x="0" y="33"/>
                    <a:pt x="0" y="33"/>
                  </a:cubicBezTo>
                  <a:cubicBezTo>
                    <a:pt x="0" y="443"/>
                    <a:pt x="0" y="443"/>
                    <a:pt x="0" y="443"/>
                  </a:cubicBezTo>
                  <a:cubicBezTo>
                    <a:pt x="0" y="447"/>
                    <a:pt x="0" y="447"/>
                    <a:pt x="0" y="447"/>
                  </a:cubicBezTo>
                  <a:cubicBezTo>
                    <a:pt x="4" y="448"/>
                    <a:pt x="4" y="448"/>
                    <a:pt x="4" y="448"/>
                  </a:cubicBezTo>
                  <a:cubicBezTo>
                    <a:pt x="10" y="450"/>
                    <a:pt x="10" y="450"/>
                    <a:pt x="10" y="450"/>
                  </a:cubicBezTo>
                  <a:cubicBezTo>
                    <a:pt x="57" y="466"/>
                    <a:pt x="127" y="475"/>
                    <a:pt x="203" y="475"/>
                  </a:cubicBezTo>
                  <a:cubicBezTo>
                    <a:pt x="369" y="475"/>
                    <a:pt x="461" y="426"/>
                    <a:pt x="461" y="335"/>
                  </a:cubicBezTo>
                  <a:cubicBezTo>
                    <a:pt x="461" y="272"/>
                    <a:pt x="396" y="239"/>
                    <a:pt x="360" y="225"/>
                  </a:cubicBezTo>
                  <a:moveTo>
                    <a:pt x="132" y="247"/>
                  </a:moveTo>
                  <a:cubicBezTo>
                    <a:pt x="132" y="208"/>
                    <a:pt x="132" y="208"/>
                    <a:pt x="132" y="208"/>
                  </a:cubicBezTo>
                  <a:cubicBezTo>
                    <a:pt x="132" y="208"/>
                    <a:pt x="132" y="103"/>
                    <a:pt x="132" y="79"/>
                  </a:cubicBezTo>
                  <a:cubicBezTo>
                    <a:pt x="153" y="75"/>
                    <a:pt x="174" y="72"/>
                    <a:pt x="196" y="72"/>
                  </a:cubicBezTo>
                  <a:cubicBezTo>
                    <a:pt x="269" y="72"/>
                    <a:pt x="307" y="92"/>
                    <a:pt x="307" y="132"/>
                  </a:cubicBezTo>
                  <a:cubicBezTo>
                    <a:pt x="307" y="150"/>
                    <a:pt x="307" y="187"/>
                    <a:pt x="201" y="194"/>
                  </a:cubicBezTo>
                  <a:cubicBezTo>
                    <a:pt x="193" y="194"/>
                    <a:pt x="193" y="194"/>
                    <a:pt x="193" y="194"/>
                  </a:cubicBezTo>
                  <a:cubicBezTo>
                    <a:pt x="188" y="195"/>
                    <a:pt x="188" y="195"/>
                    <a:pt x="188" y="195"/>
                  </a:cubicBezTo>
                  <a:cubicBezTo>
                    <a:pt x="188" y="200"/>
                    <a:pt x="188" y="200"/>
                    <a:pt x="188" y="200"/>
                  </a:cubicBezTo>
                  <a:cubicBezTo>
                    <a:pt x="188" y="255"/>
                    <a:pt x="188" y="255"/>
                    <a:pt x="188" y="255"/>
                  </a:cubicBezTo>
                  <a:cubicBezTo>
                    <a:pt x="188" y="261"/>
                    <a:pt x="188" y="261"/>
                    <a:pt x="188" y="261"/>
                  </a:cubicBezTo>
                  <a:cubicBezTo>
                    <a:pt x="193" y="261"/>
                    <a:pt x="193" y="261"/>
                    <a:pt x="193" y="261"/>
                  </a:cubicBezTo>
                  <a:cubicBezTo>
                    <a:pt x="201" y="262"/>
                    <a:pt x="201" y="262"/>
                    <a:pt x="201" y="262"/>
                  </a:cubicBezTo>
                  <a:cubicBezTo>
                    <a:pt x="310" y="268"/>
                    <a:pt x="325" y="302"/>
                    <a:pt x="325" y="334"/>
                  </a:cubicBezTo>
                  <a:cubicBezTo>
                    <a:pt x="325" y="389"/>
                    <a:pt x="257" y="400"/>
                    <a:pt x="201" y="400"/>
                  </a:cubicBezTo>
                  <a:cubicBezTo>
                    <a:pt x="176" y="400"/>
                    <a:pt x="153" y="397"/>
                    <a:pt x="132" y="392"/>
                  </a:cubicBezTo>
                  <a:lnTo>
                    <a:pt x="132"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7" name="Freeform 13"/>
            <p:cNvSpPr>
              <a:spLocks/>
            </p:cNvSpPr>
            <p:nvPr userDrawn="1"/>
          </p:nvSpPr>
          <p:spPr bwMode="gray">
            <a:xfrm>
              <a:off x="-4554538" y="2349500"/>
              <a:ext cx="79375" cy="309563"/>
            </a:xfrm>
            <a:custGeom>
              <a:avLst/>
              <a:gdLst/>
              <a:ahLst/>
              <a:cxnLst>
                <a:cxn ang="0">
                  <a:pos x="0" y="195"/>
                </a:cxn>
                <a:cxn ang="0">
                  <a:pos x="28" y="0"/>
                </a:cxn>
                <a:cxn ang="0">
                  <a:pos x="50" y="0"/>
                </a:cxn>
                <a:cxn ang="0">
                  <a:pos x="24" y="195"/>
                </a:cxn>
                <a:cxn ang="0">
                  <a:pos x="0" y="195"/>
                </a:cxn>
              </a:cxnLst>
              <a:rect l="0" t="0" r="r" b="b"/>
              <a:pathLst>
                <a:path w="50" h="195">
                  <a:moveTo>
                    <a:pt x="0" y="195"/>
                  </a:moveTo>
                  <a:lnTo>
                    <a:pt x="28" y="0"/>
                  </a:lnTo>
                  <a:lnTo>
                    <a:pt x="50" y="0"/>
                  </a:lnTo>
                  <a:lnTo>
                    <a:pt x="24" y="195"/>
                  </a:lnTo>
                  <a:lnTo>
                    <a:pt x="0" y="19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8" name="Freeform 14"/>
            <p:cNvSpPr>
              <a:spLocks noEditPoints="1"/>
            </p:cNvSpPr>
            <p:nvPr userDrawn="1"/>
          </p:nvSpPr>
          <p:spPr bwMode="gray">
            <a:xfrm>
              <a:off x="-4460875" y="2443163"/>
              <a:ext cx="196850" cy="220663"/>
            </a:xfrm>
            <a:custGeom>
              <a:avLst/>
              <a:gdLst/>
              <a:ahLst/>
              <a:cxnLst>
                <a:cxn ang="0">
                  <a:pos x="20" y="55"/>
                </a:cxn>
                <a:cxn ang="0">
                  <a:pos x="45" y="87"/>
                </a:cxn>
                <a:cxn ang="0">
                  <a:pos x="71" y="82"/>
                </a:cxn>
                <a:cxn ang="0">
                  <a:pos x="74" y="92"/>
                </a:cxn>
                <a:cxn ang="0">
                  <a:pos x="43" y="99"/>
                </a:cxn>
                <a:cxn ang="0">
                  <a:pos x="5" y="49"/>
                </a:cxn>
                <a:cxn ang="0">
                  <a:pos x="52" y="0"/>
                </a:cxn>
                <a:cxn ang="0">
                  <a:pos x="84" y="47"/>
                </a:cxn>
                <a:cxn ang="0">
                  <a:pos x="20" y="55"/>
                </a:cxn>
                <a:cxn ang="0">
                  <a:pos x="50" y="10"/>
                </a:cxn>
                <a:cxn ang="0">
                  <a:pos x="20" y="47"/>
                </a:cxn>
                <a:cxn ang="0">
                  <a:pos x="69" y="40"/>
                </a:cxn>
                <a:cxn ang="0">
                  <a:pos x="50" y="10"/>
                </a:cxn>
              </a:cxnLst>
              <a:rect l="0" t="0" r="r" b="b"/>
              <a:pathLst>
                <a:path w="88" h="99">
                  <a:moveTo>
                    <a:pt x="20" y="55"/>
                  </a:moveTo>
                  <a:cubicBezTo>
                    <a:pt x="18" y="77"/>
                    <a:pt x="28" y="87"/>
                    <a:pt x="45"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4"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9" name="Freeform 15"/>
            <p:cNvSpPr>
              <a:spLocks/>
            </p:cNvSpPr>
            <p:nvPr userDrawn="1"/>
          </p:nvSpPr>
          <p:spPr bwMode="gray">
            <a:xfrm>
              <a:off x="-4154488" y="2349500"/>
              <a:ext cx="117475" cy="309563"/>
            </a:xfrm>
            <a:custGeom>
              <a:avLst/>
              <a:gdLst/>
              <a:ahLst/>
              <a:cxnLst>
                <a:cxn ang="0">
                  <a:pos x="28" y="54"/>
                </a:cxn>
                <a:cxn ang="0">
                  <a:pos x="16" y="139"/>
                </a:cxn>
                <a:cxn ang="0">
                  <a:pos x="0" y="139"/>
                </a:cxn>
                <a:cxn ang="0">
                  <a:pos x="12" y="54"/>
                </a:cxn>
                <a:cxn ang="0">
                  <a:pos x="0" y="54"/>
                </a:cxn>
                <a:cxn ang="0">
                  <a:pos x="2" y="44"/>
                </a:cxn>
                <a:cxn ang="0">
                  <a:pos x="13" y="44"/>
                </a:cxn>
                <a:cxn ang="0">
                  <a:pos x="15" y="30"/>
                </a:cxn>
                <a:cxn ang="0">
                  <a:pos x="53" y="0"/>
                </a:cxn>
                <a:cxn ang="0">
                  <a:pos x="52" y="10"/>
                </a:cxn>
                <a:cxn ang="0">
                  <a:pos x="32" y="29"/>
                </a:cxn>
                <a:cxn ang="0">
                  <a:pos x="29" y="44"/>
                </a:cxn>
                <a:cxn ang="0">
                  <a:pos x="47" y="44"/>
                </a:cxn>
                <a:cxn ang="0">
                  <a:pos x="45" y="54"/>
                </a:cxn>
                <a:cxn ang="0">
                  <a:pos x="28" y="54"/>
                </a:cxn>
              </a:cxnLst>
              <a:rect l="0" t="0" r="r" b="b"/>
              <a:pathLst>
                <a:path w="53" h="139">
                  <a:moveTo>
                    <a:pt x="28" y="54"/>
                  </a:moveTo>
                  <a:cubicBezTo>
                    <a:pt x="16" y="139"/>
                    <a:pt x="16" y="139"/>
                    <a:pt x="16" y="139"/>
                  </a:cubicBezTo>
                  <a:cubicBezTo>
                    <a:pt x="0" y="139"/>
                    <a:pt x="0" y="139"/>
                    <a:pt x="0" y="139"/>
                  </a:cubicBezTo>
                  <a:cubicBezTo>
                    <a:pt x="12" y="54"/>
                    <a:pt x="12" y="54"/>
                    <a:pt x="12" y="54"/>
                  </a:cubicBezTo>
                  <a:cubicBezTo>
                    <a:pt x="0" y="54"/>
                    <a:pt x="0" y="54"/>
                    <a:pt x="0" y="54"/>
                  </a:cubicBezTo>
                  <a:cubicBezTo>
                    <a:pt x="2" y="44"/>
                    <a:pt x="2" y="44"/>
                    <a:pt x="2" y="44"/>
                  </a:cubicBezTo>
                  <a:cubicBezTo>
                    <a:pt x="13" y="44"/>
                    <a:pt x="13" y="44"/>
                    <a:pt x="13" y="44"/>
                  </a:cubicBezTo>
                  <a:cubicBezTo>
                    <a:pt x="15" y="30"/>
                    <a:pt x="15" y="30"/>
                    <a:pt x="15" y="30"/>
                  </a:cubicBezTo>
                  <a:cubicBezTo>
                    <a:pt x="18" y="12"/>
                    <a:pt x="31" y="0"/>
                    <a:pt x="53" y="0"/>
                  </a:cubicBezTo>
                  <a:cubicBezTo>
                    <a:pt x="52" y="10"/>
                    <a:pt x="52" y="10"/>
                    <a:pt x="52" y="10"/>
                  </a:cubicBezTo>
                  <a:cubicBezTo>
                    <a:pt x="42" y="11"/>
                    <a:pt x="34" y="15"/>
                    <a:pt x="32" y="29"/>
                  </a:cubicBezTo>
                  <a:cubicBezTo>
                    <a:pt x="29" y="44"/>
                    <a:pt x="29" y="44"/>
                    <a:pt x="29" y="44"/>
                  </a:cubicBezTo>
                  <a:cubicBezTo>
                    <a:pt x="47" y="44"/>
                    <a:pt x="47" y="44"/>
                    <a:pt x="47" y="44"/>
                  </a:cubicBezTo>
                  <a:cubicBezTo>
                    <a:pt x="45" y="54"/>
                    <a:pt x="45" y="54"/>
                    <a:pt x="45" y="54"/>
                  </a:cubicBezTo>
                  <a:lnTo>
                    <a:pt x="28" y="5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0" name="Freeform 16"/>
            <p:cNvSpPr>
              <a:spLocks/>
            </p:cNvSpPr>
            <p:nvPr userDrawn="1"/>
          </p:nvSpPr>
          <p:spPr bwMode="gray">
            <a:xfrm>
              <a:off x="-4037013" y="2447925"/>
              <a:ext cx="184150"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1" name="Freeform 17"/>
            <p:cNvSpPr>
              <a:spLocks/>
            </p:cNvSpPr>
            <p:nvPr userDrawn="1"/>
          </p:nvSpPr>
          <p:spPr bwMode="gray">
            <a:xfrm>
              <a:off x="-3811588" y="2387600"/>
              <a:ext cx="106363"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9"/>
                </a:cxn>
                <a:cxn ang="0">
                  <a:pos x="30" y="112"/>
                </a:cxn>
                <a:cxn ang="0">
                  <a:pos x="35" y="111"/>
                </a:cxn>
                <a:cxn ang="0">
                  <a:pos x="34"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9"/>
                    <a:pt x="19" y="99"/>
                    <a:pt x="19" y="99"/>
                  </a:cubicBezTo>
                  <a:cubicBezTo>
                    <a:pt x="18" y="106"/>
                    <a:pt x="21" y="112"/>
                    <a:pt x="30" y="112"/>
                  </a:cubicBezTo>
                  <a:cubicBezTo>
                    <a:pt x="35" y="111"/>
                    <a:pt x="35" y="111"/>
                    <a:pt x="35" y="111"/>
                  </a:cubicBezTo>
                  <a:cubicBezTo>
                    <a:pt x="34" y="121"/>
                    <a:pt x="34" y="121"/>
                    <a:pt x="34" y="121"/>
                  </a:cubicBezTo>
                  <a:cubicBezTo>
                    <a:pt x="32" y="122"/>
                    <a:pt x="29"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2" name="Freeform 18"/>
            <p:cNvSpPr>
              <a:spLocks/>
            </p:cNvSpPr>
            <p:nvPr userDrawn="1"/>
          </p:nvSpPr>
          <p:spPr bwMode="gray">
            <a:xfrm>
              <a:off x="-3687763"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3"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3" name="Freeform 19"/>
            <p:cNvSpPr>
              <a:spLocks/>
            </p:cNvSpPr>
            <p:nvPr userDrawn="1"/>
          </p:nvSpPr>
          <p:spPr bwMode="gray">
            <a:xfrm>
              <a:off x="-3475038" y="2443163"/>
              <a:ext cx="127000" cy="215900"/>
            </a:xfrm>
            <a:custGeom>
              <a:avLst/>
              <a:gdLst/>
              <a:ahLst/>
              <a:cxnLst>
                <a:cxn ang="0">
                  <a:pos x="51" y="12"/>
                </a:cxn>
                <a:cxn ang="0">
                  <a:pos x="28" y="14"/>
                </a:cxn>
                <a:cxn ang="0">
                  <a:pos x="17" y="97"/>
                </a:cxn>
                <a:cxn ang="0">
                  <a:pos x="0" y="97"/>
                </a:cxn>
                <a:cxn ang="0">
                  <a:pos x="13" y="7"/>
                </a:cxn>
                <a:cxn ang="0">
                  <a:pos x="57" y="0"/>
                </a:cxn>
                <a:cxn ang="0">
                  <a:pos x="51" y="12"/>
                </a:cxn>
              </a:cxnLst>
              <a:rect l="0" t="0" r="r" b="b"/>
              <a:pathLst>
                <a:path w="57" h="97">
                  <a:moveTo>
                    <a:pt x="51" y="12"/>
                  </a:moveTo>
                  <a:cubicBezTo>
                    <a:pt x="43" y="10"/>
                    <a:pt x="34" y="10"/>
                    <a:pt x="28" y="14"/>
                  </a:cubicBezTo>
                  <a:cubicBezTo>
                    <a:pt x="17" y="97"/>
                    <a:pt x="17" y="97"/>
                    <a:pt x="17" y="97"/>
                  </a:cubicBezTo>
                  <a:cubicBezTo>
                    <a:pt x="0" y="97"/>
                    <a:pt x="0" y="97"/>
                    <a:pt x="0" y="97"/>
                  </a:cubicBezTo>
                  <a:cubicBezTo>
                    <a:pt x="13" y="7"/>
                    <a:pt x="13" y="7"/>
                    <a:pt x="13" y="7"/>
                  </a:cubicBezTo>
                  <a:cubicBezTo>
                    <a:pt x="23" y="2"/>
                    <a:pt x="33" y="0"/>
                    <a:pt x="57"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4" name="Freeform 20"/>
            <p:cNvSpPr>
              <a:spLocks noEditPoints="1"/>
            </p:cNvSpPr>
            <p:nvPr userDrawn="1"/>
          </p:nvSpPr>
          <p:spPr bwMode="gray">
            <a:xfrm>
              <a:off x="-3275013" y="2443163"/>
              <a:ext cx="196850" cy="220663"/>
            </a:xfrm>
            <a:custGeom>
              <a:avLst/>
              <a:gdLst/>
              <a:ahLst/>
              <a:cxnLst>
                <a:cxn ang="0">
                  <a:pos x="20" y="55"/>
                </a:cxn>
                <a:cxn ang="0">
                  <a:pos x="46" y="87"/>
                </a:cxn>
                <a:cxn ang="0">
                  <a:pos x="71" y="82"/>
                </a:cxn>
                <a:cxn ang="0">
                  <a:pos x="74" y="92"/>
                </a:cxn>
                <a:cxn ang="0">
                  <a:pos x="43" y="99"/>
                </a:cxn>
                <a:cxn ang="0">
                  <a:pos x="5" y="49"/>
                </a:cxn>
                <a:cxn ang="0">
                  <a:pos x="52" y="0"/>
                </a:cxn>
                <a:cxn ang="0">
                  <a:pos x="83" y="47"/>
                </a:cxn>
                <a:cxn ang="0">
                  <a:pos x="20" y="55"/>
                </a:cxn>
                <a:cxn ang="0">
                  <a:pos x="50" y="10"/>
                </a:cxn>
                <a:cxn ang="0">
                  <a:pos x="20" y="47"/>
                </a:cxn>
                <a:cxn ang="0">
                  <a:pos x="69" y="40"/>
                </a:cxn>
                <a:cxn ang="0">
                  <a:pos x="50" y="10"/>
                </a:cxn>
              </a:cxnLst>
              <a:rect l="0" t="0" r="r" b="b"/>
              <a:pathLst>
                <a:path w="88" h="99">
                  <a:moveTo>
                    <a:pt x="20" y="55"/>
                  </a:moveTo>
                  <a:cubicBezTo>
                    <a:pt x="19" y="77"/>
                    <a:pt x="27" y="87"/>
                    <a:pt x="46"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3"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5" name="Freeform 21"/>
            <p:cNvSpPr>
              <a:spLocks/>
            </p:cNvSpPr>
            <p:nvPr userDrawn="1"/>
          </p:nvSpPr>
          <p:spPr bwMode="gray">
            <a:xfrm>
              <a:off x="-3052763" y="2443163"/>
              <a:ext cx="187325" cy="215900"/>
            </a:xfrm>
            <a:custGeom>
              <a:avLst/>
              <a:gdLst/>
              <a:ahLst/>
              <a:cxnLst>
                <a:cxn ang="0">
                  <a:pos x="56" y="97"/>
                </a:cxn>
                <a:cxn ang="0">
                  <a:pos x="65" y="29"/>
                </a:cxn>
                <a:cxn ang="0">
                  <a:pos x="47" y="10"/>
                </a:cxn>
                <a:cxn ang="0">
                  <a:pos x="28" y="13"/>
                </a:cxn>
                <a:cxn ang="0">
                  <a:pos x="16" y="97"/>
                </a:cxn>
                <a:cxn ang="0">
                  <a:pos x="0" y="97"/>
                </a:cxn>
                <a:cxn ang="0">
                  <a:pos x="12" y="7"/>
                </a:cxn>
                <a:cxn ang="0">
                  <a:pos x="50" y="0"/>
                </a:cxn>
                <a:cxn ang="0">
                  <a:pos x="82" y="28"/>
                </a:cxn>
                <a:cxn ang="0">
                  <a:pos x="72" y="97"/>
                </a:cxn>
                <a:cxn ang="0">
                  <a:pos x="56" y="97"/>
                </a:cxn>
              </a:cxnLst>
              <a:rect l="0" t="0" r="r" b="b"/>
              <a:pathLst>
                <a:path w="84" h="97">
                  <a:moveTo>
                    <a:pt x="56" y="97"/>
                  </a:moveTo>
                  <a:cubicBezTo>
                    <a:pt x="65" y="29"/>
                    <a:pt x="65" y="29"/>
                    <a:pt x="65" y="29"/>
                  </a:cubicBezTo>
                  <a:cubicBezTo>
                    <a:pt x="67" y="20"/>
                    <a:pt x="64" y="10"/>
                    <a:pt x="47" y="10"/>
                  </a:cubicBezTo>
                  <a:cubicBezTo>
                    <a:pt x="38" y="10"/>
                    <a:pt x="33" y="11"/>
                    <a:pt x="28" y="13"/>
                  </a:cubicBezTo>
                  <a:cubicBezTo>
                    <a:pt x="16" y="97"/>
                    <a:pt x="16" y="97"/>
                    <a:pt x="16" y="97"/>
                  </a:cubicBezTo>
                  <a:cubicBezTo>
                    <a:pt x="0" y="97"/>
                    <a:pt x="0" y="97"/>
                    <a:pt x="0" y="97"/>
                  </a:cubicBezTo>
                  <a:cubicBezTo>
                    <a:pt x="12" y="7"/>
                    <a:pt x="12" y="7"/>
                    <a:pt x="12" y="7"/>
                  </a:cubicBezTo>
                  <a:cubicBezTo>
                    <a:pt x="22" y="3"/>
                    <a:pt x="34" y="0"/>
                    <a:pt x="50" y="0"/>
                  </a:cubicBezTo>
                  <a:cubicBezTo>
                    <a:pt x="78" y="0"/>
                    <a:pt x="84" y="15"/>
                    <a:pt x="82" y="28"/>
                  </a:cubicBezTo>
                  <a:cubicBezTo>
                    <a:pt x="72" y="97"/>
                    <a:pt x="72" y="97"/>
                    <a:pt x="72"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6" name="Freeform 22"/>
            <p:cNvSpPr>
              <a:spLocks/>
            </p:cNvSpPr>
            <p:nvPr userDrawn="1"/>
          </p:nvSpPr>
          <p:spPr bwMode="gray">
            <a:xfrm>
              <a:off x="-2765425" y="2443163"/>
              <a:ext cx="158750" cy="220663"/>
            </a:xfrm>
            <a:custGeom>
              <a:avLst/>
              <a:gdLst/>
              <a:ahLst/>
              <a:cxnLst>
                <a:cxn ang="0">
                  <a:pos x="36" y="99"/>
                </a:cxn>
                <a:cxn ang="0">
                  <a:pos x="5" y="49"/>
                </a:cxn>
                <a:cxn ang="0">
                  <a:pos x="50" y="0"/>
                </a:cxn>
                <a:cxn ang="0">
                  <a:pos x="71" y="7"/>
                </a:cxn>
                <a:cxn ang="0">
                  <a:pos x="66" y="15"/>
                </a:cxn>
                <a:cxn ang="0">
                  <a:pos x="52" y="11"/>
                </a:cxn>
                <a:cxn ang="0">
                  <a:pos x="21" y="49"/>
                </a:cxn>
                <a:cxn ang="0">
                  <a:pos x="40" y="87"/>
                </a:cxn>
                <a:cxn ang="0">
                  <a:pos x="56" y="83"/>
                </a:cxn>
                <a:cxn ang="0">
                  <a:pos x="59" y="92"/>
                </a:cxn>
                <a:cxn ang="0">
                  <a:pos x="36" y="99"/>
                </a:cxn>
              </a:cxnLst>
              <a:rect l="0" t="0" r="r" b="b"/>
              <a:pathLst>
                <a:path w="71" h="99">
                  <a:moveTo>
                    <a:pt x="36" y="99"/>
                  </a:moveTo>
                  <a:cubicBezTo>
                    <a:pt x="14" y="99"/>
                    <a:pt x="0" y="80"/>
                    <a:pt x="5" y="49"/>
                  </a:cubicBezTo>
                  <a:cubicBezTo>
                    <a:pt x="9" y="18"/>
                    <a:pt x="28" y="0"/>
                    <a:pt x="50" y="0"/>
                  </a:cubicBezTo>
                  <a:cubicBezTo>
                    <a:pt x="62" y="0"/>
                    <a:pt x="68" y="4"/>
                    <a:pt x="71" y="7"/>
                  </a:cubicBezTo>
                  <a:cubicBezTo>
                    <a:pt x="66" y="15"/>
                    <a:pt x="66" y="15"/>
                    <a:pt x="66" y="15"/>
                  </a:cubicBezTo>
                  <a:cubicBezTo>
                    <a:pt x="63" y="13"/>
                    <a:pt x="59" y="11"/>
                    <a:pt x="52" y="11"/>
                  </a:cubicBezTo>
                  <a:cubicBezTo>
                    <a:pt x="33" y="11"/>
                    <a:pt x="24" y="27"/>
                    <a:pt x="21" y="49"/>
                  </a:cubicBezTo>
                  <a:cubicBezTo>
                    <a:pt x="18" y="72"/>
                    <a:pt x="24" y="87"/>
                    <a:pt x="40" y="87"/>
                  </a:cubicBezTo>
                  <a:cubicBezTo>
                    <a:pt x="47" y="87"/>
                    <a:pt x="52" y="85"/>
                    <a:pt x="56" y="83"/>
                  </a:cubicBezTo>
                  <a:cubicBezTo>
                    <a:pt x="59" y="92"/>
                    <a:pt x="59" y="92"/>
                    <a:pt x="59" y="92"/>
                  </a:cubicBezTo>
                  <a:cubicBezTo>
                    <a:pt x="55" y="96"/>
                    <a:pt x="47" y="99"/>
                    <a:pt x="36"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7" name="Freeform 23"/>
            <p:cNvSpPr>
              <a:spLocks noEditPoints="1"/>
            </p:cNvSpPr>
            <p:nvPr userDrawn="1"/>
          </p:nvSpPr>
          <p:spPr bwMode="gray">
            <a:xfrm>
              <a:off x="-2601913" y="2443163"/>
              <a:ext cx="192088" cy="220663"/>
            </a:xfrm>
            <a:custGeom>
              <a:avLst/>
              <a:gdLst/>
              <a:ahLst/>
              <a:cxnLst>
                <a:cxn ang="0">
                  <a:pos x="36" y="99"/>
                </a:cxn>
                <a:cxn ang="0">
                  <a:pos x="4" y="49"/>
                </a:cxn>
                <a:cxn ang="0">
                  <a:pos x="50" y="0"/>
                </a:cxn>
                <a:cxn ang="0">
                  <a:pos x="82" y="49"/>
                </a:cxn>
                <a:cxn ang="0">
                  <a:pos x="36" y="99"/>
                </a:cxn>
                <a:cxn ang="0">
                  <a:pos x="49" y="10"/>
                </a:cxn>
                <a:cxn ang="0">
                  <a:pos x="20" y="49"/>
                </a:cxn>
                <a:cxn ang="0">
                  <a:pos x="37" y="88"/>
                </a:cxn>
                <a:cxn ang="0">
                  <a:pos x="65" y="49"/>
                </a:cxn>
                <a:cxn ang="0">
                  <a:pos x="49"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9" y="10"/>
                  </a:moveTo>
                  <a:cubicBezTo>
                    <a:pt x="29" y="10"/>
                    <a:pt x="23" y="30"/>
                    <a:pt x="20" y="49"/>
                  </a:cubicBezTo>
                  <a:cubicBezTo>
                    <a:pt x="17" y="69"/>
                    <a:pt x="19" y="88"/>
                    <a:pt x="37" y="88"/>
                  </a:cubicBezTo>
                  <a:cubicBezTo>
                    <a:pt x="57" y="88"/>
                    <a:pt x="63" y="68"/>
                    <a:pt x="65" y="49"/>
                  </a:cubicBezTo>
                  <a:cubicBezTo>
                    <a:pt x="68" y="30"/>
                    <a:pt x="67" y="10"/>
                    <a:pt x="49"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8" name="Freeform 24"/>
            <p:cNvSpPr>
              <a:spLocks/>
            </p:cNvSpPr>
            <p:nvPr userDrawn="1"/>
          </p:nvSpPr>
          <p:spPr bwMode="gray">
            <a:xfrm>
              <a:off x="-2386013" y="2443163"/>
              <a:ext cx="188913" cy="215900"/>
            </a:xfrm>
            <a:custGeom>
              <a:avLst/>
              <a:gdLst/>
              <a:ahLst/>
              <a:cxnLst>
                <a:cxn ang="0">
                  <a:pos x="56" y="97"/>
                </a:cxn>
                <a:cxn ang="0">
                  <a:pos x="66" y="29"/>
                </a:cxn>
                <a:cxn ang="0">
                  <a:pos x="48" y="10"/>
                </a:cxn>
                <a:cxn ang="0">
                  <a:pos x="28" y="13"/>
                </a:cxn>
                <a:cxn ang="0">
                  <a:pos x="17" y="97"/>
                </a:cxn>
                <a:cxn ang="0">
                  <a:pos x="0" y="97"/>
                </a:cxn>
                <a:cxn ang="0">
                  <a:pos x="13" y="7"/>
                </a:cxn>
                <a:cxn ang="0">
                  <a:pos x="51"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9" y="10"/>
                    <a:pt x="34" y="11"/>
                    <a:pt x="28" y="13"/>
                  </a:cubicBezTo>
                  <a:cubicBezTo>
                    <a:pt x="17" y="97"/>
                    <a:pt x="17" y="97"/>
                    <a:pt x="17" y="97"/>
                  </a:cubicBezTo>
                  <a:cubicBezTo>
                    <a:pt x="0" y="97"/>
                    <a:pt x="0" y="97"/>
                    <a:pt x="0" y="97"/>
                  </a:cubicBezTo>
                  <a:cubicBezTo>
                    <a:pt x="13" y="7"/>
                    <a:pt x="13" y="7"/>
                    <a:pt x="13" y="7"/>
                  </a:cubicBezTo>
                  <a:cubicBezTo>
                    <a:pt x="23" y="3"/>
                    <a:pt x="35" y="0"/>
                    <a:pt x="51"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9" name="Freeform 25"/>
            <p:cNvSpPr>
              <a:spLocks/>
            </p:cNvSpPr>
            <p:nvPr userDrawn="1"/>
          </p:nvSpPr>
          <p:spPr bwMode="gray">
            <a:xfrm>
              <a:off x="-2174875" y="2443163"/>
              <a:ext cx="149225" cy="219075"/>
            </a:xfrm>
            <a:custGeom>
              <a:avLst/>
              <a:gdLst/>
              <a:ahLst/>
              <a:cxnLst>
                <a:cxn ang="0">
                  <a:pos x="24" y="98"/>
                </a:cxn>
                <a:cxn ang="0">
                  <a:pos x="0" y="92"/>
                </a:cxn>
                <a:cxn ang="0">
                  <a:pos x="5" y="82"/>
                </a:cxn>
                <a:cxn ang="0">
                  <a:pos x="24" y="87"/>
                </a:cxn>
                <a:cxn ang="0">
                  <a:pos x="45" y="71"/>
                </a:cxn>
                <a:cxn ang="0">
                  <a:pos x="31" y="53"/>
                </a:cxn>
                <a:cxn ang="0">
                  <a:pos x="11" y="26"/>
                </a:cxn>
                <a:cxn ang="0">
                  <a:pos x="45" y="0"/>
                </a:cxn>
                <a:cxn ang="0">
                  <a:pos x="67" y="7"/>
                </a:cxn>
                <a:cxn ang="0">
                  <a:pos x="62" y="16"/>
                </a:cxn>
                <a:cxn ang="0">
                  <a:pos x="46" y="10"/>
                </a:cxn>
                <a:cxn ang="0">
                  <a:pos x="27" y="25"/>
                </a:cxn>
                <a:cxn ang="0">
                  <a:pos x="41" y="43"/>
                </a:cxn>
                <a:cxn ang="0">
                  <a:pos x="62" y="70"/>
                </a:cxn>
                <a:cxn ang="0">
                  <a:pos x="24" y="98"/>
                </a:cxn>
              </a:cxnLst>
              <a:rect l="0" t="0" r="r" b="b"/>
              <a:pathLst>
                <a:path w="67" h="98">
                  <a:moveTo>
                    <a:pt x="24" y="98"/>
                  </a:moveTo>
                  <a:cubicBezTo>
                    <a:pt x="13" y="98"/>
                    <a:pt x="4" y="96"/>
                    <a:pt x="0" y="92"/>
                  </a:cubicBezTo>
                  <a:cubicBezTo>
                    <a:pt x="5" y="82"/>
                    <a:pt x="5" y="82"/>
                    <a:pt x="5" y="82"/>
                  </a:cubicBezTo>
                  <a:cubicBezTo>
                    <a:pt x="9" y="84"/>
                    <a:pt x="15" y="87"/>
                    <a:pt x="24" y="87"/>
                  </a:cubicBezTo>
                  <a:cubicBezTo>
                    <a:pt x="35" y="87"/>
                    <a:pt x="44" y="80"/>
                    <a:pt x="45" y="71"/>
                  </a:cubicBezTo>
                  <a:cubicBezTo>
                    <a:pt x="46" y="61"/>
                    <a:pt x="41" y="56"/>
                    <a:pt x="31" y="53"/>
                  </a:cubicBezTo>
                  <a:cubicBezTo>
                    <a:pt x="13" y="46"/>
                    <a:pt x="10" y="36"/>
                    <a:pt x="11" y="26"/>
                  </a:cubicBezTo>
                  <a:cubicBezTo>
                    <a:pt x="13" y="12"/>
                    <a:pt x="27" y="0"/>
                    <a:pt x="45" y="0"/>
                  </a:cubicBezTo>
                  <a:cubicBezTo>
                    <a:pt x="55" y="0"/>
                    <a:pt x="63" y="3"/>
                    <a:pt x="67" y="7"/>
                  </a:cubicBezTo>
                  <a:cubicBezTo>
                    <a:pt x="62" y="16"/>
                    <a:pt x="62" y="16"/>
                    <a:pt x="62" y="16"/>
                  </a:cubicBezTo>
                  <a:cubicBezTo>
                    <a:pt x="59" y="14"/>
                    <a:pt x="53" y="10"/>
                    <a:pt x="46" y="10"/>
                  </a:cubicBezTo>
                  <a:cubicBezTo>
                    <a:pt x="35" y="10"/>
                    <a:pt x="28" y="17"/>
                    <a:pt x="27" y="25"/>
                  </a:cubicBezTo>
                  <a:cubicBezTo>
                    <a:pt x="26" y="35"/>
                    <a:pt x="32" y="39"/>
                    <a:pt x="41" y="43"/>
                  </a:cubicBezTo>
                  <a:cubicBezTo>
                    <a:pt x="60" y="50"/>
                    <a:pt x="63" y="59"/>
                    <a:pt x="62" y="70"/>
                  </a:cubicBezTo>
                  <a:cubicBezTo>
                    <a:pt x="60" y="85"/>
                    <a:pt x="45" y="98"/>
                    <a:pt x="24" y="9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0" name="Freeform 26"/>
            <p:cNvSpPr>
              <a:spLocks/>
            </p:cNvSpPr>
            <p:nvPr userDrawn="1"/>
          </p:nvSpPr>
          <p:spPr bwMode="gray">
            <a:xfrm>
              <a:off x="-1985963" y="2387600"/>
              <a:ext cx="103188" cy="274638"/>
            </a:xfrm>
            <a:custGeom>
              <a:avLst/>
              <a:gdLst/>
              <a:ahLst/>
              <a:cxnLst>
                <a:cxn ang="0">
                  <a:pos x="24" y="123"/>
                </a:cxn>
                <a:cxn ang="0">
                  <a:pos x="2" y="99"/>
                </a:cxn>
                <a:cxn ang="0">
                  <a:pos x="11" y="37"/>
                </a:cxn>
                <a:cxn ang="0">
                  <a:pos x="0" y="37"/>
                </a:cxn>
                <a:cxn ang="0">
                  <a:pos x="1" y="27"/>
                </a:cxn>
                <a:cxn ang="0">
                  <a:pos x="13" y="27"/>
                </a:cxn>
                <a:cxn ang="0">
                  <a:pos x="16" y="5"/>
                </a:cxn>
                <a:cxn ang="0">
                  <a:pos x="33" y="0"/>
                </a:cxn>
                <a:cxn ang="0">
                  <a:pos x="29" y="27"/>
                </a:cxn>
                <a:cxn ang="0">
                  <a:pos x="46" y="27"/>
                </a:cxn>
                <a:cxn ang="0">
                  <a:pos x="45" y="37"/>
                </a:cxn>
                <a:cxn ang="0">
                  <a:pos x="27" y="37"/>
                </a:cxn>
                <a:cxn ang="0">
                  <a:pos x="19" y="98"/>
                </a:cxn>
                <a:cxn ang="0">
                  <a:pos x="30" y="112"/>
                </a:cxn>
                <a:cxn ang="0">
                  <a:pos x="34" y="111"/>
                </a:cxn>
                <a:cxn ang="0">
                  <a:pos x="33" y="121"/>
                </a:cxn>
                <a:cxn ang="0">
                  <a:pos x="24" y="123"/>
                </a:cxn>
              </a:cxnLst>
              <a:rect l="0" t="0" r="r" b="b"/>
              <a:pathLst>
                <a:path w="46" h="123">
                  <a:moveTo>
                    <a:pt x="24" y="123"/>
                  </a:moveTo>
                  <a:cubicBezTo>
                    <a:pt x="6" y="123"/>
                    <a:pt x="1" y="110"/>
                    <a:pt x="2" y="99"/>
                  </a:cubicBezTo>
                  <a:cubicBezTo>
                    <a:pt x="11" y="37"/>
                    <a:pt x="11" y="37"/>
                    <a:pt x="11" y="37"/>
                  </a:cubicBezTo>
                  <a:cubicBezTo>
                    <a:pt x="0" y="37"/>
                    <a:pt x="0" y="37"/>
                    <a:pt x="0" y="37"/>
                  </a:cubicBezTo>
                  <a:cubicBezTo>
                    <a:pt x="1" y="27"/>
                    <a:pt x="1" y="27"/>
                    <a:pt x="1" y="27"/>
                  </a:cubicBezTo>
                  <a:cubicBezTo>
                    <a:pt x="13" y="27"/>
                    <a:pt x="13" y="27"/>
                    <a:pt x="13" y="27"/>
                  </a:cubicBezTo>
                  <a:cubicBezTo>
                    <a:pt x="16" y="5"/>
                    <a:pt x="16" y="5"/>
                    <a:pt x="16" y="5"/>
                  </a:cubicBezTo>
                  <a:cubicBezTo>
                    <a:pt x="33" y="0"/>
                    <a:pt x="33" y="0"/>
                    <a:pt x="33" y="0"/>
                  </a:cubicBezTo>
                  <a:cubicBezTo>
                    <a:pt x="29" y="27"/>
                    <a:pt x="29" y="27"/>
                    <a:pt x="29" y="27"/>
                  </a:cubicBezTo>
                  <a:cubicBezTo>
                    <a:pt x="46" y="27"/>
                    <a:pt x="46" y="27"/>
                    <a:pt x="46" y="27"/>
                  </a:cubicBezTo>
                  <a:cubicBezTo>
                    <a:pt x="45" y="37"/>
                    <a:pt x="45" y="37"/>
                    <a:pt x="45" y="37"/>
                  </a:cubicBezTo>
                  <a:cubicBezTo>
                    <a:pt x="27" y="37"/>
                    <a:pt x="27" y="37"/>
                    <a:pt x="27" y="37"/>
                  </a:cubicBezTo>
                  <a:cubicBezTo>
                    <a:pt x="19" y="98"/>
                    <a:pt x="19" y="98"/>
                    <a:pt x="19" y="98"/>
                  </a:cubicBezTo>
                  <a:cubicBezTo>
                    <a:pt x="18" y="106"/>
                    <a:pt x="20" y="112"/>
                    <a:pt x="30" y="112"/>
                  </a:cubicBezTo>
                  <a:cubicBezTo>
                    <a:pt x="34" y="111"/>
                    <a:pt x="34" y="111"/>
                    <a:pt x="34"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1" name="Freeform 27"/>
            <p:cNvSpPr>
              <a:spLocks/>
            </p:cNvSpPr>
            <p:nvPr userDrawn="1"/>
          </p:nvSpPr>
          <p:spPr bwMode="gray">
            <a:xfrm>
              <a:off x="-1866900" y="2443163"/>
              <a:ext cx="125413" cy="215900"/>
            </a:xfrm>
            <a:custGeom>
              <a:avLst/>
              <a:gdLst/>
              <a:ahLst/>
              <a:cxnLst>
                <a:cxn ang="0">
                  <a:pos x="51" y="12"/>
                </a:cxn>
                <a:cxn ang="0">
                  <a:pos x="28" y="14"/>
                </a:cxn>
                <a:cxn ang="0">
                  <a:pos x="16" y="97"/>
                </a:cxn>
                <a:cxn ang="0">
                  <a:pos x="0" y="97"/>
                </a:cxn>
                <a:cxn ang="0">
                  <a:pos x="13" y="7"/>
                </a:cxn>
                <a:cxn ang="0">
                  <a:pos x="56" y="0"/>
                </a:cxn>
                <a:cxn ang="0">
                  <a:pos x="51" y="12"/>
                </a:cxn>
              </a:cxnLst>
              <a:rect l="0" t="0" r="r" b="b"/>
              <a:pathLst>
                <a:path w="56" h="97">
                  <a:moveTo>
                    <a:pt x="51" y="12"/>
                  </a:moveTo>
                  <a:cubicBezTo>
                    <a:pt x="43" y="10"/>
                    <a:pt x="34" y="10"/>
                    <a:pt x="28" y="14"/>
                  </a:cubicBezTo>
                  <a:cubicBezTo>
                    <a:pt x="16" y="97"/>
                    <a:pt x="16" y="97"/>
                    <a:pt x="16" y="97"/>
                  </a:cubicBezTo>
                  <a:cubicBezTo>
                    <a:pt x="0" y="97"/>
                    <a:pt x="0" y="97"/>
                    <a:pt x="0" y="97"/>
                  </a:cubicBezTo>
                  <a:cubicBezTo>
                    <a:pt x="13" y="7"/>
                    <a:pt x="13" y="7"/>
                    <a:pt x="13" y="7"/>
                  </a:cubicBezTo>
                  <a:cubicBezTo>
                    <a:pt x="23" y="2"/>
                    <a:pt x="33" y="0"/>
                    <a:pt x="56"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2" name="Freeform 28"/>
            <p:cNvSpPr>
              <a:spLocks/>
            </p:cNvSpPr>
            <p:nvPr userDrawn="1"/>
          </p:nvSpPr>
          <p:spPr bwMode="gray">
            <a:xfrm>
              <a:off x="-1730375"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49"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3" name="Freeform 29"/>
            <p:cNvSpPr>
              <a:spLocks/>
            </p:cNvSpPr>
            <p:nvPr userDrawn="1"/>
          </p:nvSpPr>
          <p:spPr bwMode="gray">
            <a:xfrm>
              <a:off x="-1520825" y="2443163"/>
              <a:ext cx="157163" cy="220663"/>
            </a:xfrm>
            <a:custGeom>
              <a:avLst/>
              <a:gdLst/>
              <a:ahLst/>
              <a:cxnLst>
                <a:cxn ang="0">
                  <a:pos x="35" y="99"/>
                </a:cxn>
                <a:cxn ang="0">
                  <a:pos x="4" y="49"/>
                </a:cxn>
                <a:cxn ang="0">
                  <a:pos x="49" y="0"/>
                </a:cxn>
                <a:cxn ang="0">
                  <a:pos x="70" y="7"/>
                </a:cxn>
                <a:cxn ang="0">
                  <a:pos x="65" y="15"/>
                </a:cxn>
                <a:cxn ang="0">
                  <a:pos x="51" y="11"/>
                </a:cxn>
                <a:cxn ang="0">
                  <a:pos x="21" y="49"/>
                </a:cxn>
                <a:cxn ang="0">
                  <a:pos x="40" y="87"/>
                </a:cxn>
                <a:cxn ang="0">
                  <a:pos x="56" y="83"/>
                </a:cxn>
                <a:cxn ang="0">
                  <a:pos x="58" y="92"/>
                </a:cxn>
                <a:cxn ang="0">
                  <a:pos x="35" y="99"/>
                </a:cxn>
              </a:cxnLst>
              <a:rect l="0" t="0" r="r" b="b"/>
              <a:pathLst>
                <a:path w="70" h="99">
                  <a:moveTo>
                    <a:pt x="35" y="99"/>
                  </a:moveTo>
                  <a:cubicBezTo>
                    <a:pt x="13" y="99"/>
                    <a:pt x="0" y="80"/>
                    <a:pt x="4" y="49"/>
                  </a:cubicBezTo>
                  <a:cubicBezTo>
                    <a:pt x="8" y="18"/>
                    <a:pt x="27" y="0"/>
                    <a:pt x="49" y="0"/>
                  </a:cubicBezTo>
                  <a:cubicBezTo>
                    <a:pt x="61" y="0"/>
                    <a:pt x="67" y="4"/>
                    <a:pt x="70" y="7"/>
                  </a:cubicBezTo>
                  <a:cubicBezTo>
                    <a:pt x="65" y="15"/>
                    <a:pt x="65" y="15"/>
                    <a:pt x="65" y="15"/>
                  </a:cubicBezTo>
                  <a:cubicBezTo>
                    <a:pt x="62" y="13"/>
                    <a:pt x="58" y="11"/>
                    <a:pt x="51" y="11"/>
                  </a:cubicBezTo>
                  <a:cubicBezTo>
                    <a:pt x="33" y="11"/>
                    <a:pt x="24" y="27"/>
                    <a:pt x="21" y="49"/>
                  </a:cubicBezTo>
                  <a:cubicBezTo>
                    <a:pt x="17" y="72"/>
                    <a:pt x="24" y="87"/>
                    <a:pt x="40" y="87"/>
                  </a:cubicBezTo>
                  <a:cubicBezTo>
                    <a:pt x="47" y="87"/>
                    <a:pt x="52" y="85"/>
                    <a:pt x="56" y="83"/>
                  </a:cubicBezTo>
                  <a:cubicBezTo>
                    <a:pt x="58" y="92"/>
                    <a:pt x="58" y="92"/>
                    <a:pt x="58" y="92"/>
                  </a:cubicBezTo>
                  <a:cubicBezTo>
                    <a:pt x="54" y="96"/>
                    <a:pt x="46" y="99"/>
                    <a:pt x="35"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4" name="Freeform 30"/>
            <p:cNvSpPr>
              <a:spLocks/>
            </p:cNvSpPr>
            <p:nvPr userDrawn="1"/>
          </p:nvSpPr>
          <p:spPr bwMode="gray">
            <a:xfrm>
              <a:off x="-1335088" y="2387600"/>
              <a:ext cx="104775"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8"/>
                </a:cxn>
                <a:cxn ang="0">
                  <a:pos x="30" y="112"/>
                </a:cxn>
                <a:cxn ang="0">
                  <a:pos x="35" y="111"/>
                </a:cxn>
                <a:cxn ang="0">
                  <a:pos x="33"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8"/>
                    <a:pt x="19" y="98"/>
                    <a:pt x="19" y="98"/>
                  </a:cubicBezTo>
                  <a:cubicBezTo>
                    <a:pt x="18" y="106"/>
                    <a:pt x="21" y="112"/>
                    <a:pt x="30" y="112"/>
                  </a:cubicBezTo>
                  <a:cubicBezTo>
                    <a:pt x="35" y="111"/>
                    <a:pt x="35" y="111"/>
                    <a:pt x="35"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5" name="Freeform 31"/>
            <p:cNvSpPr>
              <a:spLocks noEditPoints="1"/>
            </p:cNvSpPr>
            <p:nvPr userDrawn="1"/>
          </p:nvSpPr>
          <p:spPr bwMode="gray">
            <a:xfrm>
              <a:off x="-1212850" y="2366963"/>
              <a:ext cx="79375" cy="292100"/>
            </a:xfrm>
            <a:custGeom>
              <a:avLst/>
              <a:gdLst/>
              <a:ahLst/>
              <a:cxnLst>
                <a:cxn ang="0">
                  <a:pos x="24" y="18"/>
                </a:cxn>
                <a:cxn ang="0">
                  <a:pos x="15" y="9"/>
                </a:cxn>
                <a:cxn ang="0">
                  <a:pos x="26" y="0"/>
                </a:cxn>
                <a:cxn ang="0">
                  <a:pos x="34" y="9"/>
                </a:cxn>
                <a:cxn ang="0">
                  <a:pos x="24" y="18"/>
                </a:cxn>
                <a:cxn ang="0">
                  <a:pos x="0" y="131"/>
                </a:cxn>
                <a:cxn ang="0">
                  <a:pos x="13" y="36"/>
                </a:cxn>
                <a:cxn ang="0">
                  <a:pos x="29" y="36"/>
                </a:cxn>
                <a:cxn ang="0">
                  <a:pos x="16" y="131"/>
                </a:cxn>
                <a:cxn ang="0">
                  <a:pos x="0" y="131"/>
                </a:cxn>
              </a:cxnLst>
              <a:rect l="0" t="0" r="r" b="b"/>
              <a:pathLst>
                <a:path w="35" h="131">
                  <a:moveTo>
                    <a:pt x="24" y="18"/>
                  </a:moveTo>
                  <a:cubicBezTo>
                    <a:pt x="18" y="18"/>
                    <a:pt x="15" y="14"/>
                    <a:pt x="15" y="9"/>
                  </a:cubicBezTo>
                  <a:cubicBezTo>
                    <a:pt x="16" y="4"/>
                    <a:pt x="21" y="0"/>
                    <a:pt x="26" y="0"/>
                  </a:cubicBezTo>
                  <a:cubicBezTo>
                    <a:pt x="31" y="0"/>
                    <a:pt x="35" y="4"/>
                    <a:pt x="34" y="9"/>
                  </a:cubicBezTo>
                  <a:cubicBezTo>
                    <a:pt x="34" y="14"/>
                    <a:pt x="29" y="18"/>
                    <a:pt x="24" y="18"/>
                  </a:cubicBezTo>
                  <a:moveTo>
                    <a:pt x="0" y="131"/>
                  </a:moveTo>
                  <a:cubicBezTo>
                    <a:pt x="13" y="36"/>
                    <a:pt x="13" y="36"/>
                    <a:pt x="13" y="36"/>
                  </a:cubicBezTo>
                  <a:cubicBezTo>
                    <a:pt x="29" y="36"/>
                    <a:pt x="29" y="36"/>
                    <a:pt x="29" y="36"/>
                  </a:cubicBezTo>
                  <a:cubicBezTo>
                    <a:pt x="16" y="131"/>
                    <a:pt x="16" y="131"/>
                    <a:pt x="16" y="131"/>
                  </a:cubicBezTo>
                  <a:lnTo>
                    <a:pt x="0" y="1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6" name="Freeform 32"/>
            <p:cNvSpPr>
              <a:spLocks noEditPoints="1"/>
            </p:cNvSpPr>
            <p:nvPr userDrawn="1"/>
          </p:nvSpPr>
          <p:spPr bwMode="gray">
            <a:xfrm>
              <a:off x="-1119188" y="2443163"/>
              <a:ext cx="193675" cy="220663"/>
            </a:xfrm>
            <a:custGeom>
              <a:avLst/>
              <a:gdLst/>
              <a:ahLst/>
              <a:cxnLst>
                <a:cxn ang="0">
                  <a:pos x="36" y="99"/>
                </a:cxn>
                <a:cxn ang="0">
                  <a:pos x="4" y="49"/>
                </a:cxn>
                <a:cxn ang="0">
                  <a:pos x="50" y="0"/>
                </a:cxn>
                <a:cxn ang="0">
                  <a:pos x="82" y="49"/>
                </a:cxn>
                <a:cxn ang="0">
                  <a:pos x="36" y="99"/>
                </a:cxn>
                <a:cxn ang="0">
                  <a:pos x="48" y="10"/>
                </a:cxn>
                <a:cxn ang="0">
                  <a:pos x="20" y="49"/>
                </a:cxn>
                <a:cxn ang="0">
                  <a:pos x="38" y="88"/>
                </a:cxn>
                <a:cxn ang="0">
                  <a:pos x="65" y="49"/>
                </a:cxn>
                <a:cxn ang="0">
                  <a:pos x="48"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8" y="10"/>
                  </a:moveTo>
                  <a:cubicBezTo>
                    <a:pt x="29" y="10"/>
                    <a:pt x="23" y="30"/>
                    <a:pt x="20" y="49"/>
                  </a:cubicBezTo>
                  <a:cubicBezTo>
                    <a:pt x="17" y="69"/>
                    <a:pt x="19" y="88"/>
                    <a:pt x="38" y="88"/>
                  </a:cubicBezTo>
                  <a:cubicBezTo>
                    <a:pt x="56" y="88"/>
                    <a:pt x="63" y="68"/>
                    <a:pt x="65" y="49"/>
                  </a:cubicBezTo>
                  <a:cubicBezTo>
                    <a:pt x="68" y="30"/>
                    <a:pt x="67" y="10"/>
                    <a:pt x="48"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7" name="Freeform 33"/>
            <p:cNvSpPr>
              <a:spLocks/>
            </p:cNvSpPr>
            <p:nvPr userDrawn="1"/>
          </p:nvSpPr>
          <p:spPr bwMode="gray">
            <a:xfrm>
              <a:off x="-901700" y="2443163"/>
              <a:ext cx="187325" cy="215900"/>
            </a:xfrm>
            <a:custGeom>
              <a:avLst/>
              <a:gdLst/>
              <a:ahLst/>
              <a:cxnLst>
                <a:cxn ang="0">
                  <a:pos x="56" y="97"/>
                </a:cxn>
                <a:cxn ang="0">
                  <a:pos x="66" y="29"/>
                </a:cxn>
                <a:cxn ang="0">
                  <a:pos x="48" y="10"/>
                </a:cxn>
                <a:cxn ang="0">
                  <a:pos x="28" y="13"/>
                </a:cxn>
                <a:cxn ang="0">
                  <a:pos x="17" y="97"/>
                </a:cxn>
                <a:cxn ang="0">
                  <a:pos x="0" y="97"/>
                </a:cxn>
                <a:cxn ang="0">
                  <a:pos x="13" y="7"/>
                </a:cxn>
                <a:cxn ang="0">
                  <a:pos x="50"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8" y="10"/>
                    <a:pt x="34" y="11"/>
                    <a:pt x="28" y="13"/>
                  </a:cubicBezTo>
                  <a:cubicBezTo>
                    <a:pt x="17" y="97"/>
                    <a:pt x="17" y="97"/>
                    <a:pt x="17" y="97"/>
                  </a:cubicBezTo>
                  <a:cubicBezTo>
                    <a:pt x="0" y="97"/>
                    <a:pt x="0" y="97"/>
                    <a:pt x="0" y="97"/>
                  </a:cubicBezTo>
                  <a:cubicBezTo>
                    <a:pt x="13" y="7"/>
                    <a:pt x="13" y="7"/>
                    <a:pt x="13" y="7"/>
                  </a:cubicBezTo>
                  <a:cubicBezTo>
                    <a:pt x="22" y="3"/>
                    <a:pt x="34" y="0"/>
                    <a:pt x="50"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cxnSp>
        <p:nvCxnSpPr>
          <p:cNvPr id="47" name="Straight Connector 46"/>
          <p:cNvCxnSpPr/>
          <p:nvPr userDrawn="1"/>
        </p:nvCxnSpPr>
        <p:spPr bwMode="gray">
          <a:xfrm flipH="1">
            <a:off x="2419350" y="391737"/>
            <a:ext cx="638176" cy="223361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bwMode="gray">
          <a:xfrm>
            <a:off x="3284275" y="450122"/>
            <a:ext cx="6035964" cy="1316810"/>
          </a:xfrm>
        </p:spPr>
        <p:txBody>
          <a:bodyPr lIns="0" tIns="0" rIns="0" bIns="0">
            <a:noAutofit/>
          </a:bodyPr>
          <a:lstStyle>
            <a:lvl1pPr algn="l">
              <a:lnSpc>
                <a:spcPct val="85000"/>
              </a:lnSpc>
              <a:defRPr sz="4800" b="0">
                <a:solidFill>
                  <a:srgbClr val="FFFFFF"/>
                </a:solidFill>
                <a:latin typeface="+mj-lt"/>
                <a:ea typeface="Roboto" pitchFamily="2" charset="0"/>
                <a:cs typeface="Roboto" pitchFamily="2" charset="0"/>
              </a:defRPr>
            </a:lvl1pPr>
          </a:lstStyle>
          <a:p>
            <a:r>
              <a:rPr lang="fr-FR" dirty="0"/>
              <a:t>Modifiez le style du titre</a:t>
            </a:r>
          </a:p>
        </p:txBody>
      </p:sp>
      <p:sp>
        <p:nvSpPr>
          <p:cNvPr id="3" name="Subtitle 2"/>
          <p:cNvSpPr>
            <a:spLocks noGrp="1"/>
          </p:cNvSpPr>
          <p:nvPr>
            <p:ph type="subTitle" idx="1"/>
          </p:nvPr>
        </p:nvSpPr>
        <p:spPr bwMode="gray">
          <a:xfrm>
            <a:off x="3284275" y="1810508"/>
            <a:ext cx="6035964" cy="426207"/>
          </a:xfrm>
        </p:spPr>
        <p:txBody>
          <a:bodyPr lIns="0" tIns="0" rIns="0" bIns="0">
            <a:noAutofit/>
          </a:bodyPr>
          <a:lstStyle>
            <a:lvl1pPr marL="0" indent="0" algn="l">
              <a:buNone/>
              <a:defRPr sz="2200" b="0">
                <a:solidFill>
                  <a:srgbClr val="FFFFFF"/>
                </a:solidFill>
                <a:latin typeface="Roboto" pitchFamily="2" charset="0"/>
                <a:ea typeface="Roboto" pitchFamily="2" charset="0"/>
                <a:cs typeface="Roboto"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39" name="Text Placeholder 38"/>
          <p:cNvSpPr>
            <a:spLocks noGrp="1"/>
          </p:cNvSpPr>
          <p:nvPr>
            <p:ph type="body" sz="quarter" idx="10"/>
          </p:nvPr>
        </p:nvSpPr>
        <p:spPr bwMode="gray">
          <a:xfrm>
            <a:off x="3284275" y="2280292"/>
            <a:ext cx="6035964" cy="258425"/>
          </a:xfrm>
        </p:spPr>
        <p:txBody>
          <a:bodyPr/>
          <a:lstStyle>
            <a:lvl1pPr>
              <a:defRPr sz="1400" b="0">
                <a:solidFill>
                  <a:srgbClr val="FFFFFF"/>
                </a:solidFill>
              </a:defRPr>
            </a:lvl1pPr>
          </a:lstStyle>
          <a:p>
            <a:pPr lvl="0"/>
            <a:r>
              <a:rPr lang="fr-FR" dirty="0"/>
              <a:t>Modifiez les styles du texte du masque</a:t>
            </a:r>
          </a:p>
        </p:txBody>
      </p:sp>
      <p:grpSp>
        <p:nvGrpSpPr>
          <p:cNvPr id="43" name="Group 42"/>
          <p:cNvGrpSpPr/>
          <p:nvPr userDrawn="1"/>
        </p:nvGrpSpPr>
        <p:grpSpPr>
          <a:xfrm>
            <a:off x="-1" y="-1"/>
            <a:ext cx="9906001" cy="6858001"/>
            <a:chOff x="-1" y="-1"/>
            <a:chExt cx="9906001" cy="6858001"/>
          </a:xfrm>
        </p:grpSpPr>
        <p:sp>
          <p:nvSpPr>
            <p:cNvPr id="44" name="Rectangle 43"/>
            <p:cNvSpPr/>
            <p:nvPr userDrawn="1"/>
          </p:nvSpPr>
          <p:spPr bwMode="gray">
            <a:xfrm rot="16200000">
              <a:off x="4811683" y="-4811684"/>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6" name="Rectangle 45"/>
            <p:cNvSpPr/>
            <p:nvPr userDrawn="1"/>
          </p:nvSpPr>
          <p:spPr bwMode="gray">
            <a:xfrm rot="16200000">
              <a:off x="4811682" y="1763683"/>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8" name="Rectangle 47"/>
            <p:cNvSpPr/>
            <p:nvPr userDrawn="1"/>
          </p:nvSpPr>
          <p:spPr bwMode="gray">
            <a:xfrm>
              <a:off x="0"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9" name="Rectangle 48"/>
            <p:cNvSpPr/>
            <p:nvPr userDrawn="1"/>
          </p:nvSpPr>
          <p:spPr bwMode="gray">
            <a:xfrm>
              <a:off x="9623367"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9">
                                            <p:txEl>
                                              <p:pRg st="0" end="0"/>
                                            </p:txEl>
                                          </p:spTgt>
                                        </p:tgtEl>
                                        <p:attrNameLst>
                                          <p:attrName>style.visibility</p:attrName>
                                        </p:attrNameLst>
                                      </p:cBhvr>
                                      <p:to>
                                        <p:strVal val="visible"/>
                                      </p:to>
                                    </p:set>
                                    <p:animEffect transition="in" filter="fade">
                                      <p:cBhvr>
                                        <p:cTn id="20"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9" grpId="0" build="p">
        <p:tmplLst>
          <p:tmpl lvl="1">
            <p:tnLst>
              <p:par>
                <p:cT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graphicFrame>
        <p:nvGraphicFramePr>
          <p:cNvPr id="14" name="Object 13"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128" name="think-cell Slide" r:id="rId4" imgW="270" imgH="270" progId="TCLayout.ActiveDocument.1">
                  <p:embed/>
                </p:oleObj>
              </mc:Choice>
              <mc:Fallback>
                <p:oleObj name="think-cell Slide" r:id="rId4" imgW="270" imgH="270" progId="TCLayout.ActiveDocument.1">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4"/>
          <p:cNvSpPr/>
          <p:nvPr userDrawn="1"/>
        </p:nvSpPr>
        <p:spPr bwMode="gray">
          <a:xfrm>
            <a:off x="3965171" y="101600"/>
            <a:ext cx="5940829" cy="665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7" name="Straight Connector 46"/>
          <p:cNvCxnSpPr/>
          <p:nvPr userDrawn="1"/>
        </p:nvCxnSpPr>
        <p:spPr bwMode="gray">
          <a:xfrm flipH="1">
            <a:off x="4391025" y="1948392"/>
            <a:ext cx="863602" cy="292840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bwMode="gray">
          <a:xfrm>
            <a:off x="5413607" y="2180030"/>
            <a:ext cx="4044718" cy="1786593"/>
          </a:xfrm>
        </p:spPr>
        <p:txBody>
          <a:bodyPr lIns="0" tIns="0" rIns="0" bIns="0">
            <a:noAutofit/>
          </a:bodyPr>
          <a:lstStyle>
            <a:lvl1pPr algn="l">
              <a:lnSpc>
                <a:spcPct val="85000"/>
              </a:lnSpc>
              <a:defRPr sz="4800" b="0">
                <a:solidFill>
                  <a:srgbClr val="FFFFFF"/>
                </a:solidFill>
                <a:latin typeface="+mj-lt"/>
              </a:defRPr>
            </a:lvl1pPr>
          </a:lstStyle>
          <a:p>
            <a:r>
              <a:rPr lang="fr-FR"/>
              <a:t>Modifiez le style du titre</a:t>
            </a:r>
            <a:endParaRPr lang="fr-FR" dirty="0"/>
          </a:p>
        </p:txBody>
      </p:sp>
      <p:sp>
        <p:nvSpPr>
          <p:cNvPr id="3" name="Subtitle 2"/>
          <p:cNvSpPr>
            <a:spLocks noGrp="1"/>
          </p:cNvSpPr>
          <p:nvPr>
            <p:ph type="subTitle" idx="1" hasCustomPrompt="1"/>
          </p:nvPr>
        </p:nvSpPr>
        <p:spPr bwMode="gray">
          <a:xfrm>
            <a:off x="5413607" y="4032862"/>
            <a:ext cx="4044718" cy="426206"/>
          </a:xfrm>
        </p:spPr>
        <p:txBody>
          <a:bodyPr lIns="0" tIns="0" rIns="0" bIns="0">
            <a:noAutofit/>
          </a:bodyPr>
          <a:lstStyle>
            <a:lvl1pPr marL="0" indent="0" algn="l">
              <a:buNone/>
              <a:defRPr sz="22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Click to edit subtitle style</a:t>
            </a:r>
            <a:endParaRPr lang="fr-FR" dirty="0"/>
          </a:p>
        </p:txBody>
      </p:sp>
      <p:sp>
        <p:nvSpPr>
          <p:cNvPr id="37" name="Text Placeholder 38"/>
          <p:cNvSpPr>
            <a:spLocks noGrp="1"/>
          </p:cNvSpPr>
          <p:nvPr>
            <p:ph type="body" sz="quarter" idx="10"/>
          </p:nvPr>
        </p:nvSpPr>
        <p:spPr bwMode="gray">
          <a:xfrm>
            <a:off x="5413607" y="4525307"/>
            <a:ext cx="4044718" cy="258425"/>
          </a:xfrm>
        </p:spPr>
        <p:txBody>
          <a:bodyPr/>
          <a:lstStyle>
            <a:lvl1pPr>
              <a:defRPr sz="1400" b="0">
                <a:solidFill>
                  <a:srgbClr val="FFFFFF"/>
                </a:solidFill>
              </a:defRPr>
            </a:lvl1pPr>
          </a:lstStyle>
          <a:p>
            <a:pPr lvl="0"/>
            <a:r>
              <a:rPr lang="fr-FR"/>
              <a:t>Modifiez les styles du texte du masque</a:t>
            </a:r>
          </a:p>
        </p:txBody>
      </p:sp>
      <p:sp>
        <p:nvSpPr>
          <p:cNvPr id="38" name="Picture Placeholder 37"/>
          <p:cNvSpPr>
            <a:spLocks noGrp="1"/>
          </p:cNvSpPr>
          <p:nvPr userDrawn="1">
            <p:ph type="pic" sz="quarter" idx="11"/>
          </p:nvPr>
        </p:nvSpPr>
        <p:spPr bwMode="gray">
          <a:xfrm>
            <a:off x="282633" y="282635"/>
            <a:ext cx="3682537" cy="6292732"/>
          </a:xfrm>
        </p:spPr>
        <p:txBody>
          <a:bodyPr anchor="ctr"/>
          <a:lstStyle>
            <a:lvl1pPr algn="ctr">
              <a:defRPr sz="1400"/>
            </a:lvl1pPr>
          </a:lstStyle>
          <a:p>
            <a:r>
              <a:rPr lang="fr-FR" dirty="0"/>
              <a:t>Cliquez sur l'icône pour ajouter une image</a:t>
            </a:r>
          </a:p>
        </p:txBody>
      </p:sp>
      <p:grpSp>
        <p:nvGrpSpPr>
          <p:cNvPr id="43" name="Group 42"/>
          <p:cNvGrpSpPr/>
          <p:nvPr userDrawn="1"/>
        </p:nvGrpSpPr>
        <p:grpSpPr>
          <a:xfrm>
            <a:off x="-1" y="0"/>
            <a:ext cx="9906001" cy="6858001"/>
            <a:chOff x="-1" y="-1"/>
            <a:chExt cx="9906001" cy="6858001"/>
          </a:xfrm>
        </p:grpSpPr>
        <p:sp>
          <p:nvSpPr>
            <p:cNvPr id="44" name="Rectangle 43"/>
            <p:cNvSpPr/>
            <p:nvPr userDrawn="1"/>
          </p:nvSpPr>
          <p:spPr bwMode="gray">
            <a:xfrm rot="16200000">
              <a:off x="4811683" y="-4811684"/>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sp>
          <p:nvSpPr>
            <p:cNvPr id="45" name="Rectangle 44"/>
            <p:cNvSpPr/>
            <p:nvPr userDrawn="1"/>
          </p:nvSpPr>
          <p:spPr bwMode="gray">
            <a:xfrm rot="16200000">
              <a:off x="4811682" y="1763683"/>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sp>
          <p:nvSpPr>
            <p:cNvPr id="46" name="Rectangle 45"/>
            <p:cNvSpPr/>
            <p:nvPr userDrawn="1"/>
          </p:nvSpPr>
          <p:spPr bwMode="gray">
            <a:xfrm>
              <a:off x="0"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sp>
          <p:nvSpPr>
            <p:cNvPr id="48" name="Rectangle 47"/>
            <p:cNvSpPr/>
            <p:nvPr userDrawn="1"/>
          </p:nvSpPr>
          <p:spPr bwMode="gray">
            <a:xfrm>
              <a:off x="9623367"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grpSp>
      <p:grpSp>
        <p:nvGrpSpPr>
          <p:cNvPr id="41" name="Group 44"/>
          <p:cNvGrpSpPr/>
          <p:nvPr userDrawn="1"/>
        </p:nvGrpSpPr>
        <p:grpSpPr bwMode="gray">
          <a:xfrm>
            <a:off x="7918778" y="5797551"/>
            <a:ext cx="1415769" cy="523875"/>
            <a:chOff x="-4610101" y="1201738"/>
            <a:chExt cx="3951288" cy="1462088"/>
          </a:xfrm>
          <a:solidFill>
            <a:schemeClr val="bg1"/>
          </a:solidFill>
        </p:grpSpPr>
        <p:sp>
          <p:nvSpPr>
            <p:cNvPr id="42" name="Freeform 8"/>
            <p:cNvSpPr>
              <a:spLocks/>
            </p:cNvSpPr>
            <p:nvPr userDrawn="1"/>
          </p:nvSpPr>
          <p:spPr bwMode="gray">
            <a:xfrm>
              <a:off x="-4610101" y="1201738"/>
              <a:ext cx="965200" cy="1060450"/>
            </a:xfrm>
            <a:custGeom>
              <a:avLst/>
              <a:gdLst/>
              <a:ahLst/>
              <a:cxnLst>
                <a:cxn ang="0">
                  <a:pos x="394" y="375"/>
                </a:cxn>
                <a:cxn ang="0">
                  <a:pos x="392" y="370"/>
                </a:cxn>
                <a:cxn ang="0">
                  <a:pos x="387" y="372"/>
                </a:cxn>
                <a:cxn ang="0">
                  <a:pos x="380" y="375"/>
                </a:cxn>
                <a:cxn ang="0">
                  <a:pos x="299" y="389"/>
                </a:cxn>
                <a:cxn ang="0">
                  <a:pos x="141" y="237"/>
                </a:cxn>
                <a:cxn ang="0">
                  <a:pos x="298" y="83"/>
                </a:cxn>
                <a:cxn ang="0">
                  <a:pos x="380" y="98"/>
                </a:cxn>
                <a:cxn ang="0">
                  <a:pos x="387" y="101"/>
                </a:cxn>
                <a:cxn ang="0">
                  <a:pos x="392" y="103"/>
                </a:cxn>
                <a:cxn ang="0">
                  <a:pos x="395" y="98"/>
                </a:cxn>
                <a:cxn ang="0">
                  <a:pos x="429" y="38"/>
                </a:cxn>
                <a:cxn ang="0">
                  <a:pos x="432" y="32"/>
                </a:cxn>
                <a:cxn ang="0">
                  <a:pos x="426" y="29"/>
                </a:cxn>
                <a:cxn ang="0">
                  <a:pos x="418" y="26"/>
                </a:cxn>
                <a:cxn ang="0">
                  <a:pos x="276" y="0"/>
                </a:cxn>
                <a:cxn ang="0">
                  <a:pos x="0" y="238"/>
                </a:cxn>
                <a:cxn ang="0">
                  <a:pos x="277" y="475"/>
                </a:cxn>
                <a:cxn ang="0">
                  <a:pos x="418" y="449"/>
                </a:cxn>
                <a:cxn ang="0">
                  <a:pos x="426" y="445"/>
                </a:cxn>
                <a:cxn ang="0">
                  <a:pos x="432" y="443"/>
                </a:cxn>
                <a:cxn ang="0">
                  <a:pos x="429" y="437"/>
                </a:cxn>
                <a:cxn ang="0">
                  <a:pos x="394" y="375"/>
                </a:cxn>
              </a:cxnLst>
              <a:rect l="0" t="0" r="r" b="b"/>
              <a:pathLst>
                <a:path w="432" h="475">
                  <a:moveTo>
                    <a:pt x="394" y="375"/>
                  </a:moveTo>
                  <a:cubicBezTo>
                    <a:pt x="392" y="370"/>
                    <a:pt x="392" y="370"/>
                    <a:pt x="392" y="370"/>
                  </a:cubicBezTo>
                  <a:cubicBezTo>
                    <a:pt x="387" y="372"/>
                    <a:pt x="387" y="372"/>
                    <a:pt x="387" y="372"/>
                  </a:cubicBezTo>
                  <a:cubicBezTo>
                    <a:pt x="380" y="375"/>
                    <a:pt x="380" y="375"/>
                    <a:pt x="380" y="375"/>
                  </a:cubicBezTo>
                  <a:cubicBezTo>
                    <a:pt x="361" y="382"/>
                    <a:pt x="338" y="389"/>
                    <a:pt x="299" y="389"/>
                  </a:cubicBezTo>
                  <a:cubicBezTo>
                    <a:pt x="191" y="389"/>
                    <a:pt x="141" y="310"/>
                    <a:pt x="141" y="237"/>
                  </a:cubicBezTo>
                  <a:cubicBezTo>
                    <a:pt x="141" y="160"/>
                    <a:pt x="190" y="83"/>
                    <a:pt x="298" y="83"/>
                  </a:cubicBezTo>
                  <a:cubicBezTo>
                    <a:pt x="335" y="83"/>
                    <a:pt x="363" y="91"/>
                    <a:pt x="380" y="98"/>
                  </a:cubicBezTo>
                  <a:cubicBezTo>
                    <a:pt x="387" y="101"/>
                    <a:pt x="387" y="101"/>
                    <a:pt x="387" y="101"/>
                  </a:cubicBezTo>
                  <a:cubicBezTo>
                    <a:pt x="392" y="103"/>
                    <a:pt x="392" y="103"/>
                    <a:pt x="392" y="103"/>
                  </a:cubicBezTo>
                  <a:cubicBezTo>
                    <a:pt x="395" y="98"/>
                    <a:pt x="395" y="98"/>
                    <a:pt x="395" y="98"/>
                  </a:cubicBezTo>
                  <a:cubicBezTo>
                    <a:pt x="429" y="38"/>
                    <a:pt x="429" y="38"/>
                    <a:pt x="429" y="38"/>
                  </a:cubicBezTo>
                  <a:cubicBezTo>
                    <a:pt x="432" y="32"/>
                    <a:pt x="432" y="32"/>
                    <a:pt x="432" y="32"/>
                  </a:cubicBezTo>
                  <a:cubicBezTo>
                    <a:pt x="426" y="29"/>
                    <a:pt x="426" y="29"/>
                    <a:pt x="426" y="29"/>
                  </a:cubicBezTo>
                  <a:cubicBezTo>
                    <a:pt x="418" y="26"/>
                    <a:pt x="418" y="26"/>
                    <a:pt x="418" y="26"/>
                  </a:cubicBezTo>
                  <a:cubicBezTo>
                    <a:pt x="381" y="8"/>
                    <a:pt x="333" y="0"/>
                    <a:pt x="276" y="0"/>
                  </a:cubicBezTo>
                  <a:cubicBezTo>
                    <a:pt x="95" y="0"/>
                    <a:pt x="0" y="119"/>
                    <a:pt x="0" y="238"/>
                  </a:cubicBezTo>
                  <a:cubicBezTo>
                    <a:pt x="0" y="356"/>
                    <a:pt x="95" y="475"/>
                    <a:pt x="277" y="475"/>
                  </a:cubicBezTo>
                  <a:cubicBezTo>
                    <a:pt x="332" y="475"/>
                    <a:pt x="386" y="466"/>
                    <a:pt x="418" y="449"/>
                  </a:cubicBezTo>
                  <a:cubicBezTo>
                    <a:pt x="426" y="445"/>
                    <a:pt x="426" y="445"/>
                    <a:pt x="426" y="445"/>
                  </a:cubicBezTo>
                  <a:cubicBezTo>
                    <a:pt x="432" y="443"/>
                    <a:pt x="432" y="443"/>
                    <a:pt x="432" y="443"/>
                  </a:cubicBezTo>
                  <a:cubicBezTo>
                    <a:pt x="429" y="437"/>
                    <a:pt x="429" y="437"/>
                    <a:pt x="429" y="437"/>
                  </a:cubicBezTo>
                  <a:lnTo>
                    <a:pt x="394" y="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 name="Freeform 9"/>
            <p:cNvSpPr>
              <a:spLocks/>
            </p:cNvSpPr>
            <p:nvPr userDrawn="1"/>
          </p:nvSpPr>
          <p:spPr bwMode="gray">
            <a:xfrm>
              <a:off x="-3632200" y="1201738"/>
              <a:ext cx="922338" cy="1060450"/>
            </a:xfrm>
            <a:custGeom>
              <a:avLst/>
              <a:gdLst/>
              <a:ahLst/>
              <a:cxnLst>
                <a:cxn ang="0">
                  <a:pos x="253" y="192"/>
                </a:cxn>
                <a:cxn ang="0">
                  <a:pos x="155" y="134"/>
                </a:cxn>
                <a:cxn ang="0">
                  <a:pos x="249" y="81"/>
                </a:cxn>
                <a:cxn ang="0">
                  <a:pos x="349" y="99"/>
                </a:cxn>
                <a:cxn ang="0">
                  <a:pos x="356" y="102"/>
                </a:cxn>
                <a:cxn ang="0">
                  <a:pos x="362" y="104"/>
                </a:cxn>
                <a:cxn ang="0">
                  <a:pos x="364" y="100"/>
                </a:cxn>
                <a:cxn ang="0">
                  <a:pos x="398" y="38"/>
                </a:cxn>
                <a:cxn ang="0">
                  <a:pos x="402" y="32"/>
                </a:cxn>
                <a:cxn ang="0">
                  <a:pos x="396" y="29"/>
                </a:cxn>
                <a:cxn ang="0">
                  <a:pos x="387" y="25"/>
                </a:cxn>
                <a:cxn ang="0">
                  <a:pos x="235" y="0"/>
                </a:cxn>
                <a:cxn ang="0">
                  <a:pos x="20" y="142"/>
                </a:cxn>
                <a:cxn ang="0">
                  <a:pos x="172" y="271"/>
                </a:cxn>
                <a:cxn ang="0">
                  <a:pos x="271" y="333"/>
                </a:cxn>
                <a:cxn ang="0">
                  <a:pos x="165" y="390"/>
                </a:cxn>
                <a:cxn ang="0">
                  <a:pos x="55" y="370"/>
                </a:cxn>
                <a:cxn ang="0">
                  <a:pos x="47" y="368"/>
                </a:cxn>
                <a:cxn ang="0">
                  <a:pos x="42" y="365"/>
                </a:cxn>
                <a:cxn ang="0">
                  <a:pos x="40" y="370"/>
                </a:cxn>
                <a:cxn ang="0">
                  <a:pos x="3" y="438"/>
                </a:cxn>
                <a:cxn ang="0">
                  <a:pos x="0" y="444"/>
                </a:cxn>
                <a:cxn ang="0">
                  <a:pos x="6" y="447"/>
                </a:cxn>
                <a:cxn ang="0">
                  <a:pos x="15" y="450"/>
                </a:cxn>
                <a:cxn ang="0">
                  <a:pos x="186" y="475"/>
                </a:cxn>
                <a:cxn ang="0">
                  <a:pos x="413" y="328"/>
                </a:cxn>
                <a:cxn ang="0">
                  <a:pos x="253" y="192"/>
                </a:cxn>
              </a:cxnLst>
              <a:rect l="0" t="0" r="r" b="b"/>
              <a:pathLst>
                <a:path w="413" h="475">
                  <a:moveTo>
                    <a:pt x="253" y="192"/>
                  </a:moveTo>
                  <a:cubicBezTo>
                    <a:pt x="200" y="177"/>
                    <a:pt x="155" y="164"/>
                    <a:pt x="155" y="134"/>
                  </a:cubicBezTo>
                  <a:cubicBezTo>
                    <a:pt x="155" y="102"/>
                    <a:pt x="193" y="81"/>
                    <a:pt x="249" y="81"/>
                  </a:cubicBezTo>
                  <a:cubicBezTo>
                    <a:pt x="288" y="81"/>
                    <a:pt x="328" y="90"/>
                    <a:pt x="349" y="99"/>
                  </a:cubicBezTo>
                  <a:cubicBezTo>
                    <a:pt x="356" y="102"/>
                    <a:pt x="356" y="102"/>
                    <a:pt x="356" y="102"/>
                  </a:cubicBezTo>
                  <a:cubicBezTo>
                    <a:pt x="362" y="104"/>
                    <a:pt x="362" y="104"/>
                    <a:pt x="362" y="104"/>
                  </a:cubicBezTo>
                  <a:cubicBezTo>
                    <a:pt x="364" y="100"/>
                    <a:pt x="364" y="100"/>
                    <a:pt x="364" y="100"/>
                  </a:cubicBezTo>
                  <a:cubicBezTo>
                    <a:pt x="398" y="38"/>
                    <a:pt x="398" y="38"/>
                    <a:pt x="398" y="38"/>
                  </a:cubicBezTo>
                  <a:cubicBezTo>
                    <a:pt x="402" y="32"/>
                    <a:pt x="402" y="32"/>
                    <a:pt x="402" y="32"/>
                  </a:cubicBezTo>
                  <a:cubicBezTo>
                    <a:pt x="396" y="29"/>
                    <a:pt x="396" y="29"/>
                    <a:pt x="396" y="29"/>
                  </a:cubicBezTo>
                  <a:cubicBezTo>
                    <a:pt x="387" y="25"/>
                    <a:pt x="387" y="25"/>
                    <a:pt x="387" y="25"/>
                  </a:cubicBezTo>
                  <a:cubicBezTo>
                    <a:pt x="372" y="19"/>
                    <a:pt x="319" y="0"/>
                    <a:pt x="235" y="0"/>
                  </a:cubicBezTo>
                  <a:cubicBezTo>
                    <a:pt x="94" y="0"/>
                    <a:pt x="20" y="71"/>
                    <a:pt x="20" y="142"/>
                  </a:cubicBezTo>
                  <a:cubicBezTo>
                    <a:pt x="20" y="225"/>
                    <a:pt x="101" y="250"/>
                    <a:pt x="172" y="271"/>
                  </a:cubicBezTo>
                  <a:cubicBezTo>
                    <a:pt x="225" y="287"/>
                    <a:pt x="271" y="301"/>
                    <a:pt x="271" y="333"/>
                  </a:cubicBezTo>
                  <a:cubicBezTo>
                    <a:pt x="271" y="366"/>
                    <a:pt x="228" y="390"/>
                    <a:pt x="165" y="390"/>
                  </a:cubicBezTo>
                  <a:cubicBezTo>
                    <a:pt x="122" y="390"/>
                    <a:pt x="78" y="380"/>
                    <a:pt x="55" y="370"/>
                  </a:cubicBezTo>
                  <a:cubicBezTo>
                    <a:pt x="47" y="368"/>
                    <a:pt x="47" y="368"/>
                    <a:pt x="47" y="368"/>
                  </a:cubicBezTo>
                  <a:cubicBezTo>
                    <a:pt x="42" y="365"/>
                    <a:pt x="42" y="365"/>
                    <a:pt x="42" y="365"/>
                  </a:cubicBezTo>
                  <a:cubicBezTo>
                    <a:pt x="40" y="370"/>
                    <a:pt x="40" y="370"/>
                    <a:pt x="40" y="370"/>
                  </a:cubicBezTo>
                  <a:cubicBezTo>
                    <a:pt x="3" y="438"/>
                    <a:pt x="3" y="438"/>
                    <a:pt x="3" y="438"/>
                  </a:cubicBezTo>
                  <a:cubicBezTo>
                    <a:pt x="0" y="444"/>
                    <a:pt x="0" y="444"/>
                    <a:pt x="0" y="444"/>
                  </a:cubicBezTo>
                  <a:cubicBezTo>
                    <a:pt x="6" y="447"/>
                    <a:pt x="6" y="447"/>
                    <a:pt x="6" y="447"/>
                  </a:cubicBezTo>
                  <a:cubicBezTo>
                    <a:pt x="15" y="450"/>
                    <a:pt x="15" y="450"/>
                    <a:pt x="15" y="450"/>
                  </a:cubicBezTo>
                  <a:cubicBezTo>
                    <a:pt x="55" y="466"/>
                    <a:pt x="119" y="475"/>
                    <a:pt x="186" y="475"/>
                  </a:cubicBezTo>
                  <a:cubicBezTo>
                    <a:pt x="317" y="475"/>
                    <a:pt x="413" y="413"/>
                    <a:pt x="413" y="328"/>
                  </a:cubicBezTo>
                  <a:cubicBezTo>
                    <a:pt x="413" y="238"/>
                    <a:pt x="328" y="213"/>
                    <a:pt x="253" y="1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 name="Freeform 10"/>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 ang="0">
                  <a:pos x="571"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lnTo>
                    <a:pt x="57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 name="Freeform 11"/>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 name="Freeform 12"/>
            <p:cNvSpPr>
              <a:spLocks noEditPoints="1"/>
            </p:cNvSpPr>
            <p:nvPr userDrawn="1"/>
          </p:nvSpPr>
          <p:spPr bwMode="gray">
            <a:xfrm>
              <a:off x="-1687513" y="1201738"/>
              <a:ext cx="1028700" cy="1060450"/>
            </a:xfrm>
            <a:custGeom>
              <a:avLst/>
              <a:gdLst/>
              <a:ahLst/>
              <a:cxnLst>
                <a:cxn ang="0">
                  <a:pos x="360" y="225"/>
                </a:cxn>
                <a:cxn ang="0">
                  <a:pos x="439" y="127"/>
                </a:cxn>
                <a:cxn ang="0">
                  <a:pos x="196" y="0"/>
                </a:cxn>
                <a:cxn ang="0">
                  <a:pos x="10" y="25"/>
                </a:cxn>
                <a:cxn ang="0">
                  <a:pos x="4" y="27"/>
                </a:cxn>
                <a:cxn ang="0">
                  <a:pos x="0" y="28"/>
                </a:cxn>
                <a:cxn ang="0">
                  <a:pos x="0" y="33"/>
                </a:cxn>
                <a:cxn ang="0">
                  <a:pos x="0" y="443"/>
                </a:cxn>
                <a:cxn ang="0">
                  <a:pos x="0" y="447"/>
                </a:cxn>
                <a:cxn ang="0">
                  <a:pos x="4" y="448"/>
                </a:cxn>
                <a:cxn ang="0">
                  <a:pos x="10" y="450"/>
                </a:cxn>
                <a:cxn ang="0">
                  <a:pos x="203" y="475"/>
                </a:cxn>
                <a:cxn ang="0">
                  <a:pos x="461" y="335"/>
                </a:cxn>
                <a:cxn ang="0">
                  <a:pos x="360" y="225"/>
                </a:cxn>
                <a:cxn ang="0">
                  <a:pos x="132" y="247"/>
                </a:cxn>
                <a:cxn ang="0">
                  <a:pos x="132" y="208"/>
                </a:cxn>
                <a:cxn ang="0">
                  <a:pos x="132" y="79"/>
                </a:cxn>
                <a:cxn ang="0">
                  <a:pos x="196" y="72"/>
                </a:cxn>
                <a:cxn ang="0">
                  <a:pos x="307" y="132"/>
                </a:cxn>
                <a:cxn ang="0">
                  <a:pos x="201" y="194"/>
                </a:cxn>
                <a:cxn ang="0">
                  <a:pos x="193" y="194"/>
                </a:cxn>
                <a:cxn ang="0">
                  <a:pos x="188" y="195"/>
                </a:cxn>
                <a:cxn ang="0">
                  <a:pos x="188" y="200"/>
                </a:cxn>
                <a:cxn ang="0">
                  <a:pos x="188" y="255"/>
                </a:cxn>
                <a:cxn ang="0">
                  <a:pos x="188" y="261"/>
                </a:cxn>
                <a:cxn ang="0">
                  <a:pos x="193" y="261"/>
                </a:cxn>
                <a:cxn ang="0">
                  <a:pos x="201" y="262"/>
                </a:cxn>
                <a:cxn ang="0">
                  <a:pos x="325" y="334"/>
                </a:cxn>
                <a:cxn ang="0">
                  <a:pos x="201" y="400"/>
                </a:cxn>
                <a:cxn ang="0">
                  <a:pos x="132" y="392"/>
                </a:cxn>
                <a:cxn ang="0">
                  <a:pos x="132" y="247"/>
                </a:cxn>
              </a:cxnLst>
              <a:rect l="0" t="0" r="r" b="b"/>
              <a:pathLst>
                <a:path w="461" h="475">
                  <a:moveTo>
                    <a:pt x="360" y="225"/>
                  </a:moveTo>
                  <a:cubicBezTo>
                    <a:pt x="395" y="211"/>
                    <a:pt x="439" y="183"/>
                    <a:pt x="439" y="127"/>
                  </a:cubicBezTo>
                  <a:cubicBezTo>
                    <a:pt x="439" y="48"/>
                    <a:pt x="348" y="0"/>
                    <a:pt x="196" y="0"/>
                  </a:cubicBezTo>
                  <a:cubicBezTo>
                    <a:pt x="126" y="0"/>
                    <a:pt x="56" y="9"/>
                    <a:pt x="10" y="25"/>
                  </a:cubicBezTo>
                  <a:cubicBezTo>
                    <a:pt x="4" y="27"/>
                    <a:pt x="4" y="27"/>
                    <a:pt x="4" y="27"/>
                  </a:cubicBezTo>
                  <a:cubicBezTo>
                    <a:pt x="0" y="28"/>
                    <a:pt x="0" y="28"/>
                    <a:pt x="0" y="28"/>
                  </a:cubicBezTo>
                  <a:cubicBezTo>
                    <a:pt x="0" y="33"/>
                    <a:pt x="0" y="33"/>
                    <a:pt x="0" y="33"/>
                  </a:cubicBezTo>
                  <a:cubicBezTo>
                    <a:pt x="0" y="443"/>
                    <a:pt x="0" y="443"/>
                    <a:pt x="0" y="443"/>
                  </a:cubicBezTo>
                  <a:cubicBezTo>
                    <a:pt x="0" y="447"/>
                    <a:pt x="0" y="447"/>
                    <a:pt x="0" y="447"/>
                  </a:cubicBezTo>
                  <a:cubicBezTo>
                    <a:pt x="4" y="448"/>
                    <a:pt x="4" y="448"/>
                    <a:pt x="4" y="448"/>
                  </a:cubicBezTo>
                  <a:cubicBezTo>
                    <a:pt x="10" y="450"/>
                    <a:pt x="10" y="450"/>
                    <a:pt x="10" y="450"/>
                  </a:cubicBezTo>
                  <a:cubicBezTo>
                    <a:pt x="57" y="466"/>
                    <a:pt x="127" y="475"/>
                    <a:pt x="203" y="475"/>
                  </a:cubicBezTo>
                  <a:cubicBezTo>
                    <a:pt x="369" y="475"/>
                    <a:pt x="461" y="426"/>
                    <a:pt x="461" y="335"/>
                  </a:cubicBezTo>
                  <a:cubicBezTo>
                    <a:pt x="461" y="272"/>
                    <a:pt x="396" y="239"/>
                    <a:pt x="360" y="225"/>
                  </a:cubicBezTo>
                  <a:moveTo>
                    <a:pt x="132" y="247"/>
                  </a:moveTo>
                  <a:cubicBezTo>
                    <a:pt x="132" y="208"/>
                    <a:pt x="132" y="208"/>
                    <a:pt x="132" y="208"/>
                  </a:cubicBezTo>
                  <a:cubicBezTo>
                    <a:pt x="132" y="208"/>
                    <a:pt x="132" y="103"/>
                    <a:pt x="132" y="79"/>
                  </a:cubicBezTo>
                  <a:cubicBezTo>
                    <a:pt x="153" y="75"/>
                    <a:pt x="174" y="72"/>
                    <a:pt x="196" y="72"/>
                  </a:cubicBezTo>
                  <a:cubicBezTo>
                    <a:pt x="269" y="72"/>
                    <a:pt x="307" y="92"/>
                    <a:pt x="307" y="132"/>
                  </a:cubicBezTo>
                  <a:cubicBezTo>
                    <a:pt x="307" y="150"/>
                    <a:pt x="307" y="187"/>
                    <a:pt x="201" y="194"/>
                  </a:cubicBezTo>
                  <a:cubicBezTo>
                    <a:pt x="193" y="194"/>
                    <a:pt x="193" y="194"/>
                    <a:pt x="193" y="194"/>
                  </a:cubicBezTo>
                  <a:cubicBezTo>
                    <a:pt x="188" y="195"/>
                    <a:pt x="188" y="195"/>
                    <a:pt x="188" y="195"/>
                  </a:cubicBezTo>
                  <a:cubicBezTo>
                    <a:pt x="188" y="200"/>
                    <a:pt x="188" y="200"/>
                    <a:pt x="188" y="200"/>
                  </a:cubicBezTo>
                  <a:cubicBezTo>
                    <a:pt x="188" y="255"/>
                    <a:pt x="188" y="255"/>
                    <a:pt x="188" y="255"/>
                  </a:cubicBezTo>
                  <a:cubicBezTo>
                    <a:pt x="188" y="261"/>
                    <a:pt x="188" y="261"/>
                    <a:pt x="188" y="261"/>
                  </a:cubicBezTo>
                  <a:cubicBezTo>
                    <a:pt x="193" y="261"/>
                    <a:pt x="193" y="261"/>
                    <a:pt x="193" y="261"/>
                  </a:cubicBezTo>
                  <a:cubicBezTo>
                    <a:pt x="201" y="262"/>
                    <a:pt x="201" y="262"/>
                    <a:pt x="201" y="262"/>
                  </a:cubicBezTo>
                  <a:cubicBezTo>
                    <a:pt x="310" y="268"/>
                    <a:pt x="325" y="302"/>
                    <a:pt x="325" y="334"/>
                  </a:cubicBezTo>
                  <a:cubicBezTo>
                    <a:pt x="325" y="389"/>
                    <a:pt x="257" y="400"/>
                    <a:pt x="201" y="400"/>
                  </a:cubicBezTo>
                  <a:cubicBezTo>
                    <a:pt x="176" y="400"/>
                    <a:pt x="153" y="397"/>
                    <a:pt x="132" y="392"/>
                  </a:cubicBezTo>
                  <a:lnTo>
                    <a:pt x="132"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 name="Freeform 13"/>
            <p:cNvSpPr>
              <a:spLocks/>
            </p:cNvSpPr>
            <p:nvPr userDrawn="1"/>
          </p:nvSpPr>
          <p:spPr bwMode="gray">
            <a:xfrm>
              <a:off x="-4554538" y="2349500"/>
              <a:ext cx="79375" cy="309563"/>
            </a:xfrm>
            <a:custGeom>
              <a:avLst/>
              <a:gdLst/>
              <a:ahLst/>
              <a:cxnLst>
                <a:cxn ang="0">
                  <a:pos x="0" y="195"/>
                </a:cxn>
                <a:cxn ang="0">
                  <a:pos x="28" y="0"/>
                </a:cxn>
                <a:cxn ang="0">
                  <a:pos x="50" y="0"/>
                </a:cxn>
                <a:cxn ang="0">
                  <a:pos x="24" y="195"/>
                </a:cxn>
                <a:cxn ang="0">
                  <a:pos x="0" y="195"/>
                </a:cxn>
              </a:cxnLst>
              <a:rect l="0" t="0" r="r" b="b"/>
              <a:pathLst>
                <a:path w="50" h="195">
                  <a:moveTo>
                    <a:pt x="0" y="195"/>
                  </a:moveTo>
                  <a:lnTo>
                    <a:pt x="28" y="0"/>
                  </a:lnTo>
                  <a:lnTo>
                    <a:pt x="50" y="0"/>
                  </a:lnTo>
                  <a:lnTo>
                    <a:pt x="24" y="195"/>
                  </a:lnTo>
                  <a:lnTo>
                    <a:pt x="0" y="19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 name="Freeform 14"/>
            <p:cNvSpPr>
              <a:spLocks noEditPoints="1"/>
            </p:cNvSpPr>
            <p:nvPr userDrawn="1"/>
          </p:nvSpPr>
          <p:spPr bwMode="gray">
            <a:xfrm>
              <a:off x="-4460875" y="2443163"/>
              <a:ext cx="196850" cy="220663"/>
            </a:xfrm>
            <a:custGeom>
              <a:avLst/>
              <a:gdLst/>
              <a:ahLst/>
              <a:cxnLst>
                <a:cxn ang="0">
                  <a:pos x="20" y="55"/>
                </a:cxn>
                <a:cxn ang="0">
                  <a:pos x="45" y="87"/>
                </a:cxn>
                <a:cxn ang="0">
                  <a:pos x="71" y="82"/>
                </a:cxn>
                <a:cxn ang="0">
                  <a:pos x="74" y="92"/>
                </a:cxn>
                <a:cxn ang="0">
                  <a:pos x="43" y="99"/>
                </a:cxn>
                <a:cxn ang="0">
                  <a:pos x="5" y="49"/>
                </a:cxn>
                <a:cxn ang="0">
                  <a:pos x="52" y="0"/>
                </a:cxn>
                <a:cxn ang="0">
                  <a:pos x="84" y="47"/>
                </a:cxn>
                <a:cxn ang="0">
                  <a:pos x="20" y="55"/>
                </a:cxn>
                <a:cxn ang="0">
                  <a:pos x="50" y="10"/>
                </a:cxn>
                <a:cxn ang="0">
                  <a:pos x="20" y="47"/>
                </a:cxn>
                <a:cxn ang="0">
                  <a:pos x="69" y="40"/>
                </a:cxn>
                <a:cxn ang="0">
                  <a:pos x="50" y="10"/>
                </a:cxn>
              </a:cxnLst>
              <a:rect l="0" t="0" r="r" b="b"/>
              <a:pathLst>
                <a:path w="88" h="99">
                  <a:moveTo>
                    <a:pt x="20" y="55"/>
                  </a:moveTo>
                  <a:cubicBezTo>
                    <a:pt x="18" y="77"/>
                    <a:pt x="28" y="87"/>
                    <a:pt x="45"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4"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 name="Freeform 15"/>
            <p:cNvSpPr>
              <a:spLocks/>
            </p:cNvSpPr>
            <p:nvPr userDrawn="1"/>
          </p:nvSpPr>
          <p:spPr bwMode="gray">
            <a:xfrm>
              <a:off x="-4154488" y="2349500"/>
              <a:ext cx="117475" cy="309563"/>
            </a:xfrm>
            <a:custGeom>
              <a:avLst/>
              <a:gdLst/>
              <a:ahLst/>
              <a:cxnLst>
                <a:cxn ang="0">
                  <a:pos x="28" y="54"/>
                </a:cxn>
                <a:cxn ang="0">
                  <a:pos x="16" y="139"/>
                </a:cxn>
                <a:cxn ang="0">
                  <a:pos x="0" y="139"/>
                </a:cxn>
                <a:cxn ang="0">
                  <a:pos x="12" y="54"/>
                </a:cxn>
                <a:cxn ang="0">
                  <a:pos x="0" y="54"/>
                </a:cxn>
                <a:cxn ang="0">
                  <a:pos x="2" y="44"/>
                </a:cxn>
                <a:cxn ang="0">
                  <a:pos x="13" y="44"/>
                </a:cxn>
                <a:cxn ang="0">
                  <a:pos x="15" y="30"/>
                </a:cxn>
                <a:cxn ang="0">
                  <a:pos x="53" y="0"/>
                </a:cxn>
                <a:cxn ang="0">
                  <a:pos x="52" y="10"/>
                </a:cxn>
                <a:cxn ang="0">
                  <a:pos x="32" y="29"/>
                </a:cxn>
                <a:cxn ang="0">
                  <a:pos x="29" y="44"/>
                </a:cxn>
                <a:cxn ang="0">
                  <a:pos x="47" y="44"/>
                </a:cxn>
                <a:cxn ang="0">
                  <a:pos x="45" y="54"/>
                </a:cxn>
                <a:cxn ang="0">
                  <a:pos x="28" y="54"/>
                </a:cxn>
              </a:cxnLst>
              <a:rect l="0" t="0" r="r" b="b"/>
              <a:pathLst>
                <a:path w="53" h="139">
                  <a:moveTo>
                    <a:pt x="28" y="54"/>
                  </a:moveTo>
                  <a:cubicBezTo>
                    <a:pt x="16" y="139"/>
                    <a:pt x="16" y="139"/>
                    <a:pt x="16" y="139"/>
                  </a:cubicBezTo>
                  <a:cubicBezTo>
                    <a:pt x="0" y="139"/>
                    <a:pt x="0" y="139"/>
                    <a:pt x="0" y="139"/>
                  </a:cubicBezTo>
                  <a:cubicBezTo>
                    <a:pt x="12" y="54"/>
                    <a:pt x="12" y="54"/>
                    <a:pt x="12" y="54"/>
                  </a:cubicBezTo>
                  <a:cubicBezTo>
                    <a:pt x="0" y="54"/>
                    <a:pt x="0" y="54"/>
                    <a:pt x="0" y="54"/>
                  </a:cubicBezTo>
                  <a:cubicBezTo>
                    <a:pt x="2" y="44"/>
                    <a:pt x="2" y="44"/>
                    <a:pt x="2" y="44"/>
                  </a:cubicBezTo>
                  <a:cubicBezTo>
                    <a:pt x="13" y="44"/>
                    <a:pt x="13" y="44"/>
                    <a:pt x="13" y="44"/>
                  </a:cubicBezTo>
                  <a:cubicBezTo>
                    <a:pt x="15" y="30"/>
                    <a:pt x="15" y="30"/>
                    <a:pt x="15" y="30"/>
                  </a:cubicBezTo>
                  <a:cubicBezTo>
                    <a:pt x="18" y="12"/>
                    <a:pt x="31" y="0"/>
                    <a:pt x="53" y="0"/>
                  </a:cubicBezTo>
                  <a:cubicBezTo>
                    <a:pt x="52" y="10"/>
                    <a:pt x="52" y="10"/>
                    <a:pt x="52" y="10"/>
                  </a:cubicBezTo>
                  <a:cubicBezTo>
                    <a:pt x="42" y="11"/>
                    <a:pt x="34" y="15"/>
                    <a:pt x="32" y="29"/>
                  </a:cubicBezTo>
                  <a:cubicBezTo>
                    <a:pt x="29" y="44"/>
                    <a:pt x="29" y="44"/>
                    <a:pt x="29" y="44"/>
                  </a:cubicBezTo>
                  <a:cubicBezTo>
                    <a:pt x="47" y="44"/>
                    <a:pt x="47" y="44"/>
                    <a:pt x="47" y="44"/>
                  </a:cubicBezTo>
                  <a:cubicBezTo>
                    <a:pt x="45" y="54"/>
                    <a:pt x="45" y="54"/>
                    <a:pt x="45" y="54"/>
                  </a:cubicBezTo>
                  <a:lnTo>
                    <a:pt x="28" y="5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6" name="Freeform 16"/>
            <p:cNvSpPr>
              <a:spLocks/>
            </p:cNvSpPr>
            <p:nvPr userDrawn="1"/>
          </p:nvSpPr>
          <p:spPr bwMode="gray">
            <a:xfrm>
              <a:off x="-4037013" y="2447925"/>
              <a:ext cx="184150"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7" name="Freeform 17"/>
            <p:cNvSpPr>
              <a:spLocks/>
            </p:cNvSpPr>
            <p:nvPr userDrawn="1"/>
          </p:nvSpPr>
          <p:spPr bwMode="gray">
            <a:xfrm>
              <a:off x="-3811588" y="2387600"/>
              <a:ext cx="106363"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9"/>
                </a:cxn>
                <a:cxn ang="0">
                  <a:pos x="30" y="112"/>
                </a:cxn>
                <a:cxn ang="0">
                  <a:pos x="35" y="111"/>
                </a:cxn>
                <a:cxn ang="0">
                  <a:pos x="34"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9"/>
                    <a:pt x="19" y="99"/>
                    <a:pt x="19" y="99"/>
                  </a:cubicBezTo>
                  <a:cubicBezTo>
                    <a:pt x="18" y="106"/>
                    <a:pt x="21" y="112"/>
                    <a:pt x="30" y="112"/>
                  </a:cubicBezTo>
                  <a:cubicBezTo>
                    <a:pt x="35" y="111"/>
                    <a:pt x="35" y="111"/>
                    <a:pt x="35" y="111"/>
                  </a:cubicBezTo>
                  <a:cubicBezTo>
                    <a:pt x="34" y="121"/>
                    <a:pt x="34" y="121"/>
                    <a:pt x="34" y="121"/>
                  </a:cubicBezTo>
                  <a:cubicBezTo>
                    <a:pt x="32" y="122"/>
                    <a:pt x="29"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8" name="Freeform 18"/>
            <p:cNvSpPr>
              <a:spLocks/>
            </p:cNvSpPr>
            <p:nvPr userDrawn="1"/>
          </p:nvSpPr>
          <p:spPr bwMode="gray">
            <a:xfrm>
              <a:off x="-3687763"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3"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9" name="Freeform 19"/>
            <p:cNvSpPr>
              <a:spLocks/>
            </p:cNvSpPr>
            <p:nvPr userDrawn="1"/>
          </p:nvSpPr>
          <p:spPr bwMode="gray">
            <a:xfrm>
              <a:off x="-3475038" y="2443163"/>
              <a:ext cx="127000" cy="215900"/>
            </a:xfrm>
            <a:custGeom>
              <a:avLst/>
              <a:gdLst/>
              <a:ahLst/>
              <a:cxnLst>
                <a:cxn ang="0">
                  <a:pos x="51" y="12"/>
                </a:cxn>
                <a:cxn ang="0">
                  <a:pos x="28" y="14"/>
                </a:cxn>
                <a:cxn ang="0">
                  <a:pos x="17" y="97"/>
                </a:cxn>
                <a:cxn ang="0">
                  <a:pos x="0" y="97"/>
                </a:cxn>
                <a:cxn ang="0">
                  <a:pos x="13" y="7"/>
                </a:cxn>
                <a:cxn ang="0">
                  <a:pos x="57" y="0"/>
                </a:cxn>
                <a:cxn ang="0">
                  <a:pos x="51" y="12"/>
                </a:cxn>
              </a:cxnLst>
              <a:rect l="0" t="0" r="r" b="b"/>
              <a:pathLst>
                <a:path w="57" h="97">
                  <a:moveTo>
                    <a:pt x="51" y="12"/>
                  </a:moveTo>
                  <a:cubicBezTo>
                    <a:pt x="43" y="10"/>
                    <a:pt x="34" y="10"/>
                    <a:pt x="28" y="14"/>
                  </a:cubicBezTo>
                  <a:cubicBezTo>
                    <a:pt x="17" y="97"/>
                    <a:pt x="17" y="97"/>
                    <a:pt x="17" y="97"/>
                  </a:cubicBezTo>
                  <a:cubicBezTo>
                    <a:pt x="0" y="97"/>
                    <a:pt x="0" y="97"/>
                    <a:pt x="0" y="97"/>
                  </a:cubicBezTo>
                  <a:cubicBezTo>
                    <a:pt x="13" y="7"/>
                    <a:pt x="13" y="7"/>
                    <a:pt x="13" y="7"/>
                  </a:cubicBezTo>
                  <a:cubicBezTo>
                    <a:pt x="23" y="2"/>
                    <a:pt x="33" y="0"/>
                    <a:pt x="57"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0" name="Freeform 20"/>
            <p:cNvSpPr>
              <a:spLocks noEditPoints="1"/>
            </p:cNvSpPr>
            <p:nvPr userDrawn="1"/>
          </p:nvSpPr>
          <p:spPr bwMode="gray">
            <a:xfrm>
              <a:off x="-3275013" y="2443163"/>
              <a:ext cx="196850" cy="220663"/>
            </a:xfrm>
            <a:custGeom>
              <a:avLst/>
              <a:gdLst/>
              <a:ahLst/>
              <a:cxnLst>
                <a:cxn ang="0">
                  <a:pos x="20" y="55"/>
                </a:cxn>
                <a:cxn ang="0">
                  <a:pos x="46" y="87"/>
                </a:cxn>
                <a:cxn ang="0">
                  <a:pos x="71" y="82"/>
                </a:cxn>
                <a:cxn ang="0">
                  <a:pos x="74" y="92"/>
                </a:cxn>
                <a:cxn ang="0">
                  <a:pos x="43" y="99"/>
                </a:cxn>
                <a:cxn ang="0">
                  <a:pos x="5" y="49"/>
                </a:cxn>
                <a:cxn ang="0">
                  <a:pos x="52" y="0"/>
                </a:cxn>
                <a:cxn ang="0">
                  <a:pos x="83" y="47"/>
                </a:cxn>
                <a:cxn ang="0">
                  <a:pos x="20" y="55"/>
                </a:cxn>
                <a:cxn ang="0">
                  <a:pos x="50" y="10"/>
                </a:cxn>
                <a:cxn ang="0">
                  <a:pos x="20" y="47"/>
                </a:cxn>
                <a:cxn ang="0">
                  <a:pos x="69" y="40"/>
                </a:cxn>
                <a:cxn ang="0">
                  <a:pos x="50" y="10"/>
                </a:cxn>
              </a:cxnLst>
              <a:rect l="0" t="0" r="r" b="b"/>
              <a:pathLst>
                <a:path w="88" h="99">
                  <a:moveTo>
                    <a:pt x="20" y="55"/>
                  </a:moveTo>
                  <a:cubicBezTo>
                    <a:pt x="19" y="77"/>
                    <a:pt x="27" y="87"/>
                    <a:pt x="46"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3"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1" name="Freeform 21"/>
            <p:cNvSpPr>
              <a:spLocks/>
            </p:cNvSpPr>
            <p:nvPr userDrawn="1"/>
          </p:nvSpPr>
          <p:spPr bwMode="gray">
            <a:xfrm>
              <a:off x="-3052763" y="2443163"/>
              <a:ext cx="187325" cy="215900"/>
            </a:xfrm>
            <a:custGeom>
              <a:avLst/>
              <a:gdLst/>
              <a:ahLst/>
              <a:cxnLst>
                <a:cxn ang="0">
                  <a:pos x="56" y="97"/>
                </a:cxn>
                <a:cxn ang="0">
                  <a:pos x="65" y="29"/>
                </a:cxn>
                <a:cxn ang="0">
                  <a:pos x="47" y="10"/>
                </a:cxn>
                <a:cxn ang="0">
                  <a:pos x="28" y="13"/>
                </a:cxn>
                <a:cxn ang="0">
                  <a:pos x="16" y="97"/>
                </a:cxn>
                <a:cxn ang="0">
                  <a:pos x="0" y="97"/>
                </a:cxn>
                <a:cxn ang="0">
                  <a:pos x="12" y="7"/>
                </a:cxn>
                <a:cxn ang="0">
                  <a:pos x="50" y="0"/>
                </a:cxn>
                <a:cxn ang="0">
                  <a:pos x="82" y="28"/>
                </a:cxn>
                <a:cxn ang="0">
                  <a:pos x="72" y="97"/>
                </a:cxn>
                <a:cxn ang="0">
                  <a:pos x="56" y="97"/>
                </a:cxn>
              </a:cxnLst>
              <a:rect l="0" t="0" r="r" b="b"/>
              <a:pathLst>
                <a:path w="84" h="97">
                  <a:moveTo>
                    <a:pt x="56" y="97"/>
                  </a:moveTo>
                  <a:cubicBezTo>
                    <a:pt x="65" y="29"/>
                    <a:pt x="65" y="29"/>
                    <a:pt x="65" y="29"/>
                  </a:cubicBezTo>
                  <a:cubicBezTo>
                    <a:pt x="67" y="20"/>
                    <a:pt x="64" y="10"/>
                    <a:pt x="47" y="10"/>
                  </a:cubicBezTo>
                  <a:cubicBezTo>
                    <a:pt x="38" y="10"/>
                    <a:pt x="33" y="11"/>
                    <a:pt x="28" y="13"/>
                  </a:cubicBezTo>
                  <a:cubicBezTo>
                    <a:pt x="16" y="97"/>
                    <a:pt x="16" y="97"/>
                    <a:pt x="16" y="97"/>
                  </a:cubicBezTo>
                  <a:cubicBezTo>
                    <a:pt x="0" y="97"/>
                    <a:pt x="0" y="97"/>
                    <a:pt x="0" y="97"/>
                  </a:cubicBezTo>
                  <a:cubicBezTo>
                    <a:pt x="12" y="7"/>
                    <a:pt x="12" y="7"/>
                    <a:pt x="12" y="7"/>
                  </a:cubicBezTo>
                  <a:cubicBezTo>
                    <a:pt x="22" y="3"/>
                    <a:pt x="34" y="0"/>
                    <a:pt x="50" y="0"/>
                  </a:cubicBezTo>
                  <a:cubicBezTo>
                    <a:pt x="78" y="0"/>
                    <a:pt x="84" y="15"/>
                    <a:pt x="82" y="28"/>
                  </a:cubicBezTo>
                  <a:cubicBezTo>
                    <a:pt x="72" y="97"/>
                    <a:pt x="72" y="97"/>
                    <a:pt x="72"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2" name="Freeform 22"/>
            <p:cNvSpPr>
              <a:spLocks/>
            </p:cNvSpPr>
            <p:nvPr userDrawn="1"/>
          </p:nvSpPr>
          <p:spPr bwMode="gray">
            <a:xfrm>
              <a:off x="-2765425" y="2443163"/>
              <a:ext cx="158750" cy="220663"/>
            </a:xfrm>
            <a:custGeom>
              <a:avLst/>
              <a:gdLst/>
              <a:ahLst/>
              <a:cxnLst>
                <a:cxn ang="0">
                  <a:pos x="36" y="99"/>
                </a:cxn>
                <a:cxn ang="0">
                  <a:pos x="5" y="49"/>
                </a:cxn>
                <a:cxn ang="0">
                  <a:pos x="50" y="0"/>
                </a:cxn>
                <a:cxn ang="0">
                  <a:pos x="71" y="7"/>
                </a:cxn>
                <a:cxn ang="0">
                  <a:pos x="66" y="15"/>
                </a:cxn>
                <a:cxn ang="0">
                  <a:pos x="52" y="11"/>
                </a:cxn>
                <a:cxn ang="0">
                  <a:pos x="21" y="49"/>
                </a:cxn>
                <a:cxn ang="0">
                  <a:pos x="40" y="87"/>
                </a:cxn>
                <a:cxn ang="0">
                  <a:pos x="56" y="83"/>
                </a:cxn>
                <a:cxn ang="0">
                  <a:pos x="59" y="92"/>
                </a:cxn>
                <a:cxn ang="0">
                  <a:pos x="36" y="99"/>
                </a:cxn>
              </a:cxnLst>
              <a:rect l="0" t="0" r="r" b="b"/>
              <a:pathLst>
                <a:path w="71" h="99">
                  <a:moveTo>
                    <a:pt x="36" y="99"/>
                  </a:moveTo>
                  <a:cubicBezTo>
                    <a:pt x="14" y="99"/>
                    <a:pt x="0" y="80"/>
                    <a:pt x="5" y="49"/>
                  </a:cubicBezTo>
                  <a:cubicBezTo>
                    <a:pt x="9" y="18"/>
                    <a:pt x="28" y="0"/>
                    <a:pt x="50" y="0"/>
                  </a:cubicBezTo>
                  <a:cubicBezTo>
                    <a:pt x="62" y="0"/>
                    <a:pt x="68" y="4"/>
                    <a:pt x="71" y="7"/>
                  </a:cubicBezTo>
                  <a:cubicBezTo>
                    <a:pt x="66" y="15"/>
                    <a:pt x="66" y="15"/>
                    <a:pt x="66" y="15"/>
                  </a:cubicBezTo>
                  <a:cubicBezTo>
                    <a:pt x="63" y="13"/>
                    <a:pt x="59" y="11"/>
                    <a:pt x="52" y="11"/>
                  </a:cubicBezTo>
                  <a:cubicBezTo>
                    <a:pt x="33" y="11"/>
                    <a:pt x="24" y="27"/>
                    <a:pt x="21" y="49"/>
                  </a:cubicBezTo>
                  <a:cubicBezTo>
                    <a:pt x="18" y="72"/>
                    <a:pt x="24" y="87"/>
                    <a:pt x="40" y="87"/>
                  </a:cubicBezTo>
                  <a:cubicBezTo>
                    <a:pt x="47" y="87"/>
                    <a:pt x="52" y="85"/>
                    <a:pt x="56" y="83"/>
                  </a:cubicBezTo>
                  <a:cubicBezTo>
                    <a:pt x="59" y="92"/>
                    <a:pt x="59" y="92"/>
                    <a:pt x="59" y="92"/>
                  </a:cubicBezTo>
                  <a:cubicBezTo>
                    <a:pt x="55" y="96"/>
                    <a:pt x="47" y="99"/>
                    <a:pt x="36"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3" name="Freeform 23"/>
            <p:cNvSpPr>
              <a:spLocks noEditPoints="1"/>
            </p:cNvSpPr>
            <p:nvPr userDrawn="1"/>
          </p:nvSpPr>
          <p:spPr bwMode="gray">
            <a:xfrm>
              <a:off x="-2601913" y="2443163"/>
              <a:ext cx="192088" cy="220663"/>
            </a:xfrm>
            <a:custGeom>
              <a:avLst/>
              <a:gdLst/>
              <a:ahLst/>
              <a:cxnLst>
                <a:cxn ang="0">
                  <a:pos x="36" y="99"/>
                </a:cxn>
                <a:cxn ang="0">
                  <a:pos x="4" y="49"/>
                </a:cxn>
                <a:cxn ang="0">
                  <a:pos x="50" y="0"/>
                </a:cxn>
                <a:cxn ang="0">
                  <a:pos x="82" y="49"/>
                </a:cxn>
                <a:cxn ang="0">
                  <a:pos x="36" y="99"/>
                </a:cxn>
                <a:cxn ang="0">
                  <a:pos x="49" y="10"/>
                </a:cxn>
                <a:cxn ang="0">
                  <a:pos x="20" y="49"/>
                </a:cxn>
                <a:cxn ang="0">
                  <a:pos x="37" y="88"/>
                </a:cxn>
                <a:cxn ang="0">
                  <a:pos x="65" y="49"/>
                </a:cxn>
                <a:cxn ang="0">
                  <a:pos x="49"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9" y="10"/>
                  </a:moveTo>
                  <a:cubicBezTo>
                    <a:pt x="29" y="10"/>
                    <a:pt x="23" y="30"/>
                    <a:pt x="20" y="49"/>
                  </a:cubicBezTo>
                  <a:cubicBezTo>
                    <a:pt x="17" y="69"/>
                    <a:pt x="19" y="88"/>
                    <a:pt x="37" y="88"/>
                  </a:cubicBezTo>
                  <a:cubicBezTo>
                    <a:pt x="57" y="88"/>
                    <a:pt x="63" y="68"/>
                    <a:pt x="65" y="49"/>
                  </a:cubicBezTo>
                  <a:cubicBezTo>
                    <a:pt x="68" y="30"/>
                    <a:pt x="67" y="10"/>
                    <a:pt x="49"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4" name="Freeform 24"/>
            <p:cNvSpPr>
              <a:spLocks/>
            </p:cNvSpPr>
            <p:nvPr userDrawn="1"/>
          </p:nvSpPr>
          <p:spPr bwMode="gray">
            <a:xfrm>
              <a:off x="-2386013" y="2443163"/>
              <a:ext cx="188913" cy="215900"/>
            </a:xfrm>
            <a:custGeom>
              <a:avLst/>
              <a:gdLst/>
              <a:ahLst/>
              <a:cxnLst>
                <a:cxn ang="0">
                  <a:pos x="56" y="97"/>
                </a:cxn>
                <a:cxn ang="0">
                  <a:pos x="66" y="29"/>
                </a:cxn>
                <a:cxn ang="0">
                  <a:pos x="48" y="10"/>
                </a:cxn>
                <a:cxn ang="0">
                  <a:pos x="28" y="13"/>
                </a:cxn>
                <a:cxn ang="0">
                  <a:pos x="17" y="97"/>
                </a:cxn>
                <a:cxn ang="0">
                  <a:pos x="0" y="97"/>
                </a:cxn>
                <a:cxn ang="0">
                  <a:pos x="13" y="7"/>
                </a:cxn>
                <a:cxn ang="0">
                  <a:pos x="51"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9" y="10"/>
                    <a:pt x="34" y="11"/>
                    <a:pt x="28" y="13"/>
                  </a:cubicBezTo>
                  <a:cubicBezTo>
                    <a:pt x="17" y="97"/>
                    <a:pt x="17" y="97"/>
                    <a:pt x="17" y="97"/>
                  </a:cubicBezTo>
                  <a:cubicBezTo>
                    <a:pt x="0" y="97"/>
                    <a:pt x="0" y="97"/>
                    <a:pt x="0" y="97"/>
                  </a:cubicBezTo>
                  <a:cubicBezTo>
                    <a:pt x="13" y="7"/>
                    <a:pt x="13" y="7"/>
                    <a:pt x="13" y="7"/>
                  </a:cubicBezTo>
                  <a:cubicBezTo>
                    <a:pt x="23" y="3"/>
                    <a:pt x="35" y="0"/>
                    <a:pt x="51"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5" name="Freeform 25"/>
            <p:cNvSpPr>
              <a:spLocks/>
            </p:cNvSpPr>
            <p:nvPr userDrawn="1"/>
          </p:nvSpPr>
          <p:spPr bwMode="gray">
            <a:xfrm>
              <a:off x="-2174875" y="2443163"/>
              <a:ext cx="149225" cy="219075"/>
            </a:xfrm>
            <a:custGeom>
              <a:avLst/>
              <a:gdLst/>
              <a:ahLst/>
              <a:cxnLst>
                <a:cxn ang="0">
                  <a:pos x="24" y="98"/>
                </a:cxn>
                <a:cxn ang="0">
                  <a:pos x="0" y="92"/>
                </a:cxn>
                <a:cxn ang="0">
                  <a:pos x="5" y="82"/>
                </a:cxn>
                <a:cxn ang="0">
                  <a:pos x="24" y="87"/>
                </a:cxn>
                <a:cxn ang="0">
                  <a:pos x="45" y="71"/>
                </a:cxn>
                <a:cxn ang="0">
                  <a:pos x="31" y="53"/>
                </a:cxn>
                <a:cxn ang="0">
                  <a:pos x="11" y="26"/>
                </a:cxn>
                <a:cxn ang="0">
                  <a:pos x="45" y="0"/>
                </a:cxn>
                <a:cxn ang="0">
                  <a:pos x="67" y="7"/>
                </a:cxn>
                <a:cxn ang="0">
                  <a:pos x="62" y="16"/>
                </a:cxn>
                <a:cxn ang="0">
                  <a:pos x="46" y="10"/>
                </a:cxn>
                <a:cxn ang="0">
                  <a:pos x="27" y="25"/>
                </a:cxn>
                <a:cxn ang="0">
                  <a:pos x="41" y="43"/>
                </a:cxn>
                <a:cxn ang="0">
                  <a:pos x="62" y="70"/>
                </a:cxn>
                <a:cxn ang="0">
                  <a:pos x="24" y="98"/>
                </a:cxn>
              </a:cxnLst>
              <a:rect l="0" t="0" r="r" b="b"/>
              <a:pathLst>
                <a:path w="67" h="98">
                  <a:moveTo>
                    <a:pt x="24" y="98"/>
                  </a:moveTo>
                  <a:cubicBezTo>
                    <a:pt x="13" y="98"/>
                    <a:pt x="4" y="96"/>
                    <a:pt x="0" y="92"/>
                  </a:cubicBezTo>
                  <a:cubicBezTo>
                    <a:pt x="5" y="82"/>
                    <a:pt x="5" y="82"/>
                    <a:pt x="5" y="82"/>
                  </a:cubicBezTo>
                  <a:cubicBezTo>
                    <a:pt x="9" y="84"/>
                    <a:pt x="15" y="87"/>
                    <a:pt x="24" y="87"/>
                  </a:cubicBezTo>
                  <a:cubicBezTo>
                    <a:pt x="35" y="87"/>
                    <a:pt x="44" y="80"/>
                    <a:pt x="45" y="71"/>
                  </a:cubicBezTo>
                  <a:cubicBezTo>
                    <a:pt x="46" y="61"/>
                    <a:pt x="41" y="56"/>
                    <a:pt x="31" y="53"/>
                  </a:cubicBezTo>
                  <a:cubicBezTo>
                    <a:pt x="13" y="46"/>
                    <a:pt x="10" y="36"/>
                    <a:pt x="11" y="26"/>
                  </a:cubicBezTo>
                  <a:cubicBezTo>
                    <a:pt x="13" y="12"/>
                    <a:pt x="27" y="0"/>
                    <a:pt x="45" y="0"/>
                  </a:cubicBezTo>
                  <a:cubicBezTo>
                    <a:pt x="55" y="0"/>
                    <a:pt x="63" y="3"/>
                    <a:pt x="67" y="7"/>
                  </a:cubicBezTo>
                  <a:cubicBezTo>
                    <a:pt x="62" y="16"/>
                    <a:pt x="62" y="16"/>
                    <a:pt x="62" y="16"/>
                  </a:cubicBezTo>
                  <a:cubicBezTo>
                    <a:pt x="59" y="14"/>
                    <a:pt x="53" y="10"/>
                    <a:pt x="46" y="10"/>
                  </a:cubicBezTo>
                  <a:cubicBezTo>
                    <a:pt x="35" y="10"/>
                    <a:pt x="28" y="17"/>
                    <a:pt x="27" y="25"/>
                  </a:cubicBezTo>
                  <a:cubicBezTo>
                    <a:pt x="26" y="35"/>
                    <a:pt x="32" y="39"/>
                    <a:pt x="41" y="43"/>
                  </a:cubicBezTo>
                  <a:cubicBezTo>
                    <a:pt x="60" y="50"/>
                    <a:pt x="63" y="59"/>
                    <a:pt x="62" y="70"/>
                  </a:cubicBezTo>
                  <a:cubicBezTo>
                    <a:pt x="60" y="85"/>
                    <a:pt x="45" y="98"/>
                    <a:pt x="24" y="9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6" name="Freeform 26"/>
            <p:cNvSpPr>
              <a:spLocks/>
            </p:cNvSpPr>
            <p:nvPr userDrawn="1"/>
          </p:nvSpPr>
          <p:spPr bwMode="gray">
            <a:xfrm>
              <a:off x="-1985963" y="2387600"/>
              <a:ext cx="103188" cy="274638"/>
            </a:xfrm>
            <a:custGeom>
              <a:avLst/>
              <a:gdLst/>
              <a:ahLst/>
              <a:cxnLst>
                <a:cxn ang="0">
                  <a:pos x="24" y="123"/>
                </a:cxn>
                <a:cxn ang="0">
                  <a:pos x="2" y="99"/>
                </a:cxn>
                <a:cxn ang="0">
                  <a:pos x="11" y="37"/>
                </a:cxn>
                <a:cxn ang="0">
                  <a:pos x="0" y="37"/>
                </a:cxn>
                <a:cxn ang="0">
                  <a:pos x="1" y="27"/>
                </a:cxn>
                <a:cxn ang="0">
                  <a:pos x="13" y="27"/>
                </a:cxn>
                <a:cxn ang="0">
                  <a:pos x="16" y="5"/>
                </a:cxn>
                <a:cxn ang="0">
                  <a:pos x="33" y="0"/>
                </a:cxn>
                <a:cxn ang="0">
                  <a:pos x="29" y="27"/>
                </a:cxn>
                <a:cxn ang="0">
                  <a:pos x="46" y="27"/>
                </a:cxn>
                <a:cxn ang="0">
                  <a:pos x="45" y="37"/>
                </a:cxn>
                <a:cxn ang="0">
                  <a:pos x="27" y="37"/>
                </a:cxn>
                <a:cxn ang="0">
                  <a:pos x="19" y="98"/>
                </a:cxn>
                <a:cxn ang="0">
                  <a:pos x="30" y="112"/>
                </a:cxn>
                <a:cxn ang="0">
                  <a:pos x="34" y="111"/>
                </a:cxn>
                <a:cxn ang="0">
                  <a:pos x="33" y="121"/>
                </a:cxn>
                <a:cxn ang="0">
                  <a:pos x="24" y="123"/>
                </a:cxn>
              </a:cxnLst>
              <a:rect l="0" t="0" r="r" b="b"/>
              <a:pathLst>
                <a:path w="46" h="123">
                  <a:moveTo>
                    <a:pt x="24" y="123"/>
                  </a:moveTo>
                  <a:cubicBezTo>
                    <a:pt x="6" y="123"/>
                    <a:pt x="1" y="110"/>
                    <a:pt x="2" y="99"/>
                  </a:cubicBezTo>
                  <a:cubicBezTo>
                    <a:pt x="11" y="37"/>
                    <a:pt x="11" y="37"/>
                    <a:pt x="11" y="37"/>
                  </a:cubicBezTo>
                  <a:cubicBezTo>
                    <a:pt x="0" y="37"/>
                    <a:pt x="0" y="37"/>
                    <a:pt x="0" y="37"/>
                  </a:cubicBezTo>
                  <a:cubicBezTo>
                    <a:pt x="1" y="27"/>
                    <a:pt x="1" y="27"/>
                    <a:pt x="1" y="27"/>
                  </a:cubicBezTo>
                  <a:cubicBezTo>
                    <a:pt x="13" y="27"/>
                    <a:pt x="13" y="27"/>
                    <a:pt x="13" y="27"/>
                  </a:cubicBezTo>
                  <a:cubicBezTo>
                    <a:pt x="16" y="5"/>
                    <a:pt x="16" y="5"/>
                    <a:pt x="16" y="5"/>
                  </a:cubicBezTo>
                  <a:cubicBezTo>
                    <a:pt x="33" y="0"/>
                    <a:pt x="33" y="0"/>
                    <a:pt x="33" y="0"/>
                  </a:cubicBezTo>
                  <a:cubicBezTo>
                    <a:pt x="29" y="27"/>
                    <a:pt x="29" y="27"/>
                    <a:pt x="29" y="27"/>
                  </a:cubicBezTo>
                  <a:cubicBezTo>
                    <a:pt x="46" y="27"/>
                    <a:pt x="46" y="27"/>
                    <a:pt x="46" y="27"/>
                  </a:cubicBezTo>
                  <a:cubicBezTo>
                    <a:pt x="45" y="37"/>
                    <a:pt x="45" y="37"/>
                    <a:pt x="45" y="37"/>
                  </a:cubicBezTo>
                  <a:cubicBezTo>
                    <a:pt x="27" y="37"/>
                    <a:pt x="27" y="37"/>
                    <a:pt x="27" y="37"/>
                  </a:cubicBezTo>
                  <a:cubicBezTo>
                    <a:pt x="19" y="98"/>
                    <a:pt x="19" y="98"/>
                    <a:pt x="19" y="98"/>
                  </a:cubicBezTo>
                  <a:cubicBezTo>
                    <a:pt x="18" y="106"/>
                    <a:pt x="20" y="112"/>
                    <a:pt x="30" y="112"/>
                  </a:cubicBezTo>
                  <a:cubicBezTo>
                    <a:pt x="34" y="111"/>
                    <a:pt x="34" y="111"/>
                    <a:pt x="34"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7" name="Freeform 27"/>
            <p:cNvSpPr>
              <a:spLocks/>
            </p:cNvSpPr>
            <p:nvPr userDrawn="1"/>
          </p:nvSpPr>
          <p:spPr bwMode="gray">
            <a:xfrm>
              <a:off x="-1866900" y="2443163"/>
              <a:ext cx="125413" cy="215900"/>
            </a:xfrm>
            <a:custGeom>
              <a:avLst/>
              <a:gdLst/>
              <a:ahLst/>
              <a:cxnLst>
                <a:cxn ang="0">
                  <a:pos x="51" y="12"/>
                </a:cxn>
                <a:cxn ang="0">
                  <a:pos x="28" y="14"/>
                </a:cxn>
                <a:cxn ang="0">
                  <a:pos x="16" y="97"/>
                </a:cxn>
                <a:cxn ang="0">
                  <a:pos x="0" y="97"/>
                </a:cxn>
                <a:cxn ang="0">
                  <a:pos x="13" y="7"/>
                </a:cxn>
                <a:cxn ang="0">
                  <a:pos x="56" y="0"/>
                </a:cxn>
                <a:cxn ang="0">
                  <a:pos x="51" y="12"/>
                </a:cxn>
              </a:cxnLst>
              <a:rect l="0" t="0" r="r" b="b"/>
              <a:pathLst>
                <a:path w="56" h="97">
                  <a:moveTo>
                    <a:pt x="51" y="12"/>
                  </a:moveTo>
                  <a:cubicBezTo>
                    <a:pt x="43" y="10"/>
                    <a:pt x="34" y="10"/>
                    <a:pt x="28" y="14"/>
                  </a:cubicBezTo>
                  <a:cubicBezTo>
                    <a:pt x="16" y="97"/>
                    <a:pt x="16" y="97"/>
                    <a:pt x="16" y="97"/>
                  </a:cubicBezTo>
                  <a:cubicBezTo>
                    <a:pt x="0" y="97"/>
                    <a:pt x="0" y="97"/>
                    <a:pt x="0" y="97"/>
                  </a:cubicBezTo>
                  <a:cubicBezTo>
                    <a:pt x="13" y="7"/>
                    <a:pt x="13" y="7"/>
                    <a:pt x="13" y="7"/>
                  </a:cubicBezTo>
                  <a:cubicBezTo>
                    <a:pt x="23" y="2"/>
                    <a:pt x="33" y="0"/>
                    <a:pt x="56"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8" name="Freeform 28"/>
            <p:cNvSpPr>
              <a:spLocks/>
            </p:cNvSpPr>
            <p:nvPr userDrawn="1"/>
          </p:nvSpPr>
          <p:spPr bwMode="gray">
            <a:xfrm>
              <a:off x="-1730375"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49"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9" name="Freeform 29"/>
            <p:cNvSpPr>
              <a:spLocks/>
            </p:cNvSpPr>
            <p:nvPr userDrawn="1"/>
          </p:nvSpPr>
          <p:spPr bwMode="gray">
            <a:xfrm>
              <a:off x="-1520825" y="2443163"/>
              <a:ext cx="157163" cy="220663"/>
            </a:xfrm>
            <a:custGeom>
              <a:avLst/>
              <a:gdLst/>
              <a:ahLst/>
              <a:cxnLst>
                <a:cxn ang="0">
                  <a:pos x="35" y="99"/>
                </a:cxn>
                <a:cxn ang="0">
                  <a:pos x="4" y="49"/>
                </a:cxn>
                <a:cxn ang="0">
                  <a:pos x="49" y="0"/>
                </a:cxn>
                <a:cxn ang="0">
                  <a:pos x="70" y="7"/>
                </a:cxn>
                <a:cxn ang="0">
                  <a:pos x="65" y="15"/>
                </a:cxn>
                <a:cxn ang="0">
                  <a:pos x="51" y="11"/>
                </a:cxn>
                <a:cxn ang="0">
                  <a:pos x="21" y="49"/>
                </a:cxn>
                <a:cxn ang="0">
                  <a:pos x="40" y="87"/>
                </a:cxn>
                <a:cxn ang="0">
                  <a:pos x="56" y="83"/>
                </a:cxn>
                <a:cxn ang="0">
                  <a:pos x="58" y="92"/>
                </a:cxn>
                <a:cxn ang="0">
                  <a:pos x="35" y="99"/>
                </a:cxn>
              </a:cxnLst>
              <a:rect l="0" t="0" r="r" b="b"/>
              <a:pathLst>
                <a:path w="70" h="99">
                  <a:moveTo>
                    <a:pt x="35" y="99"/>
                  </a:moveTo>
                  <a:cubicBezTo>
                    <a:pt x="13" y="99"/>
                    <a:pt x="0" y="80"/>
                    <a:pt x="4" y="49"/>
                  </a:cubicBezTo>
                  <a:cubicBezTo>
                    <a:pt x="8" y="18"/>
                    <a:pt x="27" y="0"/>
                    <a:pt x="49" y="0"/>
                  </a:cubicBezTo>
                  <a:cubicBezTo>
                    <a:pt x="61" y="0"/>
                    <a:pt x="67" y="4"/>
                    <a:pt x="70" y="7"/>
                  </a:cubicBezTo>
                  <a:cubicBezTo>
                    <a:pt x="65" y="15"/>
                    <a:pt x="65" y="15"/>
                    <a:pt x="65" y="15"/>
                  </a:cubicBezTo>
                  <a:cubicBezTo>
                    <a:pt x="62" y="13"/>
                    <a:pt x="58" y="11"/>
                    <a:pt x="51" y="11"/>
                  </a:cubicBezTo>
                  <a:cubicBezTo>
                    <a:pt x="33" y="11"/>
                    <a:pt x="24" y="27"/>
                    <a:pt x="21" y="49"/>
                  </a:cubicBezTo>
                  <a:cubicBezTo>
                    <a:pt x="17" y="72"/>
                    <a:pt x="24" y="87"/>
                    <a:pt x="40" y="87"/>
                  </a:cubicBezTo>
                  <a:cubicBezTo>
                    <a:pt x="47" y="87"/>
                    <a:pt x="52" y="85"/>
                    <a:pt x="56" y="83"/>
                  </a:cubicBezTo>
                  <a:cubicBezTo>
                    <a:pt x="58" y="92"/>
                    <a:pt x="58" y="92"/>
                    <a:pt x="58" y="92"/>
                  </a:cubicBezTo>
                  <a:cubicBezTo>
                    <a:pt x="54" y="96"/>
                    <a:pt x="46" y="99"/>
                    <a:pt x="35"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0" name="Freeform 30"/>
            <p:cNvSpPr>
              <a:spLocks/>
            </p:cNvSpPr>
            <p:nvPr userDrawn="1"/>
          </p:nvSpPr>
          <p:spPr bwMode="gray">
            <a:xfrm>
              <a:off x="-1335088" y="2387600"/>
              <a:ext cx="104775"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8"/>
                </a:cxn>
                <a:cxn ang="0">
                  <a:pos x="30" y="112"/>
                </a:cxn>
                <a:cxn ang="0">
                  <a:pos x="35" y="111"/>
                </a:cxn>
                <a:cxn ang="0">
                  <a:pos x="33"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8"/>
                    <a:pt x="19" y="98"/>
                    <a:pt x="19" y="98"/>
                  </a:cubicBezTo>
                  <a:cubicBezTo>
                    <a:pt x="18" y="106"/>
                    <a:pt x="21" y="112"/>
                    <a:pt x="30" y="112"/>
                  </a:cubicBezTo>
                  <a:cubicBezTo>
                    <a:pt x="35" y="111"/>
                    <a:pt x="35" y="111"/>
                    <a:pt x="35"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1" name="Freeform 31"/>
            <p:cNvSpPr>
              <a:spLocks noEditPoints="1"/>
            </p:cNvSpPr>
            <p:nvPr userDrawn="1"/>
          </p:nvSpPr>
          <p:spPr bwMode="gray">
            <a:xfrm>
              <a:off x="-1212850" y="2366963"/>
              <a:ext cx="79375" cy="292100"/>
            </a:xfrm>
            <a:custGeom>
              <a:avLst/>
              <a:gdLst/>
              <a:ahLst/>
              <a:cxnLst>
                <a:cxn ang="0">
                  <a:pos x="24" y="18"/>
                </a:cxn>
                <a:cxn ang="0">
                  <a:pos x="15" y="9"/>
                </a:cxn>
                <a:cxn ang="0">
                  <a:pos x="26" y="0"/>
                </a:cxn>
                <a:cxn ang="0">
                  <a:pos x="34" y="9"/>
                </a:cxn>
                <a:cxn ang="0">
                  <a:pos x="24" y="18"/>
                </a:cxn>
                <a:cxn ang="0">
                  <a:pos x="0" y="131"/>
                </a:cxn>
                <a:cxn ang="0">
                  <a:pos x="13" y="36"/>
                </a:cxn>
                <a:cxn ang="0">
                  <a:pos x="29" y="36"/>
                </a:cxn>
                <a:cxn ang="0">
                  <a:pos x="16" y="131"/>
                </a:cxn>
                <a:cxn ang="0">
                  <a:pos x="0" y="131"/>
                </a:cxn>
              </a:cxnLst>
              <a:rect l="0" t="0" r="r" b="b"/>
              <a:pathLst>
                <a:path w="35" h="131">
                  <a:moveTo>
                    <a:pt x="24" y="18"/>
                  </a:moveTo>
                  <a:cubicBezTo>
                    <a:pt x="18" y="18"/>
                    <a:pt x="15" y="14"/>
                    <a:pt x="15" y="9"/>
                  </a:cubicBezTo>
                  <a:cubicBezTo>
                    <a:pt x="16" y="4"/>
                    <a:pt x="21" y="0"/>
                    <a:pt x="26" y="0"/>
                  </a:cubicBezTo>
                  <a:cubicBezTo>
                    <a:pt x="31" y="0"/>
                    <a:pt x="35" y="4"/>
                    <a:pt x="34" y="9"/>
                  </a:cubicBezTo>
                  <a:cubicBezTo>
                    <a:pt x="34" y="14"/>
                    <a:pt x="29" y="18"/>
                    <a:pt x="24" y="18"/>
                  </a:cubicBezTo>
                  <a:moveTo>
                    <a:pt x="0" y="131"/>
                  </a:moveTo>
                  <a:cubicBezTo>
                    <a:pt x="13" y="36"/>
                    <a:pt x="13" y="36"/>
                    <a:pt x="13" y="36"/>
                  </a:cubicBezTo>
                  <a:cubicBezTo>
                    <a:pt x="29" y="36"/>
                    <a:pt x="29" y="36"/>
                    <a:pt x="29" y="36"/>
                  </a:cubicBezTo>
                  <a:cubicBezTo>
                    <a:pt x="16" y="131"/>
                    <a:pt x="16" y="131"/>
                    <a:pt x="16" y="131"/>
                  </a:cubicBezTo>
                  <a:lnTo>
                    <a:pt x="0" y="1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2" name="Freeform 32"/>
            <p:cNvSpPr>
              <a:spLocks noEditPoints="1"/>
            </p:cNvSpPr>
            <p:nvPr userDrawn="1"/>
          </p:nvSpPr>
          <p:spPr bwMode="gray">
            <a:xfrm>
              <a:off x="-1119188" y="2443163"/>
              <a:ext cx="193675" cy="220663"/>
            </a:xfrm>
            <a:custGeom>
              <a:avLst/>
              <a:gdLst/>
              <a:ahLst/>
              <a:cxnLst>
                <a:cxn ang="0">
                  <a:pos x="36" y="99"/>
                </a:cxn>
                <a:cxn ang="0">
                  <a:pos x="4" y="49"/>
                </a:cxn>
                <a:cxn ang="0">
                  <a:pos x="50" y="0"/>
                </a:cxn>
                <a:cxn ang="0">
                  <a:pos x="82" y="49"/>
                </a:cxn>
                <a:cxn ang="0">
                  <a:pos x="36" y="99"/>
                </a:cxn>
                <a:cxn ang="0">
                  <a:pos x="48" y="10"/>
                </a:cxn>
                <a:cxn ang="0">
                  <a:pos x="20" y="49"/>
                </a:cxn>
                <a:cxn ang="0">
                  <a:pos x="38" y="88"/>
                </a:cxn>
                <a:cxn ang="0">
                  <a:pos x="65" y="49"/>
                </a:cxn>
                <a:cxn ang="0">
                  <a:pos x="48"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8" y="10"/>
                  </a:moveTo>
                  <a:cubicBezTo>
                    <a:pt x="29" y="10"/>
                    <a:pt x="23" y="30"/>
                    <a:pt x="20" y="49"/>
                  </a:cubicBezTo>
                  <a:cubicBezTo>
                    <a:pt x="17" y="69"/>
                    <a:pt x="19" y="88"/>
                    <a:pt x="38" y="88"/>
                  </a:cubicBezTo>
                  <a:cubicBezTo>
                    <a:pt x="56" y="88"/>
                    <a:pt x="63" y="68"/>
                    <a:pt x="65" y="49"/>
                  </a:cubicBezTo>
                  <a:cubicBezTo>
                    <a:pt x="68" y="30"/>
                    <a:pt x="67" y="10"/>
                    <a:pt x="48"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3" name="Freeform 33"/>
            <p:cNvSpPr>
              <a:spLocks/>
            </p:cNvSpPr>
            <p:nvPr userDrawn="1"/>
          </p:nvSpPr>
          <p:spPr bwMode="gray">
            <a:xfrm>
              <a:off x="-901700" y="2443163"/>
              <a:ext cx="187325" cy="215900"/>
            </a:xfrm>
            <a:custGeom>
              <a:avLst/>
              <a:gdLst/>
              <a:ahLst/>
              <a:cxnLst>
                <a:cxn ang="0">
                  <a:pos x="56" y="97"/>
                </a:cxn>
                <a:cxn ang="0">
                  <a:pos x="66" y="29"/>
                </a:cxn>
                <a:cxn ang="0">
                  <a:pos x="48" y="10"/>
                </a:cxn>
                <a:cxn ang="0">
                  <a:pos x="28" y="13"/>
                </a:cxn>
                <a:cxn ang="0">
                  <a:pos x="17" y="97"/>
                </a:cxn>
                <a:cxn ang="0">
                  <a:pos x="0" y="97"/>
                </a:cxn>
                <a:cxn ang="0">
                  <a:pos x="13" y="7"/>
                </a:cxn>
                <a:cxn ang="0">
                  <a:pos x="50"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8" y="10"/>
                    <a:pt x="34" y="11"/>
                    <a:pt x="28" y="13"/>
                  </a:cubicBezTo>
                  <a:cubicBezTo>
                    <a:pt x="17" y="97"/>
                    <a:pt x="17" y="97"/>
                    <a:pt x="17" y="97"/>
                  </a:cubicBezTo>
                  <a:cubicBezTo>
                    <a:pt x="0" y="97"/>
                    <a:pt x="0" y="97"/>
                    <a:pt x="0" y="97"/>
                  </a:cubicBezTo>
                  <a:cubicBezTo>
                    <a:pt x="13" y="7"/>
                    <a:pt x="13" y="7"/>
                    <a:pt x="13" y="7"/>
                  </a:cubicBezTo>
                  <a:cubicBezTo>
                    <a:pt x="22" y="3"/>
                    <a:pt x="34" y="0"/>
                    <a:pt x="50"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xEl>
                                              <p:pRg st="0" end="0"/>
                                            </p:txEl>
                                          </p:spTgt>
                                        </p:tgtEl>
                                        <p:attrNameLst>
                                          <p:attrName>style.visibility</p:attrName>
                                        </p:attrNameLst>
                                      </p:cBhvr>
                                      <p:to>
                                        <p:strVal val="visible"/>
                                      </p:to>
                                    </p:set>
                                    <p:animEffect transition="in" filter="fade">
                                      <p:cBhvr>
                                        <p:cTn id="16" dur="500"/>
                                        <p:tgtEl>
                                          <p:spTgt spid="37">
                                            <p:txEl>
                                              <p:pRg st="0" end="0"/>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tercalaire">
    <p:spTree>
      <p:nvGrpSpPr>
        <p:cNvPr id="1" name=""/>
        <p:cNvGrpSpPr/>
        <p:nvPr/>
      </p:nvGrpSpPr>
      <p:grpSpPr>
        <a:xfrm>
          <a:off x="0" y="0"/>
          <a:ext cx="0" cy="0"/>
          <a:chOff x="0" y="0"/>
          <a:chExt cx="0" cy="0"/>
        </a:xfrm>
      </p:grpSpPr>
      <p:graphicFrame>
        <p:nvGraphicFramePr>
          <p:cNvPr id="14" name="Object 13"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4152" name="think-cell Slide" r:id="rId4" imgW="270" imgH="270" progId="TCLayout.ActiveDocument.1">
                  <p:embed/>
                </p:oleObj>
              </mc:Choice>
              <mc:Fallback>
                <p:oleObj name="think-cell Slide" r:id="rId4" imgW="270" imgH="270" progId="TCLayout.ActiveDocument.1">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4"/>
          <p:cNvSpPr/>
          <p:nvPr userDrawn="1"/>
        </p:nvSpPr>
        <p:spPr bwMode="gray">
          <a:xfrm>
            <a:off x="0" y="1330493"/>
            <a:ext cx="9906000" cy="41970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 44"/>
          <p:cNvGrpSpPr/>
          <p:nvPr userDrawn="1"/>
        </p:nvGrpSpPr>
        <p:grpSpPr bwMode="gray">
          <a:xfrm>
            <a:off x="636636" y="3167063"/>
            <a:ext cx="1415769" cy="523875"/>
            <a:chOff x="-4610101" y="1201738"/>
            <a:chExt cx="3951288" cy="1462088"/>
          </a:xfrm>
          <a:solidFill>
            <a:schemeClr val="bg1"/>
          </a:solidFill>
        </p:grpSpPr>
        <p:sp>
          <p:nvSpPr>
            <p:cNvPr id="1032" name="Freeform 8"/>
            <p:cNvSpPr>
              <a:spLocks/>
            </p:cNvSpPr>
            <p:nvPr userDrawn="1"/>
          </p:nvSpPr>
          <p:spPr bwMode="gray">
            <a:xfrm>
              <a:off x="-4610101" y="1201738"/>
              <a:ext cx="965200" cy="1060450"/>
            </a:xfrm>
            <a:custGeom>
              <a:avLst/>
              <a:gdLst/>
              <a:ahLst/>
              <a:cxnLst>
                <a:cxn ang="0">
                  <a:pos x="394" y="375"/>
                </a:cxn>
                <a:cxn ang="0">
                  <a:pos x="392" y="370"/>
                </a:cxn>
                <a:cxn ang="0">
                  <a:pos x="387" y="372"/>
                </a:cxn>
                <a:cxn ang="0">
                  <a:pos x="380" y="375"/>
                </a:cxn>
                <a:cxn ang="0">
                  <a:pos x="299" y="389"/>
                </a:cxn>
                <a:cxn ang="0">
                  <a:pos x="141" y="237"/>
                </a:cxn>
                <a:cxn ang="0">
                  <a:pos x="298" y="83"/>
                </a:cxn>
                <a:cxn ang="0">
                  <a:pos x="380" y="98"/>
                </a:cxn>
                <a:cxn ang="0">
                  <a:pos x="387" y="101"/>
                </a:cxn>
                <a:cxn ang="0">
                  <a:pos x="392" y="103"/>
                </a:cxn>
                <a:cxn ang="0">
                  <a:pos x="395" y="98"/>
                </a:cxn>
                <a:cxn ang="0">
                  <a:pos x="429" y="38"/>
                </a:cxn>
                <a:cxn ang="0">
                  <a:pos x="432" y="32"/>
                </a:cxn>
                <a:cxn ang="0">
                  <a:pos x="426" y="29"/>
                </a:cxn>
                <a:cxn ang="0">
                  <a:pos x="418" y="26"/>
                </a:cxn>
                <a:cxn ang="0">
                  <a:pos x="276" y="0"/>
                </a:cxn>
                <a:cxn ang="0">
                  <a:pos x="0" y="238"/>
                </a:cxn>
                <a:cxn ang="0">
                  <a:pos x="277" y="475"/>
                </a:cxn>
                <a:cxn ang="0">
                  <a:pos x="418" y="449"/>
                </a:cxn>
                <a:cxn ang="0">
                  <a:pos x="426" y="445"/>
                </a:cxn>
                <a:cxn ang="0">
                  <a:pos x="432" y="443"/>
                </a:cxn>
                <a:cxn ang="0">
                  <a:pos x="429" y="437"/>
                </a:cxn>
                <a:cxn ang="0">
                  <a:pos x="394" y="375"/>
                </a:cxn>
              </a:cxnLst>
              <a:rect l="0" t="0" r="r" b="b"/>
              <a:pathLst>
                <a:path w="432" h="475">
                  <a:moveTo>
                    <a:pt x="394" y="375"/>
                  </a:moveTo>
                  <a:cubicBezTo>
                    <a:pt x="392" y="370"/>
                    <a:pt x="392" y="370"/>
                    <a:pt x="392" y="370"/>
                  </a:cubicBezTo>
                  <a:cubicBezTo>
                    <a:pt x="387" y="372"/>
                    <a:pt x="387" y="372"/>
                    <a:pt x="387" y="372"/>
                  </a:cubicBezTo>
                  <a:cubicBezTo>
                    <a:pt x="380" y="375"/>
                    <a:pt x="380" y="375"/>
                    <a:pt x="380" y="375"/>
                  </a:cubicBezTo>
                  <a:cubicBezTo>
                    <a:pt x="361" y="382"/>
                    <a:pt x="338" y="389"/>
                    <a:pt x="299" y="389"/>
                  </a:cubicBezTo>
                  <a:cubicBezTo>
                    <a:pt x="191" y="389"/>
                    <a:pt x="141" y="310"/>
                    <a:pt x="141" y="237"/>
                  </a:cubicBezTo>
                  <a:cubicBezTo>
                    <a:pt x="141" y="160"/>
                    <a:pt x="190" y="83"/>
                    <a:pt x="298" y="83"/>
                  </a:cubicBezTo>
                  <a:cubicBezTo>
                    <a:pt x="335" y="83"/>
                    <a:pt x="363" y="91"/>
                    <a:pt x="380" y="98"/>
                  </a:cubicBezTo>
                  <a:cubicBezTo>
                    <a:pt x="387" y="101"/>
                    <a:pt x="387" y="101"/>
                    <a:pt x="387" y="101"/>
                  </a:cubicBezTo>
                  <a:cubicBezTo>
                    <a:pt x="392" y="103"/>
                    <a:pt x="392" y="103"/>
                    <a:pt x="392" y="103"/>
                  </a:cubicBezTo>
                  <a:cubicBezTo>
                    <a:pt x="395" y="98"/>
                    <a:pt x="395" y="98"/>
                    <a:pt x="395" y="98"/>
                  </a:cubicBezTo>
                  <a:cubicBezTo>
                    <a:pt x="429" y="38"/>
                    <a:pt x="429" y="38"/>
                    <a:pt x="429" y="38"/>
                  </a:cubicBezTo>
                  <a:cubicBezTo>
                    <a:pt x="432" y="32"/>
                    <a:pt x="432" y="32"/>
                    <a:pt x="432" y="32"/>
                  </a:cubicBezTo>
                  <a:cubicBezTo>
                    <a:pt x="426" y="29"/>
                    <a:pt x="426" y="29"/>
                    <a:pt x="426" y="29"/>
                  </a:cubicBezTo>
                  <a:cubicBezTo>
                    <a:pt x="418" y="26"/>
                    <a:pt x="418" y="26"/>
                    <a:pt x="418" y="26"/>
                  </a:cubicBezTo>
                  <a:cubicBezTo>
                    <a:pt x="381" y="8"/>
                    <a:pt x="333" y="0"/>
                    <a:pt x="276" y="0"/>
                  </a:cubicBezTo>
                  <a:cubicBezTo>
                    <a:pt x="95" y="0"/>
                    <a:pt x="0" y="119"/>
                    <a:pt x="0" y="238"/>
                  </a:cubicBezTo>
                  <a:cubicBezTo>
                    <a:pt x="0" y="356"/>
                    <a:pt x="95" y="475"/>
                    <a:pt x="277" y="475"/>
                  </a:cubicBezTo>
                  <a:cubicBezTo>
                    <a:pt x="332" y="475"/>
                    <a:pt x="386" y="466"/>
                    <a:pt x="418" y="449"/>
                  </a:cubicBezTo>
                  <a:cubicBezTo>
                    <a:pt x="426" y="445"/>
                    <a:pt x="426" y="445"/>
                    <a:pt x="426" y="445"/>
                  </a:cubicBezTo>
                  <a:cubicBezTo>
                    <a:pt x="432" y="443"/>
                    <a:pt x="432" y="443"/>
                    <a:pt x="432" y="443"/>
                  </a:cubicBezTo>
                  <a:cubicBezTo>
                    <a:pt x="429" y="437"/>
                    <a:pt x="429" y="437"/>
                    <a:pt x="429" y="437"/>
                  </a:cubicBezTo>
                  <a:lnTo>
                    <a:pt x="394" y="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3" name="Freeform 9"/>
            <p:cNvSpPr>
              <a:spLocks/>
            </p:cNvSpPr>
            <p:nvPr userDrawn="1"/>
          </p:nvSpPr>
          <p:spPr bwMode="gray">
            <a:xfrm>
              <a:off x="-3632200" y="1201738"/>
              <a:ext cx="922338" cy="1060450"/>
            </a:xfrm>
            <a:custGeom>
              <a:avLst/>
              <a:gdLst/>
              <a:ahLst/>
              <a:cxnLst>
                <a:cxn ang="0">
                  <a:pos x="253" y="192"/>
                </a:cxn>
                <a:cxn ang="0">
                  <a:pos x="155" y="134"/>
                </a:cxn>
                <a:cxn ang="0">
                  <a:pos x="249" y="81"/>
                </a:cxn>
                <a:cxn ang="0">
                  <a:pos x="349" y="99"/>
                </a:cxn>
                <a:cxn ang="0">
                  <a:pos x="356" y="102"/>
                </a:cxn>
                <a:cxn ang="0">
                  <a:pos x="362" y="104"/>
                </a:cxn>
                <a:cxn ang="0">
                  <a:pos x="364" y="100"/>
                </a:cxn>
                <a:cxn ang="0">
                  <a:pos x="398" y="38"/>
                </a:cxn>
                <a:cxn ang="0">
                  <a:pos x="402" y="32"/>
                </a:cxn>
                <a:cxn ang="0">
                  <a:pos x="396" y="29"/>
                </a:cxn>
                <a:cxn ang="0">
                  <a:pos x="387" y="25"/>
                </a:cxn>
                <a:cxn ang="0">
                  <a:pos x="235" y="0"/>
                </a:cxn>
                <a:cxn ang="0">
                  <a:pos x="20" y="142"/>
                </a:cxn>
                <a:cxn ang="0">
                  <a:pos x="172" y="271"/>
                </a:cxn>
                <a:cxn ang="0">
                  <a:pos x="271" y="333"/>
                </a:cxn>
                <a:cxn ang="0">
                  <a:pos x="165" y="390"/>
                </a:cxn>
                <a:cxn ang="0">
                  <a:pos x="55" y="370"/>
                </a:cxn>
                <a:cxn ang="0">
                  <a:pos x="47" y="368"/>
                </a:cxn>
                <a:cxn ang="0">
                  <a:pos x="42" y="365"/>
                </a:cxn>
                <a:cxn ang="0">
                  <a:pos x="40" y="370"/>
                </a:cxn>
                <a:cxn ang="0">
                  <a:pos x="3" y="438"/>
                </a:cxn>
                <a:cxn ang="0">
                  <a:pos x="0" y="444"/>
                </a:cxn>
                <a:cxn ang="0">
                  <a:pos x="6" y="447"/>
                </a:cxn>
                <a:cxn ang="0">
                  <a:pos x="15" y="450"/>
                </a:cxn>
                <a:cxn ang="0">
                  <a:pos x="186" y="475"/>
                </a:cxn>
                <a:cxn ang="0">
                  <a:pos x="413" y="328"/>
                </a:cxn>
                <a:cxn ang="0">
                  <a:pos x="253" y="192"/>
                </a:cxn>
              </a:cxnLst>
              <a:rect l="0" t="0" r="r" b="b"/>
              <a:pathLst>
                <a:path w="413" h="475">
                  <a:moveTo>
                    <a:pt x="253" y="192"/>
                  </a:moveTo>
                  <a:cubicBezTo>
                    <a:pt x="200" y="177"/>
                    <a:pt x="155" y="164"/>
                    <a:pt x="155" y="134"/>
                  </a:cubicBezTo>
                  <a:cubicBezTo>
                    <a:pt x="155" y="102"/>
                    <a:pt x="193" y="81"/>
                    <a:pt x="249" y="81"/>
                  </a:cubicBezTo>
                  <a:cubicBezTo>
                    <a:pt x="288" y="81"/>
                    <a:pt x="328" y="90"/>
                    <a:pt x="349" y="99"/>
                  </a:cubicBezTo>
                  <a:cubicBezTo>
                    <a:pt x="356" y="102"/>
                    <a:pt x="356" y="102"/>
                    <a:pt x="356" y="102"/>
                  </a:cubicBezTo>
                  <a:cubicBezTo>
                    <a:pt x="362" y="104"/>
                    <a:pt x="362" y="104"/>
                    <a:pt x="362" y="104"/>
                  </a:cubicBezTo>
                  <a:cubicBezTo>
                    <a:pt x="364" y="100"/>
                    <a:pt x="364" y="100"/>
                    <a:pt x="364" y="100"/>
                  </a:cubicBezTo>
                  <a:cubicBezTo>
                    <a:pt x="398" y="38"/>
                    <a:pt x="398" y="38"/>
                    <a:pt x="398" y="38"/>
                  </a:cubicBezTo>
                  <a:cubicBezTo>
                    <a:pt x="402" y="32"/>
                    <a:pt x="402" y="32"/>
                    <a:pt x="402" y="32"/>
                  </a:cubicBezTo>
                  <a:cubicBezTo>
                    <a:pt x="396" y="29"/>
                    <a:pt x="396" y="29"/>
                    <a:pt x="396" y="29"/>
                  </a:cubicBezTo>
                  <a:cubicBezTo>
                    <a:pt x="387" y="25"/>
                    <a:pt x="387" y="25"/>
                    <a:pt x="387" y="25"/>
                  </a:cubicBezTo>
                  <a:cubicBezTo>
                    <a:pt x="372" y="19"/>
                    <a:pt x="319" y="0"/>
                    <a:pt x="235" y="0"/>
                  </a:cubicBezTo>
                  <a:cubicBezTo>
                    <a:pt x="94" y="0"/>
                    <a:pt x="20" y="71"/>
                    <a:pt x="20" y="142"/>
                  </a:cubicBezTo>
                  <a:cubicBezTo>
                    <a:pt x="20" y="225"/>
                    <a:pt x="101" y="250"/>
                    <a:pt x="172" y="271"/>
                  </a:cubicBezTo>
                  <a:cubicBezTo>
                    <a:pt x="225" y="287"/>
                    <a:pt x="271" y="301"/>
                    <a:pt x="271" y="333"/>
                  </a:cubicBezTo>
                  <a:cubicBezTo>
                    <a:pt x="271" y="366"/>
                    <a:pt x="228" y="390"/>
                    <a:pt x="165" y="390"/>
                  </a:cubicBezTo>
                  <a:cubicBezTo>
                    <a:pt x="122" y="390"/>
                    <a:pt x="78" y="380"/>
                    <a:pt x="55" y="370"/>
                  </a:cubicBezTo>
                  <a:cubicBezTo>
                    <a:pt x="47" y="368"/>
                    <a:pt x="47" y="368"/>
                    <a:pt x="47" y="368"/>
                  </a:cubicBezTo>
                  <a:cubicBezTo>
                    <a:pt x="42" y="365"/>
                    <a:pt x="42" y="365"/>
                    <a:pt x="42" y="365"/>
                  </a:cubicBezTo>
                  <a:cubicBezTo>
                    <a:pt x="40" y="370"/>
                    <a:pt x="40" y="370"/>
                    <a:pt x="40" y="370"/>
                  </a:cubicBezTo>
                  <a:cubicBezTo>
                    <a:pt x="3" y="438"/>
                    <a:pt x="3" y="438"/>
                    <a:pt x="3" y="438"/>
                  </a:cubicBezTo>
                  <a:cubicBezTo>
                    <a:pt x="0" y="444"/>
                    <a:pt x="0" y="444"/>
                    <a:pt x="0" y="444"/>
                  </a:cubicBezTo>
                  <a:cubicBezTo>
                    <a:pt x="6" y="447"/>
                    <a:pt x="6" y="447"/>
                    <a:pt x="6" y="447"/>
                  </a:cubicBezTo>
                  <a:cubicBezTo>
                    <a:pt x="15" y="450"/>
                    <a:pt x="15" y="450"/>
                    <a:pt x="15" y="450"/>
                  </a:cubicBezTo>
                  <a:cubicBezTo>
                    <a:pt x="55" y="466"/>
                    <a:pt x="119" y="475"/>
                    <a:pt x="186" y="475"/>
                  </a:cubicBezTo>
                  <a:cubicBezTo>
                    <a:pt x="317" y="475"/>
                    <a:pt x="413" y="413"/>
                    <a:pt x="413" y="328"/>
                  </a:cubicBezTo>
                  <a:cubicBezTo>
                    <a:pt x="413" y="238"/>
                    <a:pt x="328" y="213"/>
                    <a:pt x="253" y="1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4" name="Freeform 10"/>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 ang="0">
                  <a:pos x="571"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lnTo>
                    <a:pt x="57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5" name="Freeform 11"/>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6" name="Freeform 12"/>
            <p:cNvSpPr>
              <a:spLocks noEditPoints="1"/>
            </p:cNvSpPr>
            <p:nvPr userDrawn="1"/>
          </p:nvSpPr>
          <p:spPr bwMode="gray">
            <a:xfrm>
              <a:off x="-1687513" y="1201738"/>
              <a:ext cx="1028700" cy="1060450"/>
            </a:xfrm>
            <a:custGeom>
              <a:avLst/>
              <a:gdLst/>
              <a:ahLst/>
              <a:cxnLst>
                <a:cxn ang="0">
                  <a:pos x="360" y="225"/>
                </a:cxn>
                <a:cxn ang="0">
                  <a:pos x="439" y="127"/>
                </a:cxn>
                <a:cxn ang="0">
                  <a:pos x="196" y="0"/>
                </a:cxn>
                <a:cxn ang="0">
                  <a:pos x="10" y="25"/>
                </a:cxn>
                <a:cxn ang="0">
                  <a:pos x="4" y="27"/>
                </a:cxn>
                <a:cxn ang="0">
                  <a:pos x="0" y="28"/>
                </a:cxn>
                <a:cxn ang="0">
                  <a:pos x="0" y="33"/>
                </a:cxn>
                <a:cxn ang="0">
                  <a:pos x="0" y="443"/>
                </a:cxn>
                <a:cxn ang="0">
                  <a:pos x="0" y="447"/>
                </a:cxn>
                <a:cxn ang="0">
                  <a:pos x="4" y="448"/>
                </a:cxn>
                <a:cxn ang="0">
                  <a:pos x="10" y="450"/>
                </a:cxn>
                <a:cxn ang="0">
                  <a:pos x="203" y="475"/>
                </a:cxn>
                <a:cxn ang="0">
                  <a:pos x="461" y="335"/>
                </a:cxn>
                <a:cxn ang="0">
                  <a:pos x="360" y="225"/>
                </a:cxn>
                <a:cxn ang="0">
                  <a:pos x="132" y="247"/>
                </a:cxn>
                <a:cxn ang="0">
                  <a:pos x="132" y="208"/>
                </a:cxn>
                <a:cxn ang="0">
                  <a:pos x="132" y="79"/>
                </a:cxn>
                <a:cxn ang="0">
                  <a:pos x="196" y="72"/>
                </a:cxn>
                <a:cxn ang="0">
                  <a:pos x="307" y="132"/>
                </a:cxn>
                <a:cxn ang="0">
                  <a:pos x="201" y="194"/>
                </a:cxn>
                <a:cxn ang="0">
                  <a:pos x="193" y="194"/>
                </a:cxn>
                <a:cxn ang="0">
                  <a:pos x="188" y="195"/>
                </a:cxn>
                <a:cxn ang="0">
                  <a:pos x="188" y="200"/>
                </a:cxn>
                <a:cxn ang="0">
                  <a:pos x="188" y="255"/>
                </a:cxn>
                <a:cxn ang="0">
                  <a:pos x="188" y="261"/>
                </a:cxn>
                <a:cxn ang="0">
                  <a:pos x="193" y="261"/>
                </a:cxn>
                <a:cxn ang="0">
                  <a:pos x="201" y="262"/>
                </a:cxn>
                <a:cxn ang="0">
                  <a:pos x="325" y="334"/>
                </a:cxn>
                <a:cxn ang="0">
                  <a:pos x="201" y="400"/>
                </a:cxn>
                <a:cxn ang="0">
                  <a:pos x="132" y="392"/>
                </a:cxn>
                <a:cxn ang="0">
                  <a:pos x="132" y="247"/>
                </a:cxn>
              </a:cxnLst>
              <a:rect l="0" t="0" r="r" b="b"/>
              <a:pathLst>
                <a:path w="461" h="475">
                  <a:moveTo>
                    <a:pt x="360" y="225"/>
                  </a:moveTo>
                  <a:cubicBezTo>
                    <a:pt x="395" y="211"/>
                    <a:pt x="439" y="183"/>
                    <a:pt x="439" y="127"/>
                  </a:cubicBezTo>
                  <a:cubicBezTo>
                    <a:pt x="439" y="48"/>
                    <a:pt x="348" y="0"/>
                    <a:pt x="196" y="0"/>
                  </a:cubicBezTo>
                  <a:cubicBezTo>
                    <a:pt x="126" y="0"/>
                    <a:pt x="56" y="9"/>
                    <a:pt x="10" y="25"/>
                  </a:cubicBezTo>
                  <a:cubicBezTo>
                    <a:pt x="4" y="27"/>
                    <a:pt x="4" y="27"/>
                    <a:pt x="4" y="27"/>
                  </a:cubicBezTo>
                  <a:cubicBezTo>
                    <a:pt x="0" y="28"/>
                    <a:pt x="0" y="28"/>
                    <a:pt x="0" y="28"/>
                  </a:cubicBezTo>
                  <a:cubicBezTo>
                    <a:pt x="0" y="33"/>
                    <a:pt x="0" y="33"/>
                    <a:pt x="0" y="33"/>
                  </a:cubicBezTo>
                  <a:cubicBezTo>
                    <a:pt x="0" y="443"/>
                    <a:pt x="0" y="443"/>
                    <a:pt x="0" y="443"/>
                  </a:cubicBezTo>
                  <a:cubicBezTo>
                    <a:pt x="0" y="447"/>
                    <a:pt x="0" y="447"/>
                    <a:pt x="0" y="447"/>
                  </a:cubicBezTo>
                  <a:cubicBezTo>
                    <a:pt x="4" y="448"/>
                    <a:pt x="4" y="448"/>
                    <a:pt x="4" y="448"/>
                  </a:cubicBezTo>
                  <a:cubicBezTo>
                    <a:pt x="10" y="450"/>
                    <a:pt x="10" y="450"/>
                    <a:pt x="10" y="450"/>
                  </a:cubicBezTo>
                  <a:cubicBezTo>
                    <a:pt x="57" y="466"/>
                    <a:pt x="127" y="475"/>
                    <a:pt x="203" y="475"/>
                  </a:cubicBezTo>
                  <a:cubicBezTo>
                    <a:pt x="369" y="475"/>
                    <a:pt x="461" y="426"/>
                    <a:pt x="461" y="335"/>
                  </a:cubicBezTo>
                  <a:cubicBezTo>
                    <a:pt x="461" y="272"/>
                    <a:pt x="396" y="239"/>
                    <a:pt x="360" y="225"/>
                  </a:cubicBezTo>
                  <a:moveTo>
                    <a:pt x="132" y="247"/>
                  </a:moveTo>
                  <a:cubicBezTo>
                    <a:pt x="132" y="208"/>
                    <a:pt x="132" y="208"/>
                    <a:pt x="132" y="208"/>
                  </a:cubicBezTo>
                  <a:cubicBezTo>
                    <a:pt x="132" y="208"/>
                    <a:pt x="132" y="103"/>
                    <a:pt x="132" y="79"/>
                  </a:cubicBezTo>
                  <a:cubicBezTo>
                    <a:pt x="153" y="75"/>
                    <a:pt x="174" y="72"/>
                    <a:pt x="196" y="72"/>
                  </a:cubicBezTo>
                  <a:cubicBezTo>
                    <a:pt x="269" y="72"/>
                    <a:pt x="307" y="92"/>
                    <a:pt x="307" y="132"/>
                  </a:cubicBezTo>
                  <a:cubicBezTo>
                    <a:pt x="307" y="150"/>
                    <a:pt x="307" y="187"/>
                    <a:pt x="201" y="194"/>
                  </a:cubicBezTo>
                  <a:cubicBezTo>
                    <a:pt x="193" y="194"/>
                    <a:pt x="193" y="194"/>
                    <a:pt x="193" y="194"/>
                  </a:cubicBezTo>
                  <a:cubicBezTo>
                    <a:pt x="188" y="195"/>
                    <a:pt x="188" y="195"/>
                    <a:pt x="188" y="195"/>
                  </a:cubicBezTo>
                  <a:cubicBezTo>
                    <a:pt x="188" y="200"/>
                    <a:pt x="188" y="200"/>
                    <a:pt x="188" y="200"/>
                  </a:cubicBezTo>
                  <a:cubicBezTo>
                    <a:pt x="188" y="255"/>
                    <a:pt x="188" y="255"/>
                    <a:pt x="188" y="255"/>
                  </a:cubicBezTo>
                  <a:cubicBezTo>
                    <a:pt x="188" y="261"/>
                    <a:pt x="188" y="261"/>
                    <a:pt x="188" y="261"/>
                  </a:cubicBezTo>
                  <a:cubicBezTo>
                    <a:pt x="193" y="261"/>
                    <a:pt x="193" y="261"/>
                    <a:pt x="193" y="261"/>
                  </a:cubicBezTo>
                  <a:cubicBezTo>
                    <a:pt x="201" y="262"/>
                    <a:pt x="201" y="262"/>
                    <a:pt x="201" y="262"/>
                  </a:cubicBezTo>
                  <a:cubicBezTo>
                    <a:pt x="310" y="268"/>
                    <a:pt x="325" y="302"/>
                    <a:pt x="325" y="334"/>
                  </a:cubicBezTo>
                  <a:cubicBezTo>
                    <a:pt x="325" y="389"/>
                    <a:pt x="257" y="400"/>
                    <a:pt x="201" y="400"/>
                  </a:cubicBezTo>
                  <a:cubicBezTo>
                    <a:pt x="176" y="400"/>
                    <a:pt x="153" y="397"/>
                    <a:pt x="132" y="392"/>
                  </a:cubicBezTo>
                  <a:lnTo>
                    <a:pt x="132"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7" name="Freeform 13"/>
            <p:cNvSpPr>
              <a:spLocks/>
            </p:cNvSpPr>
            <p:nvPr userDrawn="1"/>
          </p:nvSpPr>
          <p:spPr bwMode="gray">
            <a:xfrm>
              <a:off x="-4554538" y="2349500"/>
              <a:ext cx="79375" cy="309563"/>
            </a:xfrm>
            <a:custGeom>
              <a:avLst/>
              <a:gdLst/>
              <a:ahLst/>
              <a:cxnLst>
                <a:cxn ang="0">
                  <a:pos x="0" y="195"/>
                </a:cxn>
                <a:cxn ang="0">
                  <a:pos x="28" y="0"/>
                </a:cxn>
                <a:cxn ang="0">
                  <a:pos x="50" y="0"/>
                </a:cxn>
                <a:cxn ang="0">
                  <a:pos x="24" y="195"/>
                </a:cxn>
                <a:cxn ang="0">
                  <a:pos x="0" y="195"/>
                </a:cxn>
              </a:cxnLst>
              <a:rect l="0" t="0" r="r" b="b"/>
              <a:pathLst>
                <a:path w="50" h="195">
                  <a:moveTo>
                    <a:pt x="0" y="195"/>
                  </a:moveTo>
                  <a:lnTo>
                    <a:pt x="28" y="0"/>
                  </a:lnTo>
                  <a:lnTo>
                    <a:pt x="50" y="0"/>
                  </a:lnTo>
                  <a:lnTo>
                    <a:pt x="24" y="195"/>
                  </a:lnTo>
                  <a:lnTo>
                    <a:pt x="0" y="19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8" name="Freeform 14"/>
            <p:cNvSpPr>
              <a:spLocks noEditPoints="1"/>
            </p:cNvSpPr>
            <p:nvPr userDrawn="1"/>
          </p:nvSpPr>
          <p:spPr bwMode="gray">
            <a:xfrm>
              <a:off x="-4460875" y="2443163"/>
              <a:ext cx="196850" cy="220663"/>
            </a:xfrm>
            <a:custGeom>
              <a:avLst/>
              <a:gdLst/>
              <a:ahLst/>
              <a:cxnLst>
                <a:cxn ang="0">
                  <a:pos x="20" y="55"/>
                </a:cxn>
                <a:cxn ang="0">
                  <a:pos x="45" y="87"/>
                </a:cxn>
                <a:cxn ang="0">
                  <a:pos x="71" y="82"/>
                </a:cxn>
                <a:cxn ang="0">
                  <a:pos x="74" y="92"/>
                </a:cxn>
                <a:cxn ang="0">
                  <a:pos x="43" y="99"/>
                </a:cxn>
                <a:cxn ang="0">
                  <a:pos x="5" y="49"/>
                </a:cxn>
                <a:cxn ang="0">
                  <a:pos x="52" y="0"/>
                </a:cxn>
                <a:cxn ang="0">
                  <a:pos x="84" y="47"/>
                </a:cxn>
                <a:cxn ang="0">
                  <a:pos x="20" y="55"/>
                </a:cxn>
                <a:cxn ang="0">
                  <a:pos x="50" y="10"/>
                </a:cxn>
                <a:cxn ang="0">
                  <a:pos x="20" y="47"/>
                </a:cxn>
                <a:cxn ang="0">
                  <a:pos x="69" y="40"/>
                </a:cxn>
                <a:cxn ang="0">
                  <a:pos x="50" y="10"/>
                </a:cxn>
              </a:cxnLst>
              <a:rect l="0" t="0" r="r" b="b"/>
              <a:pathLst>
                <a:path w="88" h="99">
                  <a:moveTo>
                    <a:pt x="20" y="55"/>
                  </a:moveTo>
                  <a:cubicBezTo>
                    <a:pt x="18" y="77"/>
                    <a:pt x="28" y="87"/>
                    <a:pt x="45"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4"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39" name="Freeform 15"/>
            <p:cNvSpPr>
              <a:spLocks/>
            </p:cNvSpPr>
            <p:nvPr userDrawn="1"/>
          </p:nvSpPr>
          <p:spPr bwMode="gray">
            <a:xfrm>
              <a:off x="-4154488" y="2349500"/>
              <a:ext cx="117475" cy="309563"/>
            </a:xfrm>
            <a:custGeom>
              <a:avLst/>
              <a:gdLst/>
              <a:ahLst/>
              <a:cxnLst>
                <a:cxn ang="0">
                  <a:pos x="28" y="54"/>
                </a:cxn>
                <a:cxn ang="0">
                  <a:pos x="16" y="139"/>
                </a:cxn>
                <a:cxn ang="0">
                  <a:pos x="0" y="139"/>
                </a:cxn>
                <a:cxn ang="0">
                  <a:pos x="12" y="54"/>
                </a:cxn>
                <a:cxn ang="0">
                  <a:pos x="0" y="54"/>
                </a:cxn>
                <a:cxn ang="0">
                  <a:pos x="2" y="44"/>
                </a:cxn>
                <a:cxn ang="0">
                  <a:pos x="13" y="44"/>
                </a:cxn>
                <a:cxn ang="0">
                  <a:pos x="15" y="30"/>
                </a:cxn>
                <a:cxn ang="0">
                  <a:pos x="53" y="0"/>
                </a:cxn>
                <a:cxn ang="0">
                  <a:pos x="52" y="10"/>
                </a:cxn>
                <a:cxn ang="0">
                  <a:pos x="32" y="29"/>
                </a:cxn>
                <a:cxn ang="0">
                  <a:pos x="29" y="44"/>
                </a:cxn>
                <a:cxn ang="0">
                  <a:pos x="47" y="44"/>
                </a:cxn>
                <a:cxn ang="0">
                  <a:pos x="45" y="54"/>
                </a:cxn>
                <a:cxn ang="0">
                  <a:pos x="28" y="54"/>
                </a:cxn>
              </a:cxnLst>
              <a:rect l="0" t="0" r="r" b="b"/>
              <a:pathLst>
                <a:path w="53" h="139">
                  <a:moveTo>
                    <a:pt x="28" y="54"/>
                  </a:moveTo>
                  <a:cubicBezTo>
                    <a:pt x="16" y="139"/>
                    <a:pt x="16" y="139"/>
                    <a:pt x="16" y="139"/>
                  </a:cubicBezTo>
                  <a:cubicBezTo>
                    <a:pt x="0" y="139"/>
                    <a:pt x="0" y="139"/>
                    <a:pt x="0" y="139"/>
                  </a:cubicBezTo>
                  <a:cubicBezTo>
                    <a:pt x="12" y="54"/>
                    <a:pt x="12" y="54"/>
                    <a:pt x="12" y="54"/>
                  </a:cubicBezTo>
                  <a:cubicBezTo>
                    <a:pt x="0" y="54"/>
                    <a:pt x="0" y="54"/>
                    <a:pt x="0" y="54"/>
                  </a:cubicBezTo>
                  <a:cubicBezTo>
                    <a:pt x="2" y="44"/>
                    <a:pt x="2" y="44"/>
                    <a:pt x="2" y="44"/>
                  </a:cubicBezTo>
                  <a:cubicBezTo>
                    <a:pt x="13" y="44"/>
                    <a:pt x="13" y="44"/>
                    <a:pt x="13" y="44"/>
                  </a:cubicBezTo>
                  <a:cubicBezTo>
                    <a:pt x="15" y="30"/>
                    <a:pt x="15" y="30"/>
                    <a:pt x="15" y="30"/>
                  </a:cubicBezTo>
                  <a:cubicBezTo>
                    <a:pt x="18" y="12"/>
                    <a:pt x="31" y="0"/>
                    <a:pt x="53" y="0"/>
                  </a:cubicBezTo>
                  <a:cubicBezTo>
                    <a:pt x="52" y="10"/>
                    <a:pt x="52" y="10"/>
                    <a:pt x="52" y="10"/>
                  </a:cubicBezTo>
                  <a:cubicBezTo>
                    <a:pt x="42" y="11"/>
                    <a:pt x="34" y="15"/>
                    <a:pt x="32" y="29"/>
                  </a:cubicBezTo>
                  <a:cubicBezTo>
                    <a:pt x="29" y="44"/>
                    <a:pt x="29" y="44"/>
                    <a:pt x="29" y="44"/>
                  </a:cubicBezTo>
                  <a:cubicBezTo>
                    <a:pt x="47" y="44"/>
                    <a:pt x="47" y="44"/>
                    <a:pt x="47" y="44"/>
                  </a:cubicBezTo>
                  <a:cubicBezTo>
                    <a:pt x="45" y="54"/>
                    <a:pt x="45" y="54"/>
                    <a:pt x="45" y="54"/>
                  </a:cubicBezTo>
                  <a:lnTo>
                    <a:pt x="28" y="5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0" name="Freeform 16"/>
            <p:cNvSpPr>
              <a:spLocks/>
            </p:cNvSpPr>
            <p:nvPr userDrawn="1"/>
          </p:nvSpPr>
          <p:spPr bwMode="gray">
            <a:xfrm>
              <a:off x="-4037013" y="2447925"/>
              <a:ext cx="184150"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1" name="Freeform 17"/>
            <p:cNvSpPr>
              <a:spLocks/>
            </p:cNvSpPr>
            <p:nvPr userDrawn="1"/>
          </p:nvSpPr>
          <p:spPr bwMode="gray">
            <a:xfrm>
              <a:off x="-3811588" y="2387600"/>
              <a:ext cx="106363"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9"/>
                </a:cxn>
                <a:cxn ang="0">
                  <a:pos x="30" y="112"/>
                </a:cxn>
                <a:cxn ang="0">
                  <a:pos x="35" y="111"/>
                </a:cxn>
                <a:cxn ang="0">
                  <a:pos x="34"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9"/>
                    <a:pt x="19" y="99"/>
                    <a:pt x="19" y="99"/>
                  </a:cubicBezTo>
                  <a:cubicBezTo>
                    <a:pt x="18" y="106"/>
                    <a:pt x="21" y="112"/>
                    <a:pt x="30" y="112"/>
                  </a:cubicBezTo>
                  <a:cubicBezTo>
                    <a:pt x="35" y="111"/>
                    <a:pt x="35" y="111"/>
                    <a:pt x="35" y="111"/>
                  </a:cubicBezTo>
                  <a:cubicBezTo>
                    <a:pt x="34" y="121"/>
                    <a:pt x="34" y="121"/>
                    <a:pt x="34" y="121"/>
                  </a:cubicBezTo>
                  <a:cubicBezTo>
                    <a:pt x="32" y="122"/>
                    <a:pt x="29"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2" name="Freeform 18"/>
            <p:cNvSpPr>
              <a:spLocks/>
            </p:cNvSpPr>
            <p:nvPr userDrawn="1"/>
          </p:nvSpPr>
          <p:spPr bwMode="gray">
            <a:xfrm>
              <a:off x="-3687763"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3"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3" name="Freeform 19"/>
            <p:cNvSpPr>
              <a:spLocks/>
            </p:cNvSpPr>
            <p:nvPr userDrawn="1"/>
          </p:nvSpPr>
          <p:spPr bwMode="gray">
            <a:xfrm>
              <a:off x="-3475038" y="2443163"/>
              <a:ext cx="127000" cy="215900"/>
            </a:xfrm>
            <a:custGeom>
              <a:avLst/>
              <a:gdLst/>
              <a:ahLst/>
              <a:cxnLst>
                <a:cxn ang="0">
                  <a:pos x="51" y="12"/>
                </a:cxn>
                <a:cxn ang="0">
                  <a:pos x="28" y="14"/>
                </a:cxn>
                <a:cxn ang="0">
                  <a:pos x="17" y="97"/>
                </a:cxn>
                <a:cxn ang="0">
                  <a:pos x="0" y="97"/>
                </a:cxn>
                <a:cxn ang="0">
                  <a:pos x="13" y="7"/>
                </a:cxn>
                <a:cxn ang="0">
                  <a:pos x="57" y="0"/>
                </a:cxn>
                <a:cxn ang="0">
                  <a:pos x="51" y="12"/>
                </a:cxn>
              </a:cxnLst>
              <a:rect l="0" t="0" r="r" b="b"/>
              <a:pathLst>
                <a:path w="57" h="97">
                  <a:moveTo>
                    <a:pt x="51" y="12"/>
                  </a:moveTo>
                  <a:cubicBezTo>
                    <a:pt x="43" y="10"/>
                    <a:pt x="34" y="10"/>
                    <a:pt x="28" y="14"/>
                  </a:cubicBezTo>
                  <a:cubicBezTo>
                    <a:pt x="17" y="97"/>
                    <a:pt x="17" y="97"/>
                    <a:pt x="17" y="97"/>
                  </a:cubicBezTo>
                  <a:cubicBezTo>
                    <a:pt x="0" y="97"/>
                    <a:pt x="0" y="97"/>
                    <a:pt x="0" y="97"/>
                  </a:cubicBezTo>
                  <a:cubicBezTo>
                    <a:pt x="13" y="7"/>
                    <a:pt x="13" y="7"/>
                    <a:pt x="13" y="7"/>
                  </a:cubicBezTo>
                  <a:cubicBezTo>
                    <a:pt x="23" y="2"/>
                    <a:pt x="33" y="0"/>
                    <a:pt x="57"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4" name="Freeform 20"/>
            <p:cNvSpPr>
              <a:spLocks noEditPoints="1"/>
            </p:cNvSpPr>
            <p:nvPr userDrawn="1"/>
          </p:nvSpPr>
          <p:spPr bwMode="gray">
            <a:xfrm>
              <a:off x="-3275013" y="2443163"/>
              <a:ext cx="196850" cy="220663"/>
            </a:xfrm>
            <a:custGeom>
              <a:avLst/>
              <a:gdLst/>
              <a:ahLst/>
              <a:cxnLst>
                <a:cxn ang="0">
                  <a:pos x="20" y="55"/>
                </a:cxn>
                <a:cxn ang="0">
                  <a:pos x="46" y="87"/>
                </a:cxn>
                <a:cxn ang="0">
                  <a:pos x="71" y="82"/>
                </a:cxn>
                <a:cxn ang="0">
                  <a:pos x="74" y="92"/>
                </a:cxn>
                <a:cxn ang="0">
                  <a:pos x="43" y="99"/>
                </a:cxn>
                <a:cxn ang="0">
                  <a:pos x="5" y="49"/>
                </a:cxn>
                <a:cxn ang="0">
                  <a:pos x="52" y="0"/>
                </a:cxn>
                <a:cxn ang="0">
                  <a:pos x="83" y="47"/>
                </a:cxn>
                <a:cxn ang="0">
                  <a:pos x="20" y="55"/>
                </a:cxn>
                <a:cxn ang="0">
                  <a:pos x="50" y="10"/>
                </a:cxn>
                <a:cxn ang="0">
                  <a:pos x="20" y="47"/>
                </a:cxn>
                <a:cxn ang="0">
                  <a:pos x="69" y="40"/>
                </a:cxn>
                <a:cxn ang="0">
                  <a:pos x="50" y="10"/>
                </a:cxn>
              </a:cxnLst>
              <a:rect l="0" t="0" r="r" b="b"/>
              <a:pathLst>
                <a:path w="88" h="99">
                  <a:moveTo>
                    <a:pt x="20" y="55"/>
                  </a:moveTo>
                  <a:cubicBezTo>
                    <a:pt x="19" y="77"/>
                    <a:pt x="27" y="87"/>
                    <a:pt x="46"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3"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5" name="Freeform 21"/>
            <p:cNvSpPr>
              <a:spLocks/>
            </p:cNvSpPr>
            <p:nvPr userDrawn="1"/>
          </p:nvSpPr>
          <p:spPr bwMode="gray">
            <a:xfrm>
              <a:off x="-3052763" y="2443163"/>
              <a:ext cx="187325" cy="215900"/>
            </a:xfrm>
            <a:custGeom>
              <a:avLst/>
              <a:gdLst/>
              <a:ahLst/>
              <a:cxnLst>
                <a:cxn ang="0">
                  <a:pos x="56" y="97"/>
                </a:cxn>
                <a:cxn ang="0">
                  <a:pos x="65" y="29"/>
                </a:cxn>
                <a:cxn ang="0">
                  <a:pos x="47" y="10"/>
                </a:cxn>
                <a:cxn ang="0">
                  <a:pos x="28" y="13"/>
                </a:cxn>
                <a:cxn ang="0">
                  <a:pos x="16" y="97"/>
                </a:cxn>
                <a:cxn ang="0">
                  <a:pos x="0" y="97"/>
                </a:cxn>
                <a:cxn ang="0">
                  <a:pos x="12" y="7"/>
                </a:cxn>
                <a:cxn ang="0">
                  <a:pos x="50" y="0"/>
                </a:cxn>
                <a:cxn ang="0">
                  <a:pos x="82" y="28"/>
                </a:cxn>
                <a:cxn ang="0">
                  <a:pos x="72" y="97"/>
                </a:cxn>
                <a:cxn ang="0">
                  <a:pos x="56" y="97"/>
                </a:cxn>
              </a:cxnLst>
              <a:rect l="0" t="0" r="r" b="b"/>
              <a:pathLst>
                <a:path w="84" h="97">
                  <a:moveTo>
                    <a:pt x="56" y="97"/>
                  </a:moveTo>
                  <a:cubicBezTo>
                    <a:pt x="65" y="29"/>
                    <a:pt x="65" y="29"/>
                    <a:pt x="65" y="29"/>
                  </a:cubicBezTo>
                  <a:cubicBezTo>
                    <a:pt x="67" y="20"/>
                    <a:pt x="64" y="10"/>
                    <a:pt x="47" y="10"/>
                  </a:cubicBezTo>
                  <a:cubicBezTo>
                    <a:pt x="38" y="10"/>
                    <a:pt x="33" y="11"/>
                    <a:pt x="28" y="13"/>
                  </a:cubicBezTo>
                  <a:cubicBezTo>
                    <a:pt x="16" y="97"/>
                    <a:pt x="16" y="97"/>
                    <a:pt x="16" y="97"/>
                  </a:cubicBezTo>
                  <a:cubicBezTo>
                    <a:pt x="0" y="97"/>
                    <a:pt x="0" y="97"/>
                    <a:pt x="0" y="97"/>
                  </a:cubicBezTo>
                  <a:cubicBezTo>
                    <a:pt x="12" y="7"/>
                    <a:pt x="12" y="7"/>
                    <a:pt x="12" y="7"/>
                  </a:cubicBezTo>
                  <a:cubicBezTo>
                    <a:pt x="22" y="3"/>
                    <a:pt x="34" y="0"/>
                    <a:pt x="50" y="0"/>
                  </a:cubicBezTo>
                  <a:cubicBezTo>
                    <a:pt x="78" y="0"/>
                    <a:pt x="84" y="15"/>
                    <a:pt x="82" y="28"/>
                  </a:cubicBezTo>
                  <a:cubicBezTo>
                    <a:pt x="72" y="97"/>
                    <a:pt x="72" y="97"/>
                    <a:pt x="72"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6" name="Freeform 22"/>
            <p:cNvSpPr>
              <a:spLocks/>
            </p:cNvSpPr>
            <p:nvPr userDrawn="1"/>
          </p:nvSpPr>
          <p:spPr bwMode="gray">
            <a:xfrm>
              <a:off x="-2765425" y="2443163"/>
              <a:ext cx="158750" cy="220663"/>
            </a:xfrm>
            <a:custGeom>
              <a:avLst/>
              <a:gdLst/>
              <a:ahLst/>
              <a:cxnLst>
                <a:cxn ang="0">
                  <a:pos x="36" y="99"/>
                </a:cxn>
                <a:cxn ang="0">
                  <a:pos x="5" y="49"/>
                </a:cxn>
                <a:cxn ang="0">
                  <a:pos x="50" y="0"/>
                </a:cxn>
                <a:cxn ang="0">
                  <a:pos x="71" y="7"/>
                </a:cxn>
                <a:cxn ang="0">
                  <a:pos x="66" y="15"/>
                </a:cxn>
                <a:cxn ang="0">
                  <a:pos x="52" y="11"/>
                </a:cxn>
                <a:cxn ang="0">
                  <a:pos x="21" y="49"/>
                </a:cxn>
                <a:cxn ang="0">
                  <a:pos x="40" y="87"/>
                </a:cxn>
                <a:cxn ang="0">
                  <a:pos x="56" y="83"/>
                </a:cxn>
                <a:cxn ang="0">
                  <a:pos x="59" y="92"/>
                </a:cxn>
                <a:cxn ang="0">
                  <a:pos x="36" y="99"/>
                </a:cxn>
              </a:cxnLst>
              <a:rect l="0" t="0" r="r" b="b"/>
              <a:pathLst>
                <a:path w="71" h="99">
                  <a:moveTo>
                    <a:pt x="36" y="99"/>
                  </a:moveTo>
                  <a:cubicBezTo>
                    <a:pt x="14" y="99"/>
                    <a:pt x="0" y="80"/>
                    <a:pt x="5" y="49"/>
                  </a:cubicBezTo>
                  <a:cubicBezTo>
                    <a:pt x="9" y="18"/>
                    <a:pt x="28" y="0"/>
                    <a:pt x="50" y="0"/>
                  </a:cubicBezTo>
                  <a:cubicBezTo>
                    <a:pt x="62" y="0"/>
                    <a:pt x="68" y="4"/>
                    <a:pt x="71" y="7"/>
                  </a:cubicBezTo>
                  <a:cubicBezTo>
                    <a:pt x="66" y="15"/>
                    <a:pt x="66" y="15"/>
                    <a:pt x="66" y="15"/>
                  </a:cubicBezTo>
                  <a:cubicBezTo>
                    <a:pt x="63" y="13"/>
                    <a:pt x="59" y="11"/>
                    <a:pt x="52" y="11"/>
                  </a:cubicBezTo>
                  <a:cubicBezTo>
                    <a:pt x="33" y="11"/>
                    <a:pt x="24" y="27"/>
                    <a:pt x="21" y="49"/>
                  </a:cubicBezTo>
                  <a:cubicBezTo>
                    <a:pt x="18" y="72"/>
                    <a:pt x="24" y="87"/>
                    <a:pt x="40" y="87"/>
                  </a:cubicBezTo>
                  <a:cubicBezTo>
                    <a:pt x="47" y="87"/>
                    <a:pt x="52" y="85"/>
                    <a:pt x="56" y="83"/>
                  </a:cubicBezTo>
                  <a:cubicBezTo>
                    <a:pt x="59" y="92"/>
                    <a:pt x="59" y="92"/>
                    <a:pt x="59" y="92"/>
                  </a:cubicBezTo>
                  <a:cubicBezTo>
                    <a:pt x="55" y="96"/>
                    <a:pt x="47" y="99"/>
                    <a:pt x="36"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7" name="Freeform 23"/>
            <p:cNvSpPr>
              <a:spLocks noEditPoints="1"/>
            </p:cNvSpPr>
            <p:nvPr userDrawn="1"/>
          </p:nvSpPr>
          <p:spPr bwMode="gray">
            <a:xfrm>
              <a:off x="-2601913" y="2443163"/>
              <a:ext cx="192088" cy="220663"/>
            </a:xfrm>
            <a:custGeom>
              <a:avLst/>
              <a:gdLst/>
              <a:ahLst/>
              <a:cxnLst>
                <a:cxn ang="0">
                  <a:pos x="36" y="99"/>
                </a:cxn>
                <a:cxn ang="0">
                  <a:pos x="4" y="49"/>
                </a:cxn>
                <a:cxn ang="0">
                  <a:pos x="50" y="0"/>
                </a:cxn>
                <a:cxn ang="0">
                  <a:pos x="82" y="49"/>
                </a:cxn>
                <a:cxn ang="0">
                  <a:pos x="36" y="99"/>
                </a:cxn>
                <a:cxn ang="0">
                  <a:pos x="49" y="10"/>
                </a:cxn>
                <a:cxn ang="0">
                  <a:pos x="20" y="49"/>
                </a:cxn>
                <a:cxn ang="0">
                  <a:pos x="37" y="88"/>
                </a:cxn>
                <a:cxn ang="0">
                  <a:pos x="65" y="49"/>
                </a:cxn>
                <a:cxn ang="0">
                  <a:pos x="49"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9" y="10"/>
                  </a:moveTo>
                  <a:cubicBezTo>
                    <a:pt x="29" y="10"/>
                    <a:pt x="23" y="30"/>
                    <a:pt x="20" y="49"/>
                  </a:cubicBezTo>
                  <a:cubicBezTo>
                    <a:pt x="17" y="69"/>
                    <a:pt x="19" y="88"/>
                    <a:pt x="37" y="88"/>
                  </a:cubicBezTo>
                  <a:cubicBezTo>
                    <a:pt x="57" y="88"/>
                    <a:pt x="63" y="68"/>
                    <a:pt x="65" y="49"/>
                  </a:cubicBezTo>
                  <a:cubicBezTo>
                    <a:pt x="68" y="30"/>
                    <a:pt x="67" y="10"/>
                    <a:pt x="49"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8" name="Freeform 24"/>
            <p:cNvSpPr>
              <a:spLocks/>
            </p:cNvSpPr>
            <p:nvPr userDrawn="1"/>
          </p:nvSpPr>
          <p:spPr bwMode="gray">
            <a:xfrm>
              <a:off x="-2386013" y="2443163"/>
              <a:ext cx="188913" cy="215900"/>
            </a:xfrm>
            <a:custGeom>
              <a:avLst/>
              <a:gdLst/>
              <a:ahLst/>
              <a:cxnLst>
                <a:cxn ang="0">
                  <a:pos x="56" y="97"/>
                </a:cxn>
                <a:cxn ang="0">
                  <a:pos x="66" y="29"/>
                </a:cxn>
                <a:cxn ang="0">
                  <a:pos x="48" y="10"/>
                </a:cxn>
                <a:cxn ang="0">
                  <a:pos x="28" y="13"/>
                </a:cxn>
                <a:cxn ang="0">
                  <a:pos x="17" y="97"/>
                </a:cxn>
                <a:cxn ang="0">
                  <a:pos x="0" y="97"/>
                </a:cxn>
                <a:cxn ang="0">
                  <a:pos x="13" y="7"/>
                </a:cxn>
                <a:cxn ang="0">
                  <a:pos x="51"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9" y="10"/>
                    <a:pt x="34" y="11"/>
                    <a:pt x="28" y="13"/>
                  </a:cubicBezTo>
                  <a:cubicBezTo>
                    <a:pt x="17" y="97"/>
                    <a:pt x="17" y="97"/>
                    <a:pt x="17" y="97"/>
                  </a:cubicBezTo>
                  <a:cubicBezTo>
                    <a:pt x="0" y="97"/>
                    <a:pt x="0" y="97"/>
                    <a:pt x="0" y="97"/>
                  </a:cubicBezTo>
                  <a:cubicBezTo>
                    <a:pt x="13" y="7"/>
                    <a:pt x="13" y="7"/>
                    <a:pt x="13" y="7"/>
                  </a:cubicBezTo>
                  <a:cubicBezTo>
                    <a:pt x="23" y="3"/>
                    <a:pt x="35" y="0"/>
                    <a:pt x="51"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49" name="Freeform 25"/>
            <p:cNvSpPr>
              <a:spLocks/>
            </p:cNvSpPr>
            <p:nvPr userDrawn="1"/>
          </p:nvSpPr>
          <p:spPr bwMode="gray">
            <a:xfrm>
              <a:off x="-2174875" y="2443163"/>
              <a:ext cx="149225" cy="219075"/>
            </a:xfrm>
            <a:custGeom>
              <a:avLst/>
              <a:gdLst/>
              <a:ahLst/>
              <a:cxnLst>
                <a:cxn ang="0">
                  <a:pos x="24" y="98"/>
                </a:cxn>
                <a:cxn ang="0">
                  <a:pos x="0" y="92"/>
                </a:cxn>
                <a:cxn ang="0">
                  <a:pos x="5" y="82"/>
                </a:cxn>
                <a:cxn ang="0">
                  <a:pos x="24" y="87"/>
                </a:cxn>
                <a:cxn ang="0">
                  <a:pos x="45" y="71"/>
                </a:cxn>
                <a:cxn ang="0">
                  <a:pos x="31" y="53"/>
                </a:cxn>
                <a:cxn ang="0">
                  <a:pos x="11" y="26"/>
                </a:cxn>
                <a:cxn ang="0">
                  <a:pos x="45" y="0"/>
                </a:cxn>
                <a:cxn ang="0">
                  <a:pos x="67" y="7"/>
                </a:cxn>
                <a:cxn ang="0">
                  <a:pos x="62" y="16"/>
                </a:cxn>
                <a:cxn ang="0">
                  <a:pos x="46" y="10"/>
                </a:cxn>
                <a:cxn ang="0">
                  <a:pos x="27" y="25"/>
                </a:cxn>
                <a:cxn ang="0">
                  <a:pos x="41" y="43"/>
                </a:cxn>
                <a:cxn ang="0">
                  <a:pos x="62" y="70"/>
                </a:cxn>
                <a:cxn ang="0">
                  <a:pos x="24" y="98"/>
                </a:cxn>
              </a:cxnLst>
              <a:rect l="0" t="0" r="r" b="b"/>
              <a:pathLst>
                <a:path w="67" h="98">
                  <a:moveTo>
                    <a:pt x="24" y="98"/>
                  </a:moveTo>
                  <a:cubicBezTo>
                    <a:pt x="13" y="98"/>
                    <a:pt x="4" y="96"/>
                    <a:pt x="0" y="92"/>
                  </a:cubicBezTo>
                  <a:cubicBezTo>
                    <a:pt x="5" y="82"/>
                    <a:pt x="5" y="82"/>
                    <a:pt x="5" y="82"/>
                  </a:cubicBezTo>
                  <a:cubicBezTo>
                    <a:pt x="9" y="84"/>
                    <a:pt x="15" y="87"/>
                    <a:pt x="24" y="87"/>
                  </a:cubicBezTo>
                  <a:cubicBezTo>
                    <a:pt x="35" y="87"/>
                    <a:pt x="44" y="80"/>
                    <a:pt x="45" y="71"/>
                  </a:cubicBezTo>
                  <a:cubicBezTo>
                    <a:pt x="46" y="61"/>
                    <a:pt x="41" y="56"/>
                    <a:pt x="31" y="53"/>
                  </a:cubicBezTo>
                  <a:cubicBezTo>
                    <a:pt x="13" y="46"/>
                    <a:pt x="10" y="36"/>
                    <a:pt x="11" y="26"/>
                  </a:cubicBezTo>
                  <a:cubicBezTo>
                    <a:pt x="13" y="12"/>
                    <a:pt x="27" y="0"/>
                    <a:pt x="45" y="0"/>
                  </a:cubicBezTo>
                  <a:cubicBezTo>
                    <a:pt x="55" y="0"/>
                    <a:pt x="63" y="3"/>
                    <a:pt x="67" y="7"/>
                  </a:cubicBezTo>
                  <a:cubicBezTo>
                    <a:pt x="62" y="16"/>
                    <a:pt x="62" y="16"/>
                    <a:pt x="62" y="16"/>
                  </a:cubicBezTo>
                  <a:cubicBezTo>
                    <a:pt x="59" y="14"/>
                    <a:pt x="53" y="10"/>
                    <a:pt x="46" y="10"/>
                  </a:cubicBezTo>
                  <a:cubicBezTo>
                    <a:pt x="35" y="10"/>
                    <a:pt x="28" y="17"/>
                    <a:pt x="27" y="25"/>
                  </a:cubicBezTo>
                  <a:cubicBezTo>
                    <a:pt x="26" y="35"/>
                    <a:pt x="32" y="39"/>
                    <a:pt x="41" y="43"/>
                  </a:cubicBezTo>
                  <a:cubicBezTo>
                    <a:pt x="60" y="50"/>
                    <a:pt x="63" y="59"/>
                    <a:pt x="62" y="70"/>
                  </a:cubicBezTo>
                  <a:cubicBezTo>
                    <a:pt x="60" y="85"/>
                    <a:pt x="45" y="98"/>
                    <a:pt x="24" y="9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0" name="Freeform 26"/>
            <p:cNvSpPr>
              <a:spLocks/>
            </p:cNvSpPr>
            <p:nvPr userDrawn="1"/>
          </p:nvSpPr>
          <p:spPr bwMode="gray">
            <a:xfrm>
              <a:off x="-1985963" y="2387600"/>
              <a:ext cx="103188" cy="274638"/>
            </a:xfrm>
            <a:custGeom>
              <a:avLst/>
              <a:gdLst/>
              <a:ahLst/>
              <a:cxnLst>
                <a:cxn ang="0">
                  <a:pos x="24" y="123"/>
                </a:cxn>
                <a:cxn ang="0">
                  <a:pos x="2" y="99"/>
                </a:cxn>
                <a:cxn ang="0">
                  <a:pos x="11" y="37"/>
                </a:cxn>
                <a:cxn ang="0">
                  <a:pos x="0" y="37"/>
                </a:cxn>
                <a:cxn ang="0">
                  <a:pos x="1" y="27"/>
                </a:cxn>
                <a:cxn ang="0">
                  <a:pos x="13" y="27"/>
                </a:cxn>
                <a:cxn ang="0">
                  <a:pos x="16" y="5"/>
                </a:cxn>
                <a:cxn ang="0">
                  <a:pos x="33" y="0"/>
                </a:cxn>
                <a:cxn ang="0">
                  <a:pos x="29" y="27"/>
                </a:cxn>
                <a:cxn ang="0">
                  <a:pos x="46" y="27"/>
                </a:cxn>
                <a:cxn ang="0">
                  <a:pos x="45" y="37"/>
                </a:cxn>
                <a:cxn ang="0">
                  <a:pos x="27" y="37"/>
                </a:cxn>
                <a:cxn ang="0">
                  <a:pos x="19" y="98"/>
                </a:cxn>
                <a:cxn ang="0">
                  <a:pos x="30" y="112"/>
                </a:cxn>
                <a:cxn ang="0">
                  <a:pos x="34" y="111"/>
                </a:cxn>
                <a:cxn ang="0">
                  <a:pos x="33" y="121"/>
                </a:cxn>
                <a:cxn ang="0">
                  <a:pos x="24" y="123"/>
                </a:cxn>
              </a:cxnLst>
              <a:rect l="0" t="0" r="r" b="b"/>
              <a:pathLst>
                <a:path w="46" h="123">
                  <a:moveTo>
                    <a:pt x="24" y="123"/>
                  </a:moveTo>
                  <a:cubicBezTo>
                    <a:pt x="6" y="123"/>
                    <a:pt x="1" y="110"/>
                    <a:pt x="2" y="99"/>
                  </a:cubicBezTo>
                  <a:cubicBezTo>
                    <a:pt x="11" y="37"/>
                    <a:pt x="11" y="37"/>
                    <a:pt x="11" y="37"/>
                  </a:cubicBezTo>
                  <a:cubicBezTo>
                    <a:pt x="0" y="37"/>
                    <a:pt x="0" y="37"/>
                    <a:pt x="0" y="37"/>
                  </a:cubicBezTo>
                  <a:cubicBezTo>
                    <a:pt x="1" y="27"/>
                    <a:pt x="1" y="27"/>
                    <a:pt x="1" y="27"/>
                  </a:cubicBezTo>
                  <a:cubicBezTo>
                    <a:pt x="13" y="27"/>
                    <a:pt x="13" y="27"/>
                    <a:pt x="13" y="27"/>
                  </a:cubicBezTo>
                  <a:cubicBezTo>
                    <a:pt x="16" y="5"/>
                    <a:pt x="16" y="5"/>
                    <a:pt x="16" y="5"/>
                  </a:cubicBezTo>
                  <a:cubicBezTo>
                    <a:pt x="33" y="0"/>
                    <a:pt x="33" y="0"/>
                    <a:pt x="33" y="0"/>
                  </a:cubicBezTo>
                  <a:cubicBezTo>
                    <a:pt x="29" y="27"/>
                    <a:pt x="29" y="27"/>
                    <a:pt x="29" y="27"/>
                  </a:cubicBezTo>
                  <a:cubicBezTo>
                    <a:pt x="46" y="27"/>
                    <a:pt x="46" y="27"/>
                    <a:pt x="46" y="27"/>
                  </a:cubicBezTo>
                  <a:cubicBezTo>
                    <a:pt x="45" y="37"/>
                    <a:pt x="45" y="37"/>
                    <a:pt x="45" y="37"/>
                  </a:cubicBezTo>
                  <a:cubicBezTo>
                    <a:pt x="27" y="37"/>
                    <a:pt x="27" y="37"/>
                    <a:pt x="27" y="37"/>
                  </a:cubicBezTo>
                  <a:cubicBezTo>
                    <a:pt x="19" y="98"/>
                    <a:pt x="19" y="98"/>
                    <a:pt x="19" y="98"/>
                  </a:cubicBezTo>
                  <a:cubicBezTo>
                    <a:pt x="18" y="106"/>
                    <a:pt x="20" y="112"/>
                    <a:pt x="30" y="112"/>
                  </a:cubicBezTo>
                  <a:cubicBezTo>
                    <a:pt x="34" y="111"/>
                    <a:pt x="34" y="111"/>
                    <a:pt x="34"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1" name="Freeform 27"/>
            <p:cNvSpPr>
              <a:spLocks/>
            </p:cNvSpPr>
            <p:nvPr userDrawn="1"/>
          </p:nvSpPr>
          <p:spPr bwMode="gray">
            <a:xfrm>
              <a:off x="-1866900" y="2443163"/>
              <a:ext cx="125413" cy="215900"/>
            </a:xfrm>
            <a:custGeom>
              <a:avLst/>
              <a:gdLst/>
              <a:ahLst/>
              <a:cxnLst>
                <a:cxn ang="0">
                  <a:pos x="51" y="12"/>
                </a:cxn>
                <a:cxn ang="0">
                  <a:pos x="28" y="14"/>
                </a:cxn>
                <a:cxn ang="0">
                  <a:pos x="16" y="97"/>
                </a:cxn>
                <a:cxn ang="0">
                  <a:pos x="0" y="97"/>
                </a:cxn>
                <a:cxn ang="0">
                  <a:pos x="13" y="7"/>
                </a:cxn>
                <a:cxn ang="0">
                  <a:pos x="56" y="0"/>
                </a:cxn>
                <a:cxn ang="0">
                  <a:pos x="51" y="12"/>
                </a:cxn>
              </a:cxnLst>
              <a:rect l="0" t="0" r="r" b="b"/>
              <a:pathLst>
                <a:path w="56" h="97">
                  <a:moveTo>
                    <a:pt x="51" y="12"/>
                  </a:moveTo>
                  <a:cubicBezTo>
                    <a:pt x="43" y="10"/>
                    <a:pt x="34" y="10"/>
                    <a:pt x="28" y="14"/>
                  </a:cubicBezTo>
                  <a:cubicBezTo>
                    <a:pt x="16" y="97"/>
                    <a:pt x="16" y="97"/>
                    <a:pt x="16" y="97"/>
                  </a:cubicBezTo>
                  <a:cubicBezTo>
                    <a:pt x="0" y="97"/>
                    <a:pt x="0" y="97"/>
                    <a:pt x="0" y="97"/>
                  </a:cubicBezTo>
                  <a:cubicBezTo>
                    <a:pt x="13" y="7"/>
                    <a:pt x="13" y="7"/>
                    <a:pt x="13" y="7"/>
                  </a:cubicBezTo>
                  <a:cubicBezTo>
                    <a:pt x="23" y="2"/>
                    <a:pt x="33" y="0"/>
                    <a:pt x="56"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2" name="Freeform 28"/>
            <p:cNvSpPr>
              <a:spLocks/>
            </p:cNvSpPr>
            <p:nvPr userDrawn="1"/>
          </p:nvSpPr>
          <p:spPr bwMode="gray">
            <a:xfrm>
              <a:off x="-1730375"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49"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3" name="Freeform 29"/>
            <p:cNvSpPr>
              <a:spLocks/>
            </p:cNvSpPr>
            <p:nvPr userDrawn="1"/>
          </p:nvSpPr>
          <p:spPr bwMode="gray">
            <a:xfrm>
              <a:off x="-1520825" y="2443163"/>
              <a:ext cx="157163" cy="220663"/>
            </a:xfrm>
            <a:custGeom>
              <a:avLst/>
              <a:gdLst/>
              <a:ahLst/>
              <a:cxnLst>
                <a:cxn ang="0">
                  <a:pos x="35" y="99"/>
                </a:cxn>
                <a:cxn ang="0">
                  <a:pos x="4" y="49"/>
                </a:cxn>
                <a:cxn ang="0">
                  <a:pos x="49" y="0"/>
                </a:cxn>
                <a:cxn ang="0">
                  <a:pos x="70" y="7"/>
                </a:cxn>
                <a:cxn ang="0">
                  <a:pos x="65" y="15"/>
                </a:cxn>
                <a:cxn ang="0">
                  <a:pos x="51" y="11"/>
                </a:cxn>
                <a:cxn ang="0">
                  <a:pos x="21" y="49"/>
                </a:cxn>
                <a:cxn ang="0">
                  <a:pos x="40" y="87"/>
                </a:cxn>
                <a:cxn ang="0">
                  <a:pos x="56" y="83"/>
                </a:cxn>
                <a:cxn ang="0">
                  <a:pos x="58" y="92"/>
                </a:cxn>
                <a:cxn ang="0">
                  <a:pos x="35" y="99"/>
                </a:cxn>
              </a:cxnLst>
              <a:rect l="0" t="0" r="r" b="b"/>
              <a:pathLst>
                <a:path w="70" h="99">
                  <a:moveTo>
                    <a:pt x="35" y="99"/>
                  </a:moveTo>
                  <a:cubicBezTo>
                    <a:pt x="13" y="99"/>
                    <a:pt x="0" y="80"/>
                    <a:pt x="4" y="49"/>
                  </a:cubicBezTo>
                  <a:cubicBezTo>
                    <a:pt x="8" y="18"/>
                    <a:pt x="27" y="0"/>
                    <a:pt x="49" y="0"/>
                  </a:cubicBezTo>
                  <a:cubicBezTo>
                    <a:pt x="61" y="0"/>
                    <a:pt x="67" y="4"/>
                    <a:pt x="70" y="7"/>
                  </a:cubicBezTo>
                  <a:cubicBezTo>
                    <a:pt x="65" y="15"/>
                    <a:pt x="65" y="15"/>
                    <a:pt x="65" y="15"/>
                  </a:cubicBezTo>
                  <a:cubicBezTo>
                    <a:pt x="62" y="13"/>
                    <a:pt x="58" y="11"/>
                    <a:pt x="51" y="11"/>
                  </a:cubicBezTo>
                  <a:cubicBezTo>
                    <a:pt x="33" y="11"/>
                    <a:pt x="24" y="27"/>
                    <a:pt x="21" y="49"/>
                  </a:cubicBezTo>
                  <a:cubicBezTo>
                    <a:pt x="17" y="72"/>
                    <a:pt x="24" y="87"/>
                    <a:pt x="40" y="87"/>
                  </a:cubicBezTo>
                  <a:cubicBezTo>
                    <a:pt x="47" y="87"/>
                    <a:pt x="52" y="85"/>
                    <a:pt x="56" y="83"/>
                  </a:cubicBezTo>
                  <a:cubicBezTo>
                    <a:pt x="58" y="92"/>
                    <a:pt x="58" y="92"/>
                    <a:pt x="58" y="92"/>
                  </a:cubicBezTo>
                  <a:cubicBezTo>
                    <a:pt x="54" y="96"/>
                    <a:pt x="46" y="99"/>
                    <a:pt x="35"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4" name="Freeform 30"/>
            <p:cNvSpPr>
              <a:spLocks/>
            </p:cNvSpPr>
            <p:nvPr userDrawn="1"/>
          </p:nvSpPr>
          <p:spPr bwMode="gray">
            <a:xfrm>
              <a:off x="-1335088" y="2387600"/>
              <a:ext cx="104775"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8"/>
                </a:cxn>
                <a:cxn ang="0">
                  <a:pos x="30" y="112"/>
                </a:cxn>
                <a:cxn ang="0">
                  <a:pos x="35" y="111"/>
                </a:cxn>
                <a:cxn ang="0">
                  <a:pos x="33"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8"/>
                    <a:pt x="19" y="98"/>
                    <a:pt x="19" y="98"/>
                  </a:cubicBezTo>
                  <a:cubicBezTo>
                    <a:pt x="18" y="106"/>
                    <a:pt x="21" y="112"/>
                    <a:pt x="30" y="112"/>
                  </a:cubicBezTo>
                  <a:cubicBezTo>
                    <a:pt x="35" y="111"/>
                    <a:pt x="35" y="111"/>
                    <a:pt x="35"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5" name="Freeform 31"/>
            <p:cNvSpPr>
              <a:spLocks noEditPoints="1"/>
            </p:cNvSpPr>
            <p:nvPr userDrawn="1"/>
          </p:nvSpPr>
          <p:spPr bwMode="gray">
            <a:xfrm>
              <a:off x="-1212850" y="2366963"/>
              <a:ext cx="79375" cy="292100"/>
            </a:xfrm>
            <a:custGeom>
              <a:avLst/>
              <a:gdLst/>
              <a:ahLst/>
              <a:cxnLst>
                <a:cxn ang="0">
                  <a:pos x="24" y="18"/>
                </a:cxn>
                <a:cxn ang="0">
                  <a:pos x="15" y="9"/>
                </a:cxn>
                <a:cxn ang="0">
                  <a:pos x="26" y="0"/>
                </a:cxn>
                <a:cxn ang="0">
                  <a:pos x="34" y="9"/>
                </a:cxn>
                <a:cxn ang="0">
                  <a:pos x="24" y="18"/>
                </a:cxn>
                <a:cxn ang="0">
                  <a:pos x="0" y="131"/>
                </a:cxn>
                <a:cxn ang="0">
                  <a:pos x="13" y="36"/>
                </a:cxn>
                <a:cxn ang="0">
                  <a:pos x="29" y="36"/>
                </a:cxn>
                <a:cxn ang="0">
                  <a:pos x="16" y="131"/>
                </a:cxn>
                <a:cxn ang="0">
                  <a:pos x="0" y="131"/>
                </a:cxn>
              </a:cxnLst>
              <a:rect l="0" t="0" r="r" b="b"/>
              <a:pathLst>
                <a:path w="35" h="131">
                  <a:moveTo>
                    <a:pt x="24" y="18"/>
                  </a:moveTo>
                  <a:cubicBezTo>
                    <a:pt x="18" y="18"/>
                    <a:pt x="15" y="14"/>
                    <a:pt x="15" y="9"/>
                  </a:cubicBezTo>
                  <a:cubicBezTo>
                    <a:pt x="16" y="4"/>
                    <a:pt x="21" y="0"/>
                    <a:pt x="26" y="0"/>
                  </a:cubicBezTo>
                  <a:cubicBezTo>
                    <a:pt x="31" y="0"/>
                    <a:pt x="35" y="4"/>
                    <a:pt x="34" y="9"/>
                  </a:cubicBezTo>
                  <a:cubicBezTo>
                    <a:pt x="34" y="14"/>
                    <a:pt x="29" y="18"/>
                    <a:pt x="24" y="18"/>
                  </a:cubicBezTo>
                  <a:moveTo>
                    <a:pt x="0" y="131"/>
                  </a:moveTo>
                  <a:cubicBezTo>
                    <a:pt x="13" y="36"/>
                    <a:pt x="13" y="36"/>
                    <a:pt x="13" y="36"/>
                  </a:cubicBezTo>
                  <a:cubicBezTo>
                    <a:pt x="29" y="36"/>
                    <a:pt x="29" y="36"/>
                    <a:pt x="29" y="36"/>
                  </a:cubicBezTo>
                  <a:cubicBezTo>
                    <a:pt x="16" y="131"/>
                    <a:pt x="16" y="131"/>
                    <a:pt x="16" y="131"/>
                  </a:cubicBezTo>
                  <a:lnTo>
                    <a:pt x="0" y="1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6" name="Freeform 32"/>
            <p:cNvSpPr>
              <a:spLocks noEditPoints="1"/>
            </p:cNvSpPr>
            <p:nvPr userDrawn="1"/>
          </p:nvSpPr>
          <p:spPr bwMode="gray">
            <a:xfrm>
              <a:off x="-1119188" y="2443163"/>
              <a:ext cx="193675" cy="220663"/>
            </a:xfrm>
            <a:custGeom>
              <a:avLst/>
              <a:gdLst/>
              <a:ahLst/>
              <a:cxnLst>
                <a:cxn ang="0">
                  <a:pos x="36" y="99"/>
                </a:cxn>
                <a:cxn ang="0">
                  <a:pos x="4" y="49"/>
                </a:cxn>
                <a:cxn ang="0">
                  <a:pos x="50" y="0"/>
                </a:cxn>
                <a:cxn ang="0">
                  <a:pos x="82" y="49"/>
                </a:cxn>
                <a:cxn ang="0">
                  <a:pos x="36" y="99"/>
                </a:cxn>
                <a:cxn ang="0">
                  <a:pos x="48" y="10"/>
                </a:cxn>
                <a:cxn ang="0">
                  <a:pos x="20" y="49"/>
                </a:cxn>
                <a:cxn ang="0">
                  <a:pos x="38" y="88"/>
                </a:cxn>
                <a:cxn ang="0">
                  <a:pos x="65" y="49"/>
                </a:cxn>
                <a:cxn ang="0">
                  <a:pos x="48"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8" y="10"/>
                  </a:moveTo>
                  <a:cubicBezTo>
                    <a:pt x="29" y="10"/>
                    <a:pt x="23" y="30"/>
                    <a:pt x="20" y="49"/>
                  </a:cubicBezTo>
                  <a:cubicBezTo>
                    <a:pt x="17" y="69"/>
                    <a:pt x="19" y="88"/>
                    <a:pt x="38" y="88"/>
                  </a:cubicBezTo>
                  <a:cubicBezTo>
                    <a:pt x="56" y="88"/>
                    <a:pt x="63" y="68"/>
                    <a:pt x="65" y="49"/>
                  </a:cubicBezTo>
                  <a:cubicBezTo>
                    <a:pt x="68" y="30"/>
                    <a:pt x="67" y="10"/>
                    <a:pt x="48"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57" name="Freeform 33"/>
            <p:cNvSpPr>
              <a:spLocks/>
            </p:cNvSpPr>
            <p:nvPr userDrawn="1"/>
          </p:nvSpPr>
          <p:spPr bwMode="gray">
            <a:xfrm>
              <a:off x="-901700" y="2443163"/>
              <a:ext cx="187325" cy="215900"/>
            </a:xfrm>
            <a:custGeom>
              <a:avLst/>
              <a:gdLst/>
              <a:ahLst/>
              <a:cxnLst>
                <a:cxn ang="0">
                  <a:pos x="56" y="97"/>
                </a:cxn>
                <a:cxn ang="0">
                  <a:pos x="66" y="29"/>
                </a:cxn>
                <a:cxn ang="0">
                  <a:pos x="48" y="10"/>
                </a:cxn>
                <a:cxn ang="0">
                  <a:pos x="28" y="13"/>
                </a:cxn>
                <a:cxn ang="0">
                  <a:pos x="17" y="97"/>
                </a:cxn>
                <a:cxn ang="0">
                  <a:pos x="0" y="97"/>
                </a:cxn>
                <a:cxn ang="0">
                  <a:pos x="13" y="7"/>
                </a:cxn>
                <a:cxn ang="0">
                  <a:pos x="50"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8" y="10"/>
                    <a:pt x="34" y="11"/>
                    <a:pt x="28" y="13"/>
                  </a:cubicBezTo>
                  <a:cubicBezTo>
                    <a:pt x="17" y="97"/>
                    <a:pt x="17" y="97"/>
                    <a:pt x="17" y="97"/>
                  </a:cubicBezTo>
                  <a:cubicBezTo>
                    <a:pt x="0" y="97"/>
                    <a:pt x="0" y="97"/>
                    <a:pt x="0" y="97"/>
                  </a:cubicBezTo>
                  <a:cubicBezTo>
                    <a:pt x="13" y="7"/>
                    <a:pt x="13" y="7"/>
                    <a:pt x="13" y="7"/>
                  </a:cubicBezTo>
                  <a:cubicBezTo>
                    <a:pt x="22" y="3"/>
                    <a:pt x="34" y="0"/>
                    <a:pt x="50"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cxnSp>
        <p:nvCxnSpPr>
          <p:cNvPr id="47" name="Straight Connector 46"/>
          <p:cNvCxnSpPr/>
          <p:nvPr userDrawn="1"/>
        </p:nvCxnSpPr>
        <p:spPr bwMode="gray">
          <a:xfrm flipH="1">
            <a:off x="1914525" y="1781175"/>
            <a:ext cx="923926" cy="32956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bwMode="gray">
          <a:xfrm>
            <a:off x="2857501" y="2282210"/>
            <a:ext cx="6591300" cy="1786593"/>
          </a:xfrm>
        </p:spPr>
        <p:txBody>
          <a:bodyPr lIns="0" tIns="0" rIns="0" bIns="0">
            <a:noAutofit/>
          </a:bodyPr>
          <a:lstStyle>
            <a:lvl1pPr algn="l">
              <a:lnSpc>
                <a:spcPct val="85000"/>
              </a:lnSpc>
              <a:defRPr sz="4800" b="0">
                <a:solidFill>
                  <a:schemeClr val="bg1"/>
                </a:solidFill>
                <a:latin typeface="+mj-lt"/>
              </a:defRPr>
            </a:lvl1pPr>
          </a:lstStyle>
          <a:p>
            <a:r>
              <a:rPr lang="fr-FR" dirty="0"/>
              <a:t>Modifiez le style du titre</a:t>
            </a:r>
          </a:p>
        </p:txBody>
      </p:sp>
      <p:sp>
        <p:nvSpPr>
          <p:cNvPr id="3" name="Subtitle 2"/>
          <p:cNvSpPr>
            <a:spLocks noGrp="1"/>
          </p:cNvSpPr>
          <p:nvPr>
            <p:ph type="subTitle" idx="1"/>
          </p:nvPr>
        </p:nvSpPr>
        <p:spPr bwMode="gray">
          <a:xfrm>
            <a:off x="2857501" y="4135042"/>
            <a:ext cx="6591300" cy="426206"/>
          </a:xfrm>
        </p:spPr>
        <p:txBody>
          <a:bodyPr lIns="0" tIns="0" rIns="0" bIns="0">
            <a:noAutofit/>
          </a:bodyPr>
          <a:lstStyle>
            <a:lvl1pPr marL="0" indent="0" algn="l">
              <a:buNone/>
              <a:defRPr sz="22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grpSp>
        <p:nvGrpSpPr>
          <p:cNvPr id="44" name="Group 43"/>
          <p:cNvGrpSpPr/>
          <p:nvPr userDrawn="1"/>
        </p:nvGrpSpPr>
        <p:grpSpPr>
          <a:xfrm>
            <a:off x="-1" y="0"/>
            <a:ext cx="9906001" cy="6858001"/>
            <a:chOff x="-1" y="-1"/>
            <a:chExt cx="9906001" cy="6858001"/>
          </a:xfrm>
        </p:grpSpPr>
        <p:sp>
          <p:nvSpPr>
            <p:cNvPr id="45" name="Rectangle 44"/>
            <p:cNvSpPr/>
            <p:nvPr userDrawn="1"/>
          </p:nvSpPr>
          <p:spPr bwMode="gray">
            <a:xfrm rot="16200000">
              <a:off x="4811683" y="-4811684"/>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sp>
          <p:nvSpPr>
            <p:cNvPr id="46" name="Rectangle 45"/>
            <p:cNvSpPr/>
            <p:nvPr userDrawn="1"/>
          </p:nvSpPr>
          <p:spPr bwMode="gray">
            <a:xfrm rot="16200000">
              <a:off x="4811682" y="1763683"/>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sp>
          <p:nvSpPr>
            <p:cNvPr id="48" name="Rectangle 47"/>
            <p:cNvSpPr/>
            <p:nvPr userDrawn="1"/>
          </p:nvSpPr>
          <p:spPr bwMode="gray">
            <a:xfrm>
              <a:off x="0"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sp>
          <p:nvSpPr>
            <p:cNvPr id="49" name="Rectangle 48"/>
            <p:cNvSpPr/>
            <p:nvPr userDrawn="1"/>
          </p:nvSpPr>
          <p:spPr bwMode="gray">
            <a:xfrm>
              <a:off x="9623367"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57816" rtl="0" eaLnBrk="1" latinLnBrk="0" hangingPunct="1">
                <a:defRPr sz="1900" kern="1200">
                  <a:solidFill>
                    <a:schemeClr val="lt1"/>
                  </a:solidFill>
                  <a:latin typeface="+mn-lt"/>
                  <a:ea typeface="+mn-ea"/>
                  <a:cs typeface="+mn-cs"/>
                </a:defRPr>
              </a:lvl1pPr>
              <a:lvl2pPr marL="478908" algn="l" defTabSz="957816" rtl="0" eaLnBrk="1" latinLnBrk="0" hangingPunct="1">
                <a:defRPr sz="1900" kern="1200">
                  <a:solidFill>
                    <a:schemeClr val="lt1"/>
                  </a:solidFill>
                  <a:latin typeface="+mn-lt"/>
                  <a:ea typeface="+mn-ea"/>
                  <a:cs typeface="+mn-cs"/>
                </a:defRPr>
              </a:lvl2pPr>
              <a:lvl3pPr marL="957816" algn="l" defTabSz="957816" rtl="0" eaLnBrk="1" latinLnBrk="0" hangingPunct="1">
                <a:defRPr sz="1900" kern="1200">
                  <a:solidFill>
                    <a:schemeClr val="lt1"/>
                  </a:solidFill>
                  <a:latin typeface="+mn-lt"/>
                  <a:ea typeface="+mn-ea"/>
                  <a:cs typeface="+mn-cs"/>
                </a:defRPr>
              </a:lvl3pPr>
              <a:lvl4pPr marL="1436724" algn="l" defTabSz="957816" rtl="0" eaLnBrk="1" latinLnBrk="0" hangingPunct="1">
                <a:defRPr sz="1900" kern="1200">
                  <a:solidFill>
                    <a:schemeClr val="lt1"/>
                  </a:solidFill>
                  <a:latin typeface="+mn-lt"/>
                  <a:ea typeface="+mn-ea"/>
                  <a:cs typeface="+mn-cs"/>
                </a:defRPr>
              </a:lvl4pPr>
              <a:lvl5pPr marL="1915631" algn="l" defTabSz="957816" rtl="0" eaLnBrk="1" latinLnBrk="0" hangingPunct="1">
                <a:defRPr sz="1900" kern="1200">
                  <a:solidFill>
                    <a:schemeClr val="lt1"/>
                  </a:solidFill>
                  <a:latin typeface="+mn-lt"/>
                  <a:ea typeface="+mn-ea"/>
                  <a:cs typeface="+mn-cs"/>
                </a:defRPr>
              </a:lvl5pPr>
              <a:lvl6pPr marL="2394539" algn="l" defTabSz="957816" rtl="0" eaLnBrk="1" latinLnBrk="0" hangingPunct="1">
                <a:defRPr sz="1900" kern="1200">
                  <a:solidFill>
                    <a:schemeClr val="lt1"/>
                  </a:solidFill>
                  <a:latin typeface="+mn-lt"/>
                  <a:ea typeface="+mn-ea"/>
                  <a:cs typeface="+mn-cs"/>
                </a:defRPr>
              </a:lvl6pPr>
              <a:lvl7pPr marL="2873447" algn="l" defTabSz="957816" rtl="0" eaLnBrk="1" latinLnBrk="0" hangingPunct="1">
                <a:defRPr sz="1900" kern="1200">
                  <a:solidFill>
                    <a:schemeClr val="lt1"/>
                  </a:solidFill>
                  <a:latin typeface="+mn-lt"/>
                  <a:ea typeface="+mn-ea"/>
                  <a:cs typeface="+mn-cs"/>
                </a:defRPr>
              </a:lvl7pPr>
              <a:lvl8pPr marL="3352355" algn="l" defTabSz="957816" rtl="0" eaLnBrk="1" latinLnBrk="0" hangingPunct="1">
                <a:defRPr sz="1900" kern="1200">
                  <a:solidFill>
                    <a:schemeClr val="lt1"/>
                  </a:solidFill>
                  <a:latin typeface="+mn-lt"/>
                  <a:ea typeface="+mn-ea"/>
                  <a:cs typeface="+mn-cs"/>
                </a:defRPr>
              </a:lvl8pPr>
              <a:lvl9pPr marL="3831263" algn="l" defTabSz="957816" rtl="0" eaLnBrk="1" latinLnBrk="0" hangingPunct="1">
                <a:defRPr sz="1900" kern="1200">
                  <a:solidFill>
                    <a:schemeClr val="lt1"/>
                  </a:solidFill>
                  <a:latin typeface="+mn-lt"/>
                  <a:ea typeface="+mn-ea"/>
                  <a:cs typeface="+mn-cs"/>
                </a:defRPr>
              </a:lvl9pPr>
            </a:lstStyle>
            <a:p>
              <a:pPr algn="ctr"/>
              <a:endParaRPr lang="fr-FR" sz="1600" dirty="0"/>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amp; Contenu">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fr-FR"/>
              <a:t>Modifiez le style du titre</a:t>
            </a:r>
            <a:endParaRPr lang="fr-FR" dirty="0"/>
          </a:p>
        </p:txBody>
      </p:sp>
      <p:sp>
        <p:nvSpPr>
          <p:cNvPr id="3" name="Content Placeholder 2"/>
          <p:cNvSpPr>
            <a:spLocks noGrp="1"/>
          </p:cNvSpPr>
          <p:nvPr>
            <p:ph idx="1"/>
          </p:nvPr>
        </p:nvSpPr>
        <p:spPr bwMode="gray"/>
        <p:txBody>
          <a:bodyPr/>
          <a:lstStyle/>
          <a:p>
            <a:pPr lvl="0"/>
            <a:r>
              <a:rPr lang="fr-FR"/>
              <a:t>Modifiez les styles du texte du masque</a:t>
            </a:r>
          </a:p>
          <a:p>
            <a:pPr lvl="1"/>
            <a:r>
              <a:rPr lang="fr-FR"/>
              <a:t>Deuxième niveau</a:t>
            </a:r>
          </a:p>
          <a:p>
            <a:pPr lvl="2"/>
            <a:r>
              <a:rPr lang="fr-FR"/>
              <a:t>Troisième niveau</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Contenu &amp; Photo">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fr-FR"/>
              <a:t>Modifiez le style du titre</a:t>
            </a:r>
          </a:p>
        </p:txBody>
      </p:sp>
      <p:sp>
        <p:nvSpPr>
          <p:cNvPr id="3" name="Content Placeholder 2"/>
          <p:cNvSpPr>
            <a:spLocks noGrp="1"/>
          </p:cNvSpPr>
          <p:nvPr>
            <p:ph idx="1"/>
          </p:nvPr>
        </p:nvSpPr>
        <p:spPr bwMode="gray">
          <a:xfrm>
            <a:off x="3815542" y="1803863"/>
            <a:ext cx="5595157" cy="4322300"/>
          </a:xfrm>
        </p:spPr>
        <p:txBody>
          <a:bodyPr/>
          <a:lstStyle/>
          <a:p>
            <a:pPr lvl="0"/>
            <a:r>
              <a:rPr lang="fr-FR"/>
              <a:t>Modifiez les styles du texte du masque</a:t>
            </a:r>
          </a:p>
          <a:p>
            <a:pPr lvl="1"/>
            <a:r>
              <a:rPr lang="fr-FR"/>
              <a:t>Deuxième niveau</a:t>
            </a:r>
          </a:p>
          <a:p>
            <a:pPr lvl="2"/>
            <a:r>
              <a:rPr lang="fr-FR"/>
              <a:t>Troisième niveau</a:t>
            </a:r>
          </a:p>
        </p:txBody>
      </p:sp>
      <p:sp>
        <p:nvSpPr>
          <p:cNvPr id="5" name="Picture Placeholder 4"/>
          <p:cNvSpPr>
            <a:spLocks noGrp="1"/>
          </p:cNvSpPr>
          <p:nvPr>
            <p:ph type="pic" sz="quarter" idx="10"/>
          </p:nvPr>
        </p:nvSpPr>
        <p:spPr bwMode="gray">
          <a:xfrm>
            <a:off x="415635" y="1803863"/>
            <a:ext cx="3075709" cy="4322300"/>
          </a:xfrm>
        </p:spPr>
        <p:txBody>
          <a:bodyPr anchor="ctr"/>
          <a:lstStyle>
            <a:lvl1pPr algn="ctr">
              <a:defRPr sz="1200"/>
            </a:lvl1pPr>
          </a:lstStyle>
          <a:p>
            <a:r>
              <a:rPr lang="fr-FR"/>
              <a:t>Cliquez sur l'icône pour ajouter une image</a:t>
            </a:r>
            <a:endParaRPr lang="fr-FR"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fr-FR"/>
              <a:t>Modifiez le style du titre</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bg bwMode="gray">
      <p:bgRef idx="1001">
        <a:schemeClr val="bg1"/>
      </p:bgRef>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ge de Fin">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059494589"/>
              </p:ext>
            </p:ext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5176" name="think-cell Slide" r:id="rId4" imgW="270" imgH="270" progId="TCLayout.ActiveDocument.1">
                  <p:embed/>
                </p:oleObj>
              </mc:Choice>
              <mc:Fallback>
                <p:oleObj name="think-cell Slide" r:id="rId4" imgW="270" imgH="270" progId="TCLayout.ActiveDocument.1">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 name="TextBox 30"/>
          <p:cNvSpPr txBox="1"/>
          <p:nvPr userDrawn="1"/>
        </p:nvSpPr>
        <p:spPr bwMode="gray">
          <a:xfrm>
            <a:off x="2001872" y="2355662"/>
            <a:ext cx="5902257" cy="615553"/>
          </a:xfrm>
          <a:prstGeom prst="rect">
            <a:avLst/>
          </a:prstGeom>
          <a:noFill/>
        </p:spPr>
        <p:txBody>
          <a:bodyPr wrap="none" lIns="0" tIns="0" rIns="0" bIns="0" rtlCol="0">
            <a:spAutoFit/>
          </a:bodyPr>
          <a:lstStyle/>
          <a:p>
            <a:pPr algn="ctr"/>
            <a:r>
              <a:rPr lang="fr-FR" sz="4000" dirty="0">
                <a:solidFill>
                  <a:schemeClr val="accent2"/>
                </a:solidFill>
              </a:rPr>
              <a:t>Merci pour</a:t>
            </a:r>
            <a:r>
              <a:rPr lang="fr-FR" sz="4000" baseline="0" dirty="0">
                <a:solidFill>
                  <a:schemeClr val="accent2"/>
                </a:solidFill>
              </a:rPr>
              <a:t> votre attention</a:t>
            </a:r>
            <a:endParaRPr lang="fr-FR" sz="4000" dirty="0">
              <a:solidFill>
                <a:schemeClr val="accent2"/>
              </a:solidFill>
            </a:endParaRPr>
          </a:p>
        </p:txBody>
      </p:sp>
      <p:sp>
        <p:nvSpPr>
          <p:cNvPr id="34" name="Picture Placeholder 36"/>
          <p:cNvSpPr>
            <a:spLocks noGrp="1"/>
          </p:cNvSpPr>
          <p:nvPr>
            <p:ph type="pic" sz="quarter" idx="11"/>
          </p:nvPr>
        </p:nvSpPr>
        <p:spPr bwMode="gray">
          <a:xfrm>
            <a:off x="0" y="0"/>
            <a:ext cx="9906000" cy="5203766"/>
          </a:xfrm>
        </p:spPr>
        <p:txBody>
          <a:bodyPr anchor="ctr"/>
          <a:lstStyle>
            <a:lvl1pPr algn="ctr">
              <a:defRPr sz="1400"/>
            </a:lvl1pPr>
          </a:lstStyle>
          <a:p>
            <a:r>
              <a:rPr lang="fr-FR"/>
              <a:t>Cliquez sur l'icône pour ajouter une image</a:t>
            </a:r>
          </a:p>
        </p:txBody>
      </p:sp>
      <p:grpSp>
        <p:nvGrpSpPr>
          <p:cNvPr id="86" name="Group 85"/>
          <p:cNvGrpSpPr/>
          <p:nvPr userDrawn="1"/>
        </p:nvGrpSpPr>
        <p:grpSpPr>
          <a:xfrm>
            <a:off x="7918778" y="5797551"/>
            <a:ext cx="1415769" cy="379966"/>
            <a:chOff x="7918778" y="5797551"/>
            <a:chExt cx="1415769" cy="379966"/>
          </a:xfrm>
          <a:solidFill>
            <a:schemeClr val="tx1"/>
          </a:solidFill>
        </p:grpSpPr>
        <p:sp>
          <p:nvSpPr>
            <p:cNvPr id="36" name="Freeform 8"/>
            <p:cNvSpPr>
              <a:spLocks/>
            </p:cNvSpPr>
            <p:nvPr userDrawn="1"/>
          </p:nvSpPr>
          <p:spPr bwMode="gray">
            <a:xfrm>
              <a:off x="7918778" y="5797551"/>
              <a:ext cx="345837" cy="379966"/>
            </a:xfrm>
            <a:custGeom>
              <a:avLst/>
              <a:gdLst/>
              <a:ahLst/>
              <a:cxnLst>
                <a:cxn ang="0">
                  <a:pos x="394" y="375"/>
                </a:cxn>
                <a:cxn ang="0">
                  <a:pos x="392" y="370"/>
                </a:cxn>
                <a:cxn ang="0">
                  <a:pos x="387" y="372"/>
                </a:cxn>
                <a:cxn ang="0">
                  <a:pos x="380" y="375"/>
                </a:cxn>
                <a:cxn ang="0">
                  <a:pos x="299" y="389"/>
                </a:cxn>
                <a:cxn ang="0">
                  <a:pos x="141" y="237"/>
                </a:cxn>
                <a:cxn ang="0">
                  <a:pos x="298" y="83"/>
                </a:cxn>
                <a:cxn ang="0">
                  <a:pos x="380" y="98"/>
                </a:cxn>
                <a:cxn ang="0">
                  <a:pos x="387" y="101"/>
                </a:cxn>
                <a:cxn ang="0">
                  <a:pos x="392" y="103"/>
                </a:cxn>
                <a:cxn ang="0">
                  <a:pos x="395" y="98"/>
                </a:cxn>
                <a:cxn ang="0">
                  <a:pos x="429" y="38"/>
                </a:cxn>
                <a:cxn ang="0">
                  <a:pos x="432" y="32"/>
                </a:cxn>
                <a:cxn ang="0">
                  <a:pos x="426" y="29"/>
                </a:cxn>
                <a:cxn ang="0">
                  <a:pos x="418" y="26"/>
                </a:cxn>
                <a:cxn ang="0">
                  <a:pos x="276" y="0"/>
                </a:cxn>
                <a:cxn ang="0">
                  <a:pos x="0" y="238"/>
                </a:cxn>
                <a:cxn ang="0">
                  <a:pos x="277" y="475"/>
                </a:cxn>
                <a:cxn ang="0">
                  <a:pos x="418" y="449"/>
                </a:cxn>
                <a:cxn ang="0">
                  <a:pos x="426" y="445"/>
                </a:cxn>
                <a:cxn ang="0">
                  <a:pos x="432" y="443"/>
                </a:cxn>
                <a:cxn ang="0">
                  <a:pos x="429" y="437"/>
                </a:cxn>
                <a:cxn ang="0">
                  <a:pos x="394" y="375"/>
                </a:cxn>
              </a:cxnLst>
              <a:rect l="0" t="0" r="r" b="b"/>
              <a:pathLst>
                <a:path w="432" h="475">
                  <a:moveTo>
                    <a:pt x="394" y="375"/>
                  </a:moveTo>
                  <a:cubicBezTo>
                    <a:pt x="392" y="370"/>
                    <a:pt x="392" y="370"/>
                    <a:pt x="392" y="370"/>
                  </a:cubicBezTo>
                  <a:cubicBezTo>
                    <a:pt x="387" y="372"/>
                    <a:pt x="387" y="372"/>
                    <a:pt x="387" y="372"/>
                  </a:cubicBezTo>
                  <a:cubicBezTo>
                    <a:pt x="380" y="375"/>
                    <a:pt x="380" y="375"/>
                    <a:pt x="380" y="375"/>
                  </a:cubicBezTo>
                  <a:cubicBezTo>
                    <a:pt x="361" y="382"/>
                    <a:pt x="338" y="389"/>
                    <a:pt x="299" y="389"/>
                  </a:cubicBezTo>
                  <a:cubicBezTo>
                    <a:pt x="191" y="389"/>
                    <a:pt x="141" y="310"/>
                    <a:pt x="141" y="237"/>
                  </a:cubicBezTo>
                  <a:cubicBezTo>
                    <a:pt x="141" y="160"/>
                    <a:pt x="190" y="83"/>
                    <a:pt x="298" y="83"/>
                  </a:cubicBezTo>
                  <a:cubicBezTo>
                    <a:pt x="335" y="83"/>
                    <a:pt x="363" y="91"/>
                    <a:pt x="380" y="98"/>
                  </a:cubicBezTo>
                  <a:cubicBezTo>
                    <a:pt x="387" y="101"/>
                    <a:pt x="387" y="101"/>
                    <a:pt x="387" y="101"/>
                  </a:cubicBezTo>
                  <a:cubicBezTo>
                    <a:pt x="392" y="103"/>
                    <a:pt x="392" y="103"/>
                    <a:pt x="392" y="103"/>
                  </a:cubicBezTo>
                  <a:cubicBezTo>
                    <a:pt x="395" y="98"/>
                    <a:pt x="395" y="98"/>
                    <a:pt x="395" y="98"/>
                  </a:cubicBezTo>
                  <a:cubicBezTo>
                    <a:pt x="429" y="38"/>
                    <a:pt x="429" y="38"/>
                    <a:pt x="429" y="38"/>
                  </a:cubicBezTo>
                  <a:cubicBezTo>
                    <a:pt x="432" y="32"/>
                    <a:pt x="432" y="32"/>
                    <a:pt x="432" y="32"/>
                  </a:cubicBezTo>
                  <a:cubicBezTo>
                    <a:pt x="426" y="29"/>
                    <a:pt x="426" y="29"/>
                    <a:pt x="426" y="29"/>
                  </a:cubicBezTo>
                  <a:cubicBezTo>
                    <a:pt x="418" y="26"/>
                    <a:pt x="418" y="26"/>
                    <a:pt x="418" y="26"/>
                  </a:cubicBezTo>
                  <a:cubicBezTo>
                    <a:pt x="381" y="8"/>
                    <a:pt x="333" y="0"/>
                    <a:pt x="276" y="0"/>
                  </a:cubicBezTo>
                  <a:cubicBezTo>
                    <a:pt x="95" y="0"/>
                    <a:pt x="0" y="119"/>
                    <a:pt x="0" y="238"/>
                  </a:cubicBezTo>
                  <a:cubicBezTo>
                    <a:pt x="0" y="356"/>
                    <a:pt x="95" y="475"/>
                    <a:pt x="277" y="475"/>
                  </a:cubicBezTo>
                  <a:cubicBezTo>
                    <a:pt x="332" y="475"/>
                    <a:pt x="386" y="466"/>
                    <a:pt x="418" y="449"/>
                  </a:cubicBezTo>
                  <a:cubicBezTo>
                    <a:pt x="426" y="445"/>
                    <a:pt x="426" y="445"/>
                    <a:pt x="426" y="445"/>
                  </a:cubicBezTo>
                  <a:cubicBezTo>
                    <a:pt x="432" y="443"/>
                    <a:pt x="432" y="443"/>
                    <a:pt x="432" y="443"/>
                  </a:cubicBezTo>
                  <a:cubicBezTo>
                    <a:pt x="429" y="437"/>
                    <a:pt x="429" y="437"/>
                    <a:pt x="429" y="437"/>
                  </a:cubicBezTo>
                  <a:lnTo>
                    <a:pt x="394" y="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8" name="Freeform 9"/>
            <p:cNvSpPr>
              <a:spLocks/>
            </p:cNvSpPr>
            <p:nvPr userDrawn="1"/>
          </p:nvSpPr>
          <p:spPr bwMode="gray">
            <a:xfrm>
              <a:off x="8269165" y="5797551"/>
              <a:ext cx="330479" cy="379966"/>
            </a:xfrm>
            <a:custGeom>
              <a:avLst/>
              <a:gdLst/>
              <a:ahLst/>
              <a:cxnLst>
                <a:cxn ang="0">
                  <a:pos x="253" y="192"/>
                </a:cxn>
                <a:cxn ang="0">
                  <a:pos x="155" y="134"/>
                </a:cxn>
                <a:cxn ang="0">
                  <a:pos x="249" y="81"/>
                </a:cxn>
                <a:cxn ang="0">
                  <a:pos x="349" y="99"/>
                </a:cxn>
                <a:cxn ang="0">
                  <a:pos x="356" y="102"/>
                </a:cxn>
                <a:cxn ang="0">
                  <a:pos x="362" y="104"/>
                </a:cxn>
                <a:cxn ang="0">
                  <a:pos x="364" y="100"/>
                </a:cxn>
                <a:cxn ang="0">
                  <a:pos x="398" y="38"/>
                </a:cxn>
                <a:cxn ang="0">
                  <a:pos x="402" y="32"/>
                </a:cxn>
                <a:cxn ang="0">
                  <a:pos x="396" y="29"/>
                </a:cxn>
                <a:cxn ang="0">
                  <a:pos x="387" y="25"/>
                </a:cxn>
                <a:cxn ang="0">
                  <a:pos x="235" y="0"/>
                </a:cxn>
                <a:cxn ang="0">
                  <a:pos x="20" y="142"/>
                </a:cxn>
                <a:cxn ang="0">
                  <a:pos x="172" y="271"/>
                </a:cxn>
                <a:cxn ang="0">
                  <a:pos x="271" y="333"/>
                </a:cxn>
                <a:cxn ang="0">
                  <a:pos x="165" y="390"/>
                </a:cxn>
                <a:cxn ang="0">
                  <a:pos x="55" y="370"/>
                </a:cxn>
                <a:cxn ang="0">
                  <a:pos x="47" y="368"/>
                </a:cxn>
                <a:cxn ang="0">
                  <a:pos x="42" y="365"/>
                </a:cxn>
                <a:cxn ang="0">
                  <a:pos x="40" y="370"/>
                </a:cxn>
                <a:cxn ang="0">
                  <a:pos x="3" y="438"/>
                </a:cxn>
                <a:cxn ang="0">
                  <a:pos x="0" y="444"/>
                </a:cxn>
                <a:cxn ang="0">
                  <a:pos x="6" y="447"/>
                </a:cxn>
                <a:cxn ang="0">
                  <a:pos x="15" y="450"/>
                </a:cxn>
                <a:cxn ang="0">
                  <a:pos x="186" y="475"/>
                </a:cxn>
                <a:cxn ang="0">
                  <a:pos x="413" y="328"/>
                </a:cxn>
                <a:cxn ang="0">
                  <a:pos x="253" y="192"/>
                </a:cxn>
              </a:cxnLst>
              <a:rect l="0" t="0" r="r" b="b"/>
              <a:pathLst>
                <a:path w="413" h="475">
                  <a:moveTo>
                    <a:pt x="253" y="192"/>
                  </a:moveTo>
                  <a:cubicBezTo>
                    <a:pt x="200" y="177"/>
                    <a:pt x="155" y="164"/>
                    <a:pt x="155" y="134"/>
                  </a:cubicBezTo>
                  <a:cubicBezTo>
                    <a:pt x="155" y="102"/>
                    <a:pt x="193" y="81"/>
                    <a:pt x="249" y="81"/>
                  </a:cubicBezTo>
                  <a:cubicBezTo>
                    <a:pt x="288" y="81"/>
                    <a:pt x="328" y="90"/>
                    <a:pt x="349" y="99"/>
                  </a:cubicBezTo>
                  <a:cubicBezTo>
                    <a:pt x="356" y="102"/>
                    <a:pt x="356" y="102"/>
                    <a:pt x="356" y="102"/>
                  </a:cubicBezTo>
                  <a:cubicBezTo>
                    <a:pt x="362" y="104"/>
                    <a:pt x="362" y="104"/>
                    <a:pt x="362" y="104"/>
                  </a:cubicBezTo>
                  <a:cubicBezTo>
                    <a:pt x="364" y="100"/>
                    <a:pt x="364" y="100"/>
                    <a:pt x="364" y="100"/>
                  </a:cubicBezTo>
                  <a:cubicBezTo>
                    <a:pt x="398" y="38"/>
                    <a:pt x="398" y="38"/>
                    <a:pt x="398" y="38"/>
                  </a:cubicBezTo>
                  <a:cubicBezTo>
                    <a:pt x="402" y="32"/>
                    <a:pt x="402" y="32"/>
                    <a:pt x="402" y="32"/>
                  </a:cubicBezTo>
                  <a:cubicBezTo>
                    <a:pt x="396" y="29"/>
                    <a:pt x="396" y="29"/>
                    <a:pt x="396" y="29"/>
                  </a:cubicBezTo>
                  <a:cubicBezTo>
                    <a:pt x="387" y="25"/>
                    <a:pt x="387" y="25"/>
                    <a:pt x="387" y="25"/>
                  </a:cubicBezTo>
                  <a:cubicBezTo>
                    <a:pt x="372" y="19"/>
                    <a:pt x="319" y="0"/>
                    <a:pt x="235" y="0"/>
                  </a:cubicBezTo>
                  <a:cubicBezTo>
                    <a:pt x="94" y="0"/>
                    <a:pt x="20" y="71"/>
                    <a:pt x="20" y="142"/>
                  </a:cubicBezTo>
                  <a:cubicBezTo>
                    <a:pt x="20" y="225"/>
                    <a:pt x="101" y="250"/>
                    <a:pt x="172" y="271"/>
                  </a:cubicBezTo>
                  <a:cubicBezTo>
                    <a:pt x="225" y="287"/>
                    <a:pt x="271" y="301"/>
                    <a:pt x="271" y="333"/>
                  </a:cubicBezTo>
                  <a:cubicBezTo>
                    <a:pt x="271" y="366"/>
                    <a:pt x="228" y="390"/>
                    <a:pt x="165" y="390"/>
                  </a:cubicBezTo>
                  <a:cubicBezTo>
                    <a:pt x="122" y="390"/>
                    <a:pt x="78" y="380"/>
                    <a:pt x="55" y="370"/>
                  </a:cubicBezTo>
                  <a:cubicBezTo>
                    <a:pt x="47" y="368"/>
                    <a:pt x="47" y="368"/>
                    <a:pt x="47" y="368"/>
                  </a:cubicBezTo>
                  <a:cubicBezTo>
                    <a:pt x="42" y="365"/>
                    <a:pt x="42" y="365"/>
                    <a:pt x="42" y="365"/>
                  </a:cubicBezTo>
                  <a:cubicBezTo>
                    <a:pt x="40" y="370"/>
                    <a:pt x="40" y="370"/>
                    <a:pt x="40" y="370"/>
                  </a:cubicBezTo>
                  <a:cubicBezTo>
                    <a:pt x="3" y="438"/>
                    <a:pt x="3" y="438"/>
                    <a:pt x="3" y="438"/>
                  </a:cubicBezTo>
                  <a:cubicBezTo>
                    <a:pt x="0" y="444"/>
                    <a:pt x="0" y="444"/>
                    <a:pt x="0" y="444"/>
                  </a:cubicBezTo>
                  <a:cubicBezTo>
                    <a:pt x="6" y="447"/>
                    <a:pt x="6" y="447"/>
                    <a:pt x="6" y="447"/>
                  </a:cubicBezTo>
                  <a:cubicBezTo>
                    <a:pt x="15" y="450"/>
                    <a:pt x="15" y="450"/>
                    <a:pt x="15" y="450"/>
                  </a:cubicBezTo>
                  <a:cubicBezTo>
                    <a:pt x="55" y="466"/>
                    <a:pt x="119" y="475"/>
                    <a:pt x="186" y="475"/>
                  </a:cubicBezTo>
                  <a:cubicBezTo>
                    <a:pt x="317" y="475"/>
                    <a:pt x="413" y="413"/>
                    <a:pt x="413" y="328"/>
                  </a:cubicBezTo>
                  <a:cubicBezTo>
                    <a:pt x="413" y="238"/>
                    <a:pt x="328" y="213"/>
                    <a:pt x="253" y="1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2" name="Freeform 10"/>
            <p:cNvSpPr>
              <a:spLocks/>
            </p:cNvSpPr>
            <p:nvPr userDrawn="1"/>
          </p:nvSpPr>
          <p:spPr bwMode="gray">
            <a:xfrm>
              <a:off x="8604764" y="5804377"/>
              <a:ext cx="329910" cy="366883"/>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 ang="0">
                  <a:pos x="571"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lnTo>
                    <a:pt x="57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3" name="Freeform 11"/>
            <p:cNvSpPr>
              <a:spLocks/>
            </p:cNvSpPr>
            <p:nvPr userDrawn="1"/>
          </p:nvSpPr>
          <p:spPr bwMode="gray">
            <a:xfrm>
              <a:off x="8604764" y="5804377"/>
              <a:ext cx="329910" cy="366883"/>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4" name="Freeform 12"/>
            <p:cNvSpPr>
              <a:spLocks noEditPoints="1"/>
            </p:cNvSpPr>
            <p:nvPr userDrawn="1"/>
          </p:nvSpPr>
          <p:spPr bwMode="gray">
            <a:xfrm>
              <a:off x="8965958" y="5797551"/>
              <a:ext cx="368589" cy="379966"/>
            </a:xfrm>
            <a:custGeom>
              <a:avLst/>
              <a:gdLst/>
              <a:ahLst/>
              <a:cxnLst>
                <a:cxn ang="0">
                  <a:pos x="360" y="225"/>
                </a:cxn>
                <a:cxn ang="0">
                  <a:pos x="439" y="127"/>
                </a:cxn>
                <a:cxn ang="0">
                  <a:pos x="196" y="0"/>
                </a:cxn>
                <a:cxn ang="0">
                  <a:pos x="10" y="25"/>
                </a:cxn>
                <a:cxn ang="0">
                  <a:pos x="4" y="27"/>
                </a:cxn>
                <a:cxn ang="0">
                  <a:pos x="0" y="28"/>
                </a:cxn>
                <a:cxn ang="0">
                  <a:pos x="0" y="33"/>
                </a:cxn>
                <a:cxn ang="0">
                  <a:pos x="0" y="443"/>
                </a:cxn>
                <a:cxn ang="0">
                  <a:pos x="0" y="447"/>
                </a:cxn>
                <a:cxn ang="0">
                  <a:pos x="4" y="448"/>
                </a:cxn>
                <a:cxn ang="0">
                  <a:pos x="10" y="450"/>
                </a:cxn>
                <a:cxn ang="0">
                  <a:pos x="203" y="475"/>
                </a:cxn>
                <a:cxn ang="0">
                  <a:pos x="461" y="335"/>
                </a:cxn>
                <a:cxn ang="0">
                  <a:pos x="360" y="225"/>
                </a:cxn>
                <a:cxn ang="0">
                  <a:pos x="132" y="247"/>
                </a:cxn>
                <a:cxn ang="0">
                  <a:pos x="132" y="208"/>
                </a:cxn>
                <a:cxn ang="0">
                  <a:pos x="132" y="79"/>
                </a:cxn>
                <a:cxn ang="0">
                  <a:pos x="196" y="72"/>
                </a:cxn>
                <a:cxn ang="0">
                  <a:pos x="307" y="132"/>
                </a:cxn>
                <a:cxn ang="0">
                  <a:pos x="201" y="194"/>
                </a:cxn>
                <a:cxn ang="0">
                  <a:pos x="193" y="194"/>
                </a:cxn>
                <a:cxn ang="0">
                  <a:pos x="188" y="195"/>
                </a:cxn>
                <a:cxn ang="0">
                  <a:pos x="188" y="200"/>
                </a:cxn>
                <a:cxn ang="0">
                  <a:pos x="188" y="255"/>
                </a:cxn>
                <a:cxn ang="0">
                  <a:pos x="188" y="261"/>
                </a:cxn>
                <a:cxn ang="0">
                  <a:pos x="193" y="261"/>
                </a:cxn>
                <a:cxn ang="0">
                  <a:pos x="201" y="262"/>
                </a:cxn>
                <a:cxn ang="0">
                  <a:pos x="325" y="334"/>
                </a:cxn>
                <a:cxn ang="0">
                  <a:pos x="201" y="400"/>
                </a:cxn>
                <a:cxn ang="0">
                  <a:pos x="132" y="392"/>
                </a:cxn>
                <a:cxn ang="0">
                  <a:pos x="132" y="247"/>
                </a:cxn>
              </a:cxnLst>
              <a:rect l="0" t="0" r="r" b="b"/>
              <a:pathLst>
                <a:path w="461" h="475">
                  <a:moveTo>
                    <a:pt x="360" y="225"/>
                  </a:moveTo>
                  <a:cubicBezTo>
                    <a:pt x="395" y="211"/>
                    <a:pt x="439" y="183"/>
                    <a:pt x="439" y="127"/>
                  </a:cubicBezTo>
                  <a:cubicBezTo>
                    <a:pt x="439" y="48"/>
                    <a:pt x="348" y="0"/>
                    <a:pt x="196" y="0"/>
                  </a:cubicBezTo>
                  <a:cubicBezTo>
                    <a:pt x="126" y="0"/>
                    <a:pt x="56" y="9"/>
                    <a:pt x="10" y="25"/>
                  </a:cubicBezTo>
                  <a:cubicBezTo>
                    <a:pt x="4" y="27"/>
                    <a:pt x="4" y="27"/>
                    <a:pt x="4" y="27"/>
                  </a:cubicBezTo>
                  <a:cubicBezTo>
                    <a:pt x="0" y="28"/>
                    <a:pt x="0" y="28"/>
                    <a:pt x="0" y="28"/>
                  </a:cubicBezTo>
                  <a:cubicBezTo>
                    <a:pt x="0" y="33"/>
                    <a:pt x="0" y="33"/>
                    <a:pt x="0" y="33"/>
                  </a:cubicBezTo>
                  <a:cubicBezTo>
                    <a:pt x="0" y="443"/>
                    <a:pt x="0" y="443"/>
                    <a:pt x="0" y="443"/>
                  </a:cubicBezTo>
                  <a:cubicBezTo>
                    <a:pt x="0" y="447"/>
                    <a:pt x="0" y="447"/>
                    <a:pt x="0" y="447"/>
                  </a:cubicBezTo>
                  <a:cubicBezTo>
                    <a:pt x="4" y="448"/>
                    <a:pt x="4" y="448"/>
                    <a:pt x="4" y="448"/>
                  </a:cubicBezTo>
                  <a:cubicBezTo>
                    <a:pt x="10" y="450"/>
                    <a:pt x="10" y="450"/>
                    <a:pt x="10" y="450"/>
                  </a:cubicBezTo>
                  <a:cubicBezTo>
                    <a:pt x="57" y="466"/>
                    <a:pt x="127" y="475"/>
                    <a:pt x="203" y="475"/>
                  </a:cubicBezTo>
                  <a:cubicBezTo>
                    <a:pt x="369" y="475"/>
                    <a:pt x="461" y="426"/>
                    <a:pt x="461" y="335"/>
                  </a:cubicBezTo>
                  <a:cubicBezTo>
                    <a:pt x="461" y="272"/>
                    <a:pt x="396" y="239"/>
                    <a:pt x="360" y="225"/>
                  </a:cubicBezTo>
                  <a:moveTo>
                    <a:pt x="132" y="247"/>
                  </a:moveTo>
                  <a:cubicBezTo>
                    <a:pt x="132" y="208"/>
                    <a:pt x="132" y="208"/>
                    <a:pt x="132" y="208"/>
                  </a:cubicBezTo>
                  <a:cubicBezTo>
                    <a:pt x="132" y="208"/>
                    <a:pt x="132" y="103"/>
                    <a:pt x="132" y="79"/>
                  </a:cubicBezTo>
                  <a:cubicBezTo>
                    <a:pt x="153" y="75"/>
                    <a:pt x="174" y="72"/>
                    <a:pt x="196" y="72"/>
                  </a:cubicBezTo>
                  <a:cubicBezTo>
                    <a:pt x="269" y="72"/>
                    <a:pt x="307" y="92"/>
                    <a:pt x="307" y="132"/>
                  </a:cubicBezTo>
                  <a:cubicBezTo>
                    <a:pt x="307" y="150"/>
                    <a:pt x="307" y="187"/>
                    <a:pt x="201" y="194"/>
                  </a:cubicBezTo>
                  <a:cubicBezTo>
                    <a:pt x="193" y="194"/>
                    <a:pt x="193" y="194"/>
                    <a:pt x="193" y="194"/>
                  </a:cubicBezTo>
                  <a:cubicBezTo>
                    <a:pt x="188" y="195"/>
                    <a:pt x="188" y="195"/>
                    <a:pt x="188" y="195"/>
                  </a:cubicBezTo>
                  <a:cubicBezTo>
                    <a:pt x="188" y="200"/>
                    <a:pt x="188" y="200"/>
                    <a:pt x="188" y="200"/>
                  </a:cubicBezTo>
                  <a:cubicBezTo>
                    <a:pt x="188" y="255"/>
                    <a:pt x="188" y="255"/>
                    <a:pt x="188" y="255"/>
                  </a:cubicBezTo>
                  <a:cubicBezTo>
                    <a:pt x="188" y="261"/>
                    <a:pt x="188" y="261"/>
                    <a:pt x="188" y="261"/>
                  </a:cubicBezTo>
                  <a:cubicBezTo>
                    <a:pt x="193" y="261"/>
                    <a:pt x="193" y="261"/>
                    <a:pt x="193" y="261"/>
                  </a:cubicBezTo>
                  <a:cubicBezTo>
                    <a:pt x="201" y="262"/>
                    <a:pt x="201" y="262"/>
                    <a:pt x="201" y="262"/>
                  </a:cubicBezTo>
                  <a:cubicBezTo>
                    <a:pt x="310" y="268"/>
                    <a:pt x="325" y="302"/>
                    <a:pt x="325" y="334"/>
                  </a:cubicBezTo>
                  <a:cubicBezTo>
                    <a:pt x="325" y="389"/>
                    <a:pt x="257" y="400"/>
                    <a:pt x="201" y="400"/>
                  </a:cubicBezTo>
                  <a:cubicBezTo>
                    <a:pt x="176" y="400"/>
                    <a:pt x="153" y="397"/>
                    <a:pt x="132" y="392"/>
                  </a:cubicBezTo>
                  <a:lnTo>
                    <a:pt x="132"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65" name="Freeform 13"/>
          <p:cNvSpPr>
            <a:spLocks/>
          </p:cNvSpPr>
          <p:nvPr userDrawn="1"/>
        </p:nvSpPr>
        <p:spPr bwMode="gray">
          <a:xfrm>
            <a:off x="7938687" y="6208801"/>
            <a:ext cx="28441" cy="110918"/>
          </a:xfrm>
          <a:custGeom>
            <a:avLst/>
            <a:gdLst/>
            <a:ahLst/>
            <a:cxnLst>
              <a:cxn ang="0">
                <a:pos x="0" y="195"/>
              </a:cxn>
              <a:cxn ang="0">
                <a:pos x="28" y="0"/>
              </a:cxn>
              <a:cxn ang="0">
                <a:pos x="50" y="0"/>
              </a:cxn>
              <a:cxn ang="0">
                <a:pos x="24" y="195"/>
              </a:cxn>
              <a:cxn ang="0">
                <a:pos x="0" y="195"/>
              </a:cxn>
            </a:cxnLst>
            <a:rect l="0" t="0" r="r" b="b"/>
            <a:pathLst>
              <a:path w="50" h="195">
                <a:moveTo>
                  <a:pt x="0" y="195"/>
                </a:moveTo>
                <a:lnTo>
                  <a:pt x="28" y="0"/>
                </a:lnTo>
                <a:lnTo>
                  <a:pt x="50" y="0"/>
                </a:lnTo>
                <a:lnTo>
                  <a:pt x="24" y="195"/>
                </a:lnTo>
                <a:lnTo>
                  <a:pt x="0" y="195"/>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6" name="Freeform 14"/>
          <p:cNvSpPr>
            <a:spLocks noEditPoints="1"/>
          </p:cNvSpPr>
          <p:nvPr userDrawn="1"/>
        </p:nvSpPr>
        <p:spPr bwMode="gray">
          <a:xfrm>
            <a:off x="7972247" y="6242361"/>
            <a:ext cx="70532" cy="79065"/>
          </a:xfrm>
          <a:custGeom>
            <a:avLst/>
            <a:gdLst/>
            <a:ahLst/>
            <a:cxnLst>
              <a:cxn ang="0">
                <a:pos x="20" y="55"/>
              </a:cxn>
              <a:cxn ang="0">
                <a:pos x="45" y="87"/>
              </a:cxn>
              <a:cxn ang="0">
                <a:pos x="71" y="82"/>
              </a:cxn>
              <a:cxn ang="0">
                <a:pos x="74" y="92"/>
              </a:cxn>
              <a:cxn ang="0">
                <a:pos x="43" y="99"/>
              </a:cxn>
              <a:cxn ang="0">
                <a:pos x="5" y="49"/>
              </a:cxn>
              <a:cxn ang="0">
                <a:pos x="52" y="0"/>
              </a:cxn>
              <a:cxn ang="0">
                <a:pos x="84" y="47"/>
              </a:cxn>
              <a:cxn ang="0">
                <a:pos x="20" y="55"/>
              </a:cxn>
              <a:cxn ang="0">
                <a:pos x="50" y="10"/>
              </a:cxn>
              <a:cxn ang="0">
                <a:pos x="20" y="47"/>
              </a:cxn>
              <a:cxn ang="0">
                <a:pos x="69" y="40"/>
              </a:cxn>
              <a:cxn ang="0">
                <a:pos x="50" y="10"/>
              </a:cxn>
            </a:cxnLst>
            <a:rect l="0" t="0" r="r" b="b"/>
            <a:pathLst>
              <a:path w="88" h="99">
                <a:moveTo>
                  <a:pt x="20" y="55"/>
                </a:moveTo>
                <a:cubicBezTo>
                  <a:pt x="18" y="77"/>
                  <a:pt x="28" y="87"/>
                  <a:pt x="45"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4"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7" name="Freeform 15"/>
          <p:cNvSpPr>
            <a:spLocks/>
          </p:cNvSpPr>
          <p:nvPr userDrawn="1"/>
        </p:nvSpPr>
        <p:spPr bwMode="gray">
          <a:xfrm>
            <a:off x="8082027" y="6208801"/>
            <a:ext cx="42092" cy="110918"/>
          </a:xfrm>
          <a:custGeom>
            <a:avLst/>
            <a:gdLst/>
            <a:ahLst/>
            <a:cxnLst>
              <a:cxn ang="0">
                <a:pos x="28" y="54"/>
              </a:cxn>
              <a:cxn ang="0">
                <a:pos x="16" y="139"/>
              </a:cxn>
              <a:cxn ang="0">
                <a:pos x="0" y="139"/>
              </a:cxn>
              <a:cxn ang="0">
                <a:pos x="12" y="54"/>
              </a:cxn>
              <a:cxn ang="0">
                <a:pos x="0" y="54"/>
              </a:cxn>
              <a:cxn ang="0">
                <a:pos x="2" y="44"/>
              </a:cxn>
              <a:cxn ang="0">
                <a:pos x="13" y="44"/>
              </a:cxn>
              <a:cxn ang="0">
                <a:pos x="15" y="30"/>
              </a:cxn>
              <a:cxn ang="0">
                <a:pos x="53" y="0"/>
              </a:cxn>
              <a:cxn ang="0">
                <a:pos x="52" y="10"/>
              </a:cxn>
              <a:cxn ang="0">
                <a:pos x="32" y="29"/>
              </a:cxn>
              <a:cxn ang="0">
                <a:pos x="29" y="44"/>
              </a:cxn>
              <a:cxn ang="0">
                <a:pos x="47" y="44"/>
              </a:cxn>
              <a:cxn ang="0">
                <a:pos x="45" y="54"/>
              </a:cxn>
              <a:cxn ang="0">
                <a:pos x="28" y="54"/>
              </a:cxn>
            </a:cxnLst>
            <a:rect l="0" t="0" r="r" b="b"/>
            <a:pathLst>
              <a:path w="53" h="139">
                <a:moveTo>
                  <a:pt x="28" y="54"/>
                </a:moveTo>
                <a:cubicBezTo>
                  <a:pt x="16" y="139"/>
                  <a:pt x="16" y="139"/>
                  <a:pt x="16" y="139"/>
                </a:cubicBezTo>
                <a:cubicBezTo>
                  <a:pt x="0" y="139"/>
                  <a:pt x="0" y="139"/>
                  <a:pt x="0" y="139"/>
                </a:cubicBezTo>
                <a:cubicBezTo>
                  <a:pt x="12" y="54"/>
                  <a:pt x="12" y="54"/>
                  <a:pt x="12" y="54"/>
                </a:cubicBezTo>
                <a:cubicBezTo>
                  <a:pt x="0" y="54"/>
                  <a:pt x="0" y="54"/>
                  <a:pt x="0" y="54"/>
                </a:cubicBezTo>
                <a:cubicBezTo>
                  <a:pt x="2" y="44"/>
                  <a:pt x="2" y="44"/>
                  <a:pt x="2" y="44"/>
                </a:cubicBezTo>
                <a:cubicBezTo>
                  <a:pt x="13" y="44"/>
                  <a:pt x="13" y="44"/>
                  <a:pt x="13" y="44"/>
                </a:cubicBezTo>
                <a:cubicBezTo>
                  <a:pt x="15" y="30"/>
                  <a:pt x="15" y="30"/>
                  <a:pt x="15" y="30"/>
                </a:cubicBezTo>
                <a:cubicBezTo>
                  <a:pt x="18" y="12"/>
                  <a:pt x="31" y="0"/>
                  <a:pt x="53" y="0"/>
                </a:cubicBezTo>
                <a:cubicBezTo>
                  <a:pt x="52" y="10"/>
                  <a:pt x="52" y="10"/>
                  <a:pt x="52" y="10"/>
                </a:cubicBezTo>
                <a:cubicBezTo>
                  <a:pt x="42" y="11"/>
                  <a:pt x="34" y="15"/>
                  <a:pt x="32" y="29"/>
                </a:cubicBezTo>
                <a:cubicBezTo>
                  <a:pt x="29" y="44"/>
                  <a:pt x="29" y="44"/>
                  <a:pt x="29" y="44"/>
                </a:cubicBezTo>
                <a:cubicBezTo>
                  <a:pt x="47" y="44"/>
                  <a:pt x="47" y="44"/>
                  <a:pt x="47" y="44"/>
                </a:cubicBezTo>
                <a:cubicBezTo>
                  <a:pt x="45" y="54"/>
                  <a:pt x="45" y="54"/>
                  <a:pt x="45" y="54"/>
                </a:cubicBezTo>
                <a:lnTo>
                  <a:pt x="28" y="54"/>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8" name="Freeform 16"/>
          <p:cNvSpPr>
            <a:spLocks/>
          </p:cNvSpPr>
          <p:nvPr userDrawn="1"/>
        </p:nvSpPr>
        <p:spPr bwMode="gray">
          <a:xfrm>
            <a:off x="8124119" y="6244067"/>
            <a:ext cx="65982" cy="77358"/>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69" name="Freeform 17"/>
          <p:cNvSpPr>
            <a:spLocks/>
          </p:cNvSpPr>
          <p:nvPr userDrawn="1"/>
        </p:nvSpPr>
        <p:spPr bwMode="gray">
          <a:xfrm>
            <a:off x="8204890" y="6222453"/>
            <a:ext cx="38110" cy="98404"/>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9"/>
              </a:cxn>
              <a:cxn ang="0">
                <a:pos x="30" y="112"/>
              </a:cxn>
              <a:cxn ang="0">
                <a:pos x="35" y="111"/>
              </a:cxn>
              <a:cxn ang="0">
                <a:pos x="34"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9"/>
                  <a:pt x="19" y="99"/>
                  <a:pt x="19" y="99"/>
                </a:cubicBezTo>
                <a:cubicBezTo>
                  <a:pt x="18" y="106"/>
                  <a:pt x="21" y="112"/>
                  <a:pt x="30" y="112"/>
                </a:cubicBezTo>
                <a:cubicBezTo>
                  <a:pt x="35" y="111"/>
                  <a:pt x="35" y="111"/>
                  <a:pt x="35" y="111"/>
                </a:cubicBezTo>
                <a:cubicBezTo>
                  <a:pt x="34" y="121"/>
                  <a:pt x="34" y="121"/>
                  <a:pt x="34" y="121"/>
                </a:cubicBezTo>
                <a:cubicBezTo>
                  <a:pt x="32" y="122"/>
                  <a:pt x="29" y="123"/>
                  <a:pt x="24" y="123"/>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0" name="Freeform 18"/>
          <p:cNvSpPr>
            <a:spLocks/>
          </p:cNvSpPr>
          <p:nvPr userDrawn="1"/>
        </p:nvSpPr>
        <p:spPr bwMode="gray">
          <a:xfrm>
            <a:off x="8249257" y="6244067"/>
            <a:ext cx="65413" cy="77358"/>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3"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1" name="Freeform 19"/>
          <p:cNvSpPr>
            <a:spLocks/>
          </p:cNvSpPr>
          <p:nvPr userDrawn="1"/>
        </p:nvSpPr>
        <p:spPr bwMode="gray">
          <a:xfrm>
            <a:off x="8325478" y="6242361"/>
            <a:ext cx="45505" cy="77358"/>
          </a:xfrm>
          <a:custGeom>
            <a:avLst/>
            <a:gdLst/>
            <a:ahLst/>
            <a:cxnLst>
              <a:cxn ang="0">
                <a:pos x="51" y="12"/>
              </a:cxn>
              <a:cxn ang="0">
                <a:pos x="28" y="14"/>
              </a:cxn>
              <a:cxn ang="0">
                <a:pos x="17" y="97"/>
              </a:cxn>
              <a:cxn ang="0">
                <a:pos x="0" y="97"/>
              </a:cxn>
              <a:cxn ang="0">
                <a:pos x="13" y="7"/>
              </a:cxn>
              <a:cxn ang="0">
                <a:pos x="57" y="0"/>
              </a:cxn>
              <a:cxn ang="0">
                <a:pos x="51" y="12"/>
              </a:cxn>
            </a:cxnLst>
            <a:rect l="0" t="0" r="r" b="b"/>
            <a:pathLst>
              <a:path w="57" h="97">
                <a:moveTo>
                  <a:pt x="51" y="12"/>
                </a:moveTo>
                <a:cubicBezTo>
                  <a:pt x="43" y="10"/>
                  <a:pt x="34" y="10"/>
                  <a:pt x="28" y="14"/>
                </a:cubicBezTo>
                <a:cubicBezTo>
                  <a:pt x="17" y="97"/>
                  <a:pt x="17" y="97"/>
                  <a:pt x="17" y="97"/>
                </a:cubicBezTo>
                <a:cubicBezTo>
                  <a:pt x="0" y="97"/>
                  <a:pt x="0" y="97"/>
                  <a:pt x="0" y="97"/>
                </a:cubicBezTo>
                <a:cubicBezTo>
                  <a:pt x="13" y="7"/>
                  <a:pt x="13" y="7"/>
                  <a:pt x="13" y="7"/>
                </a:cubicBezTo>
                <a:cubicBezTo>
                  <a:pt x="23" y="2"/>
                  <a:pt x="33" y="0"/>
                  <a:pt x="57" y="0"/>
                </a:cubicBezTo>
                <a:lnTo>
                  <a:pt x="51" y="12"/>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2" name="Freeform 20"/>
          <p:cNvSpPr>
            <a:spLocks noEditPoints="1"/>
          </p:cNvSpPr>
          <p:nvPr userDrawn="1"/>
        </p:nvSpPr>
        <p:spPr bwMode="gray">
          <a:xfrm>
            <a:off x="8397148" y="6242361"/>
            <a:ext cx="70532" cy="79065"/>
          </a:xfrm>
          <a:custGeom>
            <a:avLst/>
            <a:gdLst/>
            <a:ahLst/>
            <a:cxnLst>
              <a:cxn ang="0">
                <a:pos x="20" y="55"/>
              </a:cxn>
              <a:cxn ang="0">
                <a:pos x="46" y="87"/>
              </a:cxn>
              <a:cxn ang="0">
                <a:pos x="71" y="82"/>
              </a:cxn>
              <a:cxn ang="0">
                <a:pos x="74" y="92"/>
              </a:cxn>
              <a:cxn ang="0">
                <a:pos x="43" y="99"/>
              </a:cxn>
              <a:cxn ang="0">
                <a:pos x="5" y="49"/>
              </a:cxn>
              <a:cxn ang="0">
                <a:pos x="52" y="0"/>
              </a:cxn>
              <a:cxn ang="0">
                <a:pos x="83" y="47"/>
              </a:cxn>
              <a:cxn ang="0">
                <a:pos x="20" y="55"/>
              </a:cxn>
              <a:cxn ang="0">
                <a:pos x="50" y="10"/>
              </a:cxn>
              <a:cxn ang="0">
                <a:pos x="20" y="47"/>
              </a:cxn>
              <a:cxn ang="0">
                <a:pos x="69" y="40"/>
              </a:cxn>
              <a:cxn ang="0">
                <a:pos x="50" y="10"/>
              </a:cxn>
            </a:cxnLst>
            <a:rect l="0" t="0" r="r" b="b"/>
            <a:pathLst>
              <a:path w="88" h="99">
                <a:moveTo>
                  <a:pt x="20" y="55"/>
                </a:moveTo>
                <a:cubicBezTo>
                  <a:pt x="19" y="77"/>
                  <a:pt x="27" y="87"/>
                  <a:pt x="46"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3"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3" name="Freeform 21"/>
          <p:cNvSpPr>
            <a:spLocks/>
          </p:cNvSpPr>
          <p:nvPr userDrawn="1"/>
        </p:nvSpPr>
        <p:spPr bwMode="gray">
          <a:xfrm>
            <a:off x="8476781" y="6242361"/>
            <a:ext cx="67120" cy="77358"/>
          </a:xfrm>
          <a:custGeom>
            <a:avLst/>
            <a:gdLst/>
            <a:ahLst/>
            <a:cxnLst>
              <a:cxn ang="0">
                <a:pos x="56" y="97"/>
              </a:cxn>
              <a:cxn ang="0">
                <a:pos x="65" y="29"/>
              </a:cxn>
              <a:cxn ang="0">
                <a:pos x="47" y="10"/>
              </a:cxn>
              <a:cxn ang="0">
                <a:pos x="28" y="13"/>
              </a:cxn>
              <a:cxn ang="0">
                <a:pos x="16" y="97"/>
              </a:cxn>
              <a:cxn ang="0">
                <a:pos x="0" y="97"/>
              </a:cxn>
              <a:cxn ang="0">
                <a:pos x="12" y="7"/>
              </a:cxn>
              <a:cxn ang="0">
                <a:pos x="50" y="0"/>
              </a:cxn>
              <a:cxn ang="0">
                <a:pos x="82" y="28"/>
              </a:cxn>
              <a:cxn ang="0">
                <a:pos x="72" y="97"/>
              </a:cxn>
              <a:cxn ang="0">
                <a:pos x="56" y="97"/>
              </a:cxn>
            </a:cxnLst>
            <a:rect l="0" t="0" r="r" b="b"/>
            <a:pathLst>
              <a:path w="84" h="97">
                <a:moveTo>
                  <a:pt x="56" y="97"/>
                </a:moveTo>
                <a:cubicBezTo>
                  <a:pt x="65" y="29"/>
                  <a:pt x="65" y="29"/>
                  <a:pt x="65" y="29"/>
                </a:cubicBezTo>
                <a:cubicBezTo>
                  <a:pt x="67" y="20"/>
                  <a:pt x="64" y="10"/>
                  <a:pt x="47" y="10"/>
                </a:cubicBezTo>
                <a:cubicBezTo>
                  <a:pt x="38" y="10"/>
                  <a:pt x="33" y="11"/>
                  <a:pt x="28" y="13"/>
                </a:cubicBezTo>
                <a:cubicBezTo>
                  <a:pt x="16" y="97"/>
                  <a:pt x="16" y="97"/>
                  <a:pt x="16" y="97"/>
                </a:cubicBezTo>
                <a:cubicBezTo>
                  <a:pt x="0" y="97"/>
                  <a:pt x="0" y="97"/>
                  <a:pt x="0" y="97"/>
                </a:cubicBezTo>
                <a:cubicBezTo>
                  <a:pt x="12" y="7"/>
                  <a:pt x="12" y="7"/>
                  <a:pt x="12" y="7"/>
                </a:cubicBezTo>
                <a:cubicBezTo>
                  <a:pt x="22" y="3"/>
                  <a:pt x="34" y="0"/>
                  <a:pt x="50" y="0"/>
                </a:cubicBezTo>
                <a:cubicBezTo>
                  <a:pt x="78" y="0"/>
                  <a:pt x="84" y="15"/>
                  <a:pt x="82" y="28"/>
                </a:cubicBezTo>
                <a:cubicBezTo>
                  <a:pt x="72" y="97"/>
                  <a:pt x="72" y="97"/>
                  <a:pt x="72" y="97"/>
                </a:cubicBezTo>
                <a:lnTo>
                  <a:pt x="56" y="97"/>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4" name="Freeform 22"/>
          <p:cNvSpPr>
            <a:spLocks/>
          </p:cNvSpPr>
          <p:nvPr userDrawn="1"/>
        </p:nvSpPr>
        <p:spPr bwMode="gray">
          <a:xfrm>
            <a:off x="8579736" y="6242361"/>
            <a:ext cx="56881" cy="79065"/>
          </a:xfrm>
          <a:custGeom>
            <a:avLst/>
            <a:gdLst/>
            <a:ahLst/>
            <a:cxnLst>
              <a:cxn ang="0">
                <a:pos x="36" y="99"/>
              </a:cxn>
              <a:cxn ang="0">
                <a:pos x="5" y="49"/>
              </a:cxn>
              <a:cxn ang="0">
                <a:pos x="50" y="0"/>
              </a:cxn>
              <a:cxn ang="0">
                <a:pos x="71" y="7"/>
              </a:cxn>
              <a:cxn ang="0">
                <a:pos x="66" y="15"/>
              </a:cxn>
              <a:cxn ang="0">
                <a:pos x="52" y="11"/>
              </a:cxn>
              <a:cxn ang="0">
                <a:pos x="21" y="49"/>
              </a:cxn>
              <a:cxn ang="0">
                <a:pos x="40" y="87"/>
              </a:cxn>
              <a:cxn ang="0">
                <a:pos x="56" y="83"/>
              </a:cxn>
              <a:cxn ang="0">
                <a:pos x="59" y="92"/>
              </a:cxn>
              <a:cxn ang="0">
                <a:pos x="36" y="99"/>
              </a:cxn>
            </a:cxnLst>
            <a:rect l="0" t="0" r="r" b="b"/>
            <a:pathLst>
              <a:path w="71" h="99">
                <a:moveTo>
                  <a:pt x="36" y="99"/>
                </a:moveTo>
                <a:cubicBezTo>
                  <a:pt x="14" y="99"/>
                  <a:pt x="0" y="80"/>
                  <a:pt x="5" y="49"/>
                </a:cubicBezTo>
                <a:cubicBezTo>
                  <a:pt x="9" y="18"/>
                  <a:pt x="28" y="0"/>
                  <a:pt x="50" y="0"/>
                </a:cubicBezTo>
                <a:cubicBezTo>
                  <a:pt x="62" y="0"/>
                  <a:pt x="68" y="4"/>
                  <a:pt x="71" y="7"/>
                </a:cubicBezTo>
                <a:cubicBezTo>
                  <a:pt x="66" y="15"/>
                  <a:pt x="66" y="15"/>
                  <a:pt x="66" y="15"/>
                </a:cubicBezTo>
                <a:cubicBezTo>
                  <a:pt x="63" y="13"/>
                  <a:pt x="59" y="11"/>
                  <a:pt x="52" y="11"/>
                </a:cubicBezTo>
                <a:cubicBezTo>
                  <a:pt x="33" y="11"/>
                  <a:pt x="24" y="27"/>
                  <a:pt x="21" y="49"/>
                </a:cubicBezTo>
                <a:cubicBezTo>
                  <a:pt x="18" y="72"/>
                  <a:pt x="24" y="87"/>
                  <a:pt x="40" y="87"/>
                </a:cubicBezTo>
                <a:cubicBezTo>
                  <a:pt x="47" y="87"/>
                  <a:pt x="52" y="85"/>
                  <a:pt x="56" y="83"/>
                </a:cubicBezTo>
                <a:cubicBezTo>
                  <a:pt x="59" y="92"/>
                  <a:pt x="59" y="92"/>
                  <a:pt x="59" y="92"/>
                </a:cubicBezTo>
                <a:cubicBezTo>
                  <a:pt x="55" y="96"/>
                  <a:pt x="47" y="99"/>
                  <a:pt x="36" y="99"/>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5" name="Freeform 23"/>
          <p:cNvSpPr>
            <a:spLocks noEditPoints="1"/>
          </p:cNvSpPr>
          <p:nvPr userDrawn="1"/>
        </p:nvSpPr>
        <p:spPr bwMode="gray">
          <a:xfrm>
            <a:off x="8638323" y="6242361"/>
            <a:ext cx="68826" cy="79065"/>
          </a:xfrm>
          <a:custGeom>
            <a:avLst/>
            <a:gdLst/>
            <a:ahLst/>
            <a:cxnLst>
              <a:cxn ang="0">
                <a:pos x="36" y="99"/>
              </a:cxn>
              <a:cxn ang="0">
                <a:pos x="4" y="49"/>
              </a:cxn>
              <a:cxn ang="0">
                <a:pos x="50" y="0"/>
              </a:cxn>
              <a:cxn ang="0">
                <a:pos x="82" y="49"/>
              </a:cxn>
              <a:cxn ang="0">
                <a:pos x="36" y="99"/>
              </a:cxn>
              <a:cxn ang="0">
                <a:pos x="49" y="10"/>
              </a:cxn>
              <a:cxn ang="0">
                <a:pos x="20" y="49"/>
              </a:cxn>
              <a:cxn ang="0">
                <a:pos x="37" y="88"/>
              </a:cxn>
              <a:cxn ang="0">
                <a:pos x="65" y="49"/>
              </a:cxn>
              <a:cxn ang="0">
                <a:pos x="49"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9" y="10"/>
                </a:moveTo>
                <a:cubicBezTo>
                  <a:pt x="29" y="10"/>
                  <a:pt x="23" y="30"/>
                  <a:pt x="20" y="49"/>
                </a:cubicBezTo>
                <a:cubicBezTo>
                  <a:pt x="17" y="69"/>
                  <a:pt x="19" y="88"/>
                  <a:pt x="37" y="88"/>
                </a:cubicBezTo>
                <a:cubicBezTo>
                  <a:pt x="57" y="88"/>
                  <a:pt x="63" y="68"/>
                  <a:pt x="65" y="49"/>
                </a:cubicBezTo>
                <a:cubicBezTo>
                  <a:pt x="68" y="30"/>
                  <a:pt x="67" y="10"/>
                  <a:pt x="49" y="10"/>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6" name="Freeform 24"/>
          <p:cNvSpPr>
            <a:spLocks/>
          </p:cNvSpPr>
          <p:nvPr userDrawn="1"/>
        </p:nvSpPr>
        <p:spPr bwMode="gray">
          <a:xfrm>
            <a:off x="8715681" y="6242361"/>
            <a:ext cx="67689" cy="77358"/>
          </a:xfrm>
          <a:custGeom>
            <a:avLst/>
            <a:gdLst/>
            <a:ahLst/>
            <a:cxnLst>
              <a:cxn ang="0">
                <a:pos x="56" y="97"/>
              </a:cxn>
              <a:cxn ang="0">
                <a:pos x="66" y="29"/>
              </a:cxn>
              <a:cxn ang="0">
                <a:pos x="48" y="10"/>
              </a:cxn>
              <a:cxn ang="0">
                <a:pos x="28" y="13"/>
              </a:cxn>
              <a:cxn ang="0">
                <a:pos x="17" y="97"/>
              </a:cxn>
              <a:cxn ang="0">
                <a:pos x="0" y="97"/>
              </a:cxn>
              <a:cxn ang="0">
                <a:pos x="13" y="7"/>
              </a:cxn>
              <a:cxn ang="0">
                <a:pos x="51"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9" y="10"/>
                  <a:pt x="34" y="11"/>
                  <a:pt x="28" y="13"/>
                </a:cubicBezTo>
                <a:cubicBezTo>
                  <a:pt x="17" y="97"/>
                  <a:pt x="17" y="97"/>
                  <a:pt x="17" y="97"/>
                </a:cubicBezTo>
                <a:cubicBezTo>
                  <a:pt x="0" y="97"/>
                  <a:pt x="0" y="97"/>
                  <a:pt x="0" y="97"/>
                </a:cubicBezTo>
                <a:cubicBezTo>
                  <a:pt x="13" y="7"/>
                  <a:pt x="13" y="7"/>
                  <a:pt x="13" y="7"/>
                </a:cubicBezTo>
                <a:cubicBezTo>
                  <a:pt x="23" y="3"/>
                  <a:pt x="35" y="0"/>
                  <a:pt x="51" y="0"/>
                </a:cubicBezTo>
                <a:cubicBezTo>
                  <a:pt x="78" y="0"/>
                  <a:pt x="84" y="15"/>
                  <a:pt x="82" y="28"/>
                </a:cubicBezTo>
                <a:cubicBezTo>
                  <a:pt x="73" y="97"/>
                  <a:pt x="73" y="97"/>
                  <a:pt x="73" y="97"/>
                </a:cubicBezTo>
                <a:lnTo>
                  <a:pt x="56" y="97"/>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7" name="Freeform 25"/>
          <p:cNvSpPr>
            <a:spLocks/>
          </p:cNvSpPr>
          <p:nvPr userDrawn="1"/>
        </p:nvSpPr>
        <p:spPr bwMode="gray">
          <a:xfrm>
            <a:off x="8791333" y="6242361"/>
            <a:ext cx="53468" cy="78496"/>
          </a:xfrm>
          <a:custGeom>
            <a:avLst/>
            <a:gdLst/>
            <a:ahLst/>
            <a:cxnLst>
              <a:cxn ang="0">
                <a:pos x="24" y="98"/>
              </a:cxn>
              <a:cxn ang="0">
                <a:pos x="0" y="92"/>
              </a:cxn>
              <a:cxn ang="0">
                <a:pos x="5" y="82"/>
              </a:cxn>
              <a:cxn ang="0">
                <a:pos x="24" y="87"/>
              </a:cxn>
              <a:cxn ang="0">
                <a:pos x="45" y="71"/>
              </a:cxn>
              <a:cxn ang="0">
                <a:pos x="31" y="53"/>
              </a:cxn>
              <a:cxn ang="0">
                <a:pos x="11" y="26"/>
              </a:cxn>
              <a:cxn ang="0">
                <a:pos x="45" y="0"/>
              </a:cxn>
              <a:cxn ang="0">
                <a:pos x="67" y="7"/>
              </a:cxn>
              <a:cxn ang="0">
                <a:pos x="62" y="16"/>
              </a:cxn>
              <a:cxn ang="0">
                <a:pos x="46" y="10"/>
              </a:cxn>
              <a:cxn ang="0">
                <a:pos x="27" y="25"/>
              </a:cxn>
              <a:cxn ang="0">
                <a:pos x="41" y="43"/>
              </a:cxn>
              <a:cxn ang="0">
                <a:pos x="62" y="70"/>
              </a:cxn>
              <a:cxn ang="0">
                <a:pos x="24" y="98"/>
              </a:cxn>
            </a:cxnLst>
            <a:rect l="0" t="0" r="r" b="b"/>
            <a:pathLst>
              <a:path w="67" h="98">
                <a:moveTo>
                  <a:pt x="24" y="98"/>
                </a:moveTo>
                <a:cubicBezTo>
                  <a:pt x="13" y="98"/>
                  <a:pt x="4" y="96"/>
                  <a:pt x="0" y="92"/>
                </a:cubicBezTo>
                <a:cubicBezTo>
                  <a:pt x="5" y="82"/>
                  <a:pt x="5" y="82"/>
                  <a:pt x="5" y="82"/>
                </a:cubicBezTo>
                <a:cubicBezTo>
                  <a:pt x="9" y="84"/>
                  <a:pt x="15" y="87"/>
                  <a:pt x="24" y="87"/>
                </a:cubicBezTo>
                <a:cubicBezTo>
                  <a:pt x="35" y="87"/>
                  <a:pt x="44" y="80"/>
                  <a:pt x="45" y="71"/>
                </a:cubicBezTo>
                <a:cubicBezTo>
                  <a:pt x="46" y="61"/>
                  <a:pt x="41" y="56"/>
                  <a:pt x="31" y="53"/>
                </a:cubicBezTo>
                <a:cubicBezTo>
                  <a:pt x="13" y="46"/>
                  <a:pt x="10" y="36"/>
                  <a:pt x="11" y="26"/>
                </a:cubicBezTo>
                <a:cubicBezTo>
                  <a:pt x="13" y="12"/>
                  <a:pt x="27" y="0"/>
                  <a:pt x="45" y="0"/>
                </a:cubicBezTo>
                <a:cubicBezTo>
                  <a:pt x="55" y="0"/>
                  <a:pt x="63" y="3"/>
                  <a:pt x="67" y="7"/>
                </a:cubicBezTo>
                <a:cubicBezTo>
                  <a:pt x="62" y="16"/>
                  <a:pt x="62" y="16"/>
                  <a:pt x="62" y="16"/>
                </a:cubicBezTo>
                <a:cubicBezTo>
                  <a:pt x="59" y="14"/>
                  <a:pt x="53" y="10"/>
                  <a:pt x="46" y="10"/>
                </a:cubicBezTo>
                <a:cubicBezTo>
                  <a:pt x="35" y="10"/>
                  <a:pt x="28" y="17"/>
                  <a:pt x="27" y="25"/>
                </a:cubicBezTo>
                <a:cubicBezTo>
                  <a:pt x="26" y="35"/>
                  <a:pt x="32" y="39"/>
                  <a:pt x="41" y="43"/>
                </a:cubicBezTo>
                <a:cubicBezTo>
                  <a:pt x="60" y="50"/>
                  <a:pt x="63" y="59"/>
                  <a:pt x="62" y="70"/>
                </a:cubicBezTo>
                <a:cubicBezTo>
                  <a:pt x="60" y="85"/>
                  <a:pt x="45" y="98"/>
                  <a:pt x="24" y="98"/>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8" name="Freeform 26"/>
          <p:cNvSpPr>
            <a:spLocks/>
          </p:cNvSpPr>
          <p:nvPr userDrawn="1"/>
        </p:nvSpPr>
        <p:spPr bwMode="gray">
          <a:xfrm>
            <a:off x="8859022" y="6222453"/>
            <a:ext cx="36973" cy="98404"/>
          </a:xfrm>
          <a:custGeom>
            <a:avLst/>
            <a:gdLst/>
            <a:ahLst/>
            <a:cxnLst>
              <a:cxn ang="0">
                <a:pos x="24" y="123"/>
              </a:cxn>
              <a:cxn ang="0">
                <a:pos x="2" y="99"/>
              </a:cxn>
              <a:cxn ang="0">
                <a:pos x="11" y="37"/>
              </a:cxn>
              <a:cxn ang="0">
                <a:pos x="0" y="37"/>
              </a:cxn>
              <a:cxn ang="0">
                <a:pos x="1" y="27"/>
              </a:cxn>
              <a:cxn ang="0">
                <a:pos x="13" y="27"/>
              </a:cxn>
              <a:cxn ang="0">
                <a:pos x="16" y="5"/>
              </a:cxn>
              <a:cxn ang="0">
                <a:pos x="33" y="0"/>
              </a:cxn>
              <a:cxn ang="0">
                <a:pos x="29" y="27"/>
              </a:cxn>
              <a:cxn ang="0">
                <a:pos x="46" y="27"/>
              </a:cxn>
              <a:cxn ang="0">
                <a:pos x="45" y="37"/>
              </a:cxn>
              <a:cxn ang="0">
                <a:pos x="27" y="37"/>
              </a:cxn>
              <a:cxn ang="0">
                <a:pos x="19" y="98"/>
              </a:cxn>
              <a:cxn ang="0">
                <a:pos x="30" y="112"/>
              </a:cxn>
              <a:cxn ang="0">
                <a:pos x="34" y="111"/>
              </a:cxn>
              <a:cxn ang="0">
                <a:pos x="33" y="121"/>
              </a:cxn>
              <a:cxn ang="0">
                <a:pos x="24" y="123"/>
              </a:cxn>
            </a:cxnLst>
            <a:rect l="0" t="0" r="r" b="b"/>
            <a:pathLst>
              <a:path w="46" h="123">
                <a:moveTo>
                  <a:pt x="24" y="123"/>
                </a:moveTo>
                <a:cubicBezTo>
                  <a:pt x="6" y="123"/>
                  <a:pt x="1" y="110"/>
                  <a:pt x="2" y="99"/>
                </a:cubicBezTo>
                <a:cubicBezTo>
                  <a:pt x="11" y="37"/>
                  <a:pt x="11" y="37"/>
                  <a:pt x="11" y="37"/>
                </a:cubicBezTo>
                <a:cubicBezTo>
                  <a:pt x="0" y="37"/>
                  <a:pt x="0" y="37"/>
                  <a:pt x="0" y="37"/>
                </a:cubicBezTo>
                <a:cubicBezTo>
                  <a:pt x="1" y="27"/>
                  <a:pt x="1" y="27"/>
                  <a:pt x="1" y="27"/>
                </a:cubicBezTo>
                <a:cubicBezTo>
                  <a:pt x="13" y="27"/>
                  <a:pt x="13" y="27"/>
                  <a:pt x="13" y="27"/>
                </a:cubicBezTo>
                <a:cubicBezTo>
                  <a:pt x="16" y="5"/>
                  <a:pt x="16" y="5"/>
                  <a:pt x="16" y="5"/>
                </a:cubicBezTo>
                <a:cubicBezTo>
                  <a:pt x="33" y="0"/>
                  <a:pt x="33" y="0"/>
                  <a:pt x="33" y="0"/>
                </a:cubicBezTo>
                <a:cubicBezTo>
                  <a:pt x="29" y="27"/>
                  <a:pt x="29" y="27"/>
                  <a:pt x="29" y="27"/>
                </a:cubicBezTo>
                <a:cubicBezTo>
                  <a:pt x="46" y="27"/>
                  <a:pt x="46" y="27"/>
                  <a:pt x="46" y="27"/>
                </a:cubicBezTo>
                <a:cubicBezTo>
                  <a:pt x="45" y="37"/>
                  <a:pt x="45" y="37"/>
                  <a:pt x="45" y="37"/>
                </a:cubicBezTo>
                <a:cubicBezTo>
                  <a:pt x="27" y="37"/>
                  <a:pt x="27" y="37"/>
                  <a:pt x="27" y="37"/>
                </a:cubicBezTo>
                <a:cubicBezTo>
                  <a:pt x="19" y="98"/>
                  <a:pt x="19" y="98"/>
                  <a:pt x="19" y="98"/>
                </a:cubicBezTo>
                <a:cubicBezTo>
                  <a:pt x="18" y="106"/>
                  <a:pt x="20" y="112"/>
                  <a:pt x="30" y="112"/>
                </a:cubicBezTo>
                <a:cubicBezTo>
                  <a:pt x="34" y="111"/>
                  <a:pt x="34" y="111"/>
                  <a:pt x="34" y="111"/>
                </a:cubicBezTo>
                <a:cubicBezTo>
                  <a:pt x="33" y="121"/>
                  <a:pt x="33" y="121"/>
                  <a:pt x="33" y="121"/>
                </a:cubicBezTo>
                <a:cubicBezTo>
                  <a:pt x="31" y="122"/>
                  <a:pt x="28" y="123"/>
                  <a:pt x="24" y="123"/>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79" name="Freeform 27"/>
          <p:cNvSpPr>
            <a:spLocks/>
          </p:cNvSpPr>
          <p:nvPr userDrawn="1"/>
        </p:nvSpPr>
        <p:spPr bwMode="gray">
          <a:xfrm>
            <a:off x="8901683" y="6242361"/>
            <a:ext cx="44936" cy="77358"/>
          </a:xfrm>
          <a:custGeom>
            <a:avLst/>
            <a:gdLst/>
            <a:ahLst/>
            <a:cxnLst>
              <a:cxn ang="0">
                <a:pos x="51" y="12"/>
              </a:cxn>
              <a:cxn ang="0">
                <a:pos x="28" y="14"/>
              </a:cxn>
              <a:cxn ang="0">
                <a:pos x="16" y="97"/>
              </a:cxn>
              <a:cxn ang="0">
                <a:pos x="0" y="97"/>
              </a:cxn>
              <a:cxn ang="0">
                <a:pos x="13" y="7"/>
              </a:cxn>
              <a:cxn ang="0">
                <a:pos x="56" y="0"/>
              </a:cxn>
              <a:cxn ang="0">
                <a:pos x="51" y="12"/>
              </a:cxn>
            </a:cxnLst>
            <a:rect l="0" t="0" r="r" b="b"/>
            <a:pathLst>
              <a:path w="56" h="97">
                <a:moveTo>
                  <a:pt x="51" y="12"/>
                </a:moveTo>
                <a:cubicBezTo>
                  <a:pt x="43" y="10"/>
                  <a:pt x="34" y="10"/>
                  <a:pt x="28" y="14"/>
                </a:cubicBezTo>
                <a:cubicBezTo>
                  <a:pt x="16" y="97"/>
                  <a:pt x="16" y="97"/>
                  <a:pt x="16" y="97"/>
                </a:cubicBezTo>
                <a:cubicBezTo>
                  <a:pt x="0" y="97"/>
                  <a:pt x="0" y="97"/>
                  <a:pt x="0" y="97"/>
                </a:cubicBezTo>
                <a:cubicBezTo>
                  <a:pt x="13" y="7"/>
                  <a:pt x="13" y="7"/>
                  <a:pt x="13" y="7"/>
                </a:cubicBezTo>
                <a:cubicBezTo>
                  <a:pt x="23" y="2"/>
                  <a:pt x="33" y="0"/>
                  <a:pt x="56" y="0"/>
                </a:cubicBezTo>
                <a:lnTo>
                  <a:pt x="51" y="12"/>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0" name="Freeform 28"/>
          <p:cNvSpPr>
            <a:spLocks/>
          </p:cNvSpPr>
          <p:nvPr userDrawn="1"/>
        </p:nvSpPr>
        <p:spPr bwMode="gray">
          <a:xfrm>
            <a:off x="8950600" y="6244067"/>
            <a:ext cx="65413" cy="77358"/>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49"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1" name="Freeform 29"/>
          <p:cNvSpPr>
            <a:spLocks/>
          </p:cNvSpPr>
          <p:nvPr userDrawn="1"/>
        </p:nvSpPr>
        <p:spPr bwMode="gray">
          <a:xfrm>
            <a:off x="9025683" y="6242361"/>
            <a:ext cx="56312" cy="79065"/>
          </a:xfrm>
          <a:custGeom>
            <a:avLst/>
            <a:gdLst/>
            <a:ahLst/>
            <a:cxnLst>
              <a:cxn ang="0">
                <a:pos x="35" y="99"/>
              </a:cxn>
              <a:cxn ang="0">
                <a:pos x="4" y="49"/>
              </a:cxn>
              <a:cxn ang="0">
                <a:pos x="49" y="0"/>
              </a:cxn>
              <a:cxn ang="0">
                <a:pos x="70" y="7"/>
              </a:cxn>
              <a:cxn ang="0">
                <a:pos x="65" y="15"/>
              </a:cxn>
              <a:cxn ang="0">
                <a:pos x="51" y="11"/>
              </a:cxn>
              <a:cxn ang="0">
                <a:pos x="21" y="49"/>
              </a:cxn>
              <a:cxn ang="0">
                <a:pos x="40" y="87"/>
              </a:cxn>
              <a:cxn ang="0">
                <a:pos x="56" y="83"/>
              </a:cxn>
              <a:cxn ang="0">
                <a:pos x="58" y="92"/>
              </a:cxn>
              <a:cxn ang="0">
                <a:pos x="35" y="99"/>
              </a:cxn>
            </a:cxnLst>
            <a:rect l="0" t="0" r="r" b="b"/>
            <a:pathLst>
              <a:path w="70" h="99">
                <a:moveTo>
                  <a:pt x="35" y="99"/>
                </a:moveTo>
                <a:cubicBezTo>
                  <a:pt x="13" y="99"/>
                  <a:pt x="0" y="80"/>
                  <a:pt x="4" y="49"/>
                </a:cubicBezTo>
                <a:cubicBezTo>
                  <a:pt x="8" y="18"/>
                  <a:pt x="27" y="0"/>
                  <a:pt x="49" y="0"/>
                </a:cubicBezTo>
                <a:cubicBezTo>
                  <a:pt x="61" y="0"/>
                  <a:pt x="67" y="4"/>
                  <a:pt x="70" y="7"/>
                </a:cubicBezTo>
                <a:cubicBezTo>
                  <a:pt x="65" y="15"/>
                  <a:pt x="65" y="15"/>
                  <a:pt x="65" y="15"/>
                </a:cubicBezTo>
                <a:cubicBezTo>
                  <a:pt x="62" y="13"/>
                  <a:pt x="58" y="11"/>
                  <a:pt x="51" y="11"/>
                </a:cubicBezTo>
                <a:cubicBezTo>
                  <a:pt x="33" y="11"/>
                  <a:pt x="24" y="27"/>
                  <a:pt x="21" y="49"/>
                </a:cubicBezTo>
                <a:cubicBezTo>
                  <a:pt x="17" y="72"/>
                  <a:pt x="24" y="87"/>
                  <a:pt x="40" y="87"/>
                </a:cubicBezTo>
                <a:cubicBezTo>
                  <a:pt x="47" y="87"/>
                  <a:pt x="52" y="85"/>
                  <a:pt x="56" y="83"/>
                </a:cubicBezTo>
                <a:cubicBezTo>
                  <a:pt x="58" y="92"/>
                  <a:pt x="58" y="92"/>
                  <a:pt x="58" y="92"/>
                </a:cubicBezTo>
                <a:cubicBezTo>
                  <a:pt x="54" y="96"/>
                  <a:pt x="46" y="99"/>
                  <a:pt x="35" y="99"/>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2" name="Freeform 30"/>
          <p:cNvSpPr>
            <a:spLocks/>
          </p:cNvSpPr>
          <p:nvPr userDrawn="1"/>
        </p:nvSpPr>
        <p:spPr bwMode="gray">
          <a:xfrm>
            <a:off x="9092234" y="6222453"/>
            <a:ext cx="37541" cy="98404"/>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8"/>
              </a:cxn>
              <a:cxn ang="0">
                <a:pos x="30" y="112"/>
              </a:cxn>
              <a:cxn ang="0">
                <a:pos x="35" y="111"/>
              </a:cxn>
              <a:cxn ang="0">
                <a:pos x="33"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8"/>
                  <a:pt x="19" y="98"/>
                  <a:pt x="19" y="98"/>
                </a:cubicBezTo>
                <a:cubicBezTo>
                  <a:pt x="18" y="106"/>
                  <a:pt x="21" y="112"/>
                  <a:pt x="30" y="112"/>
                </a:cubicBezTo>
                <a:cubicBezTo>
                  <a:pt x="35" y="111"/>
                  <a:pt x="35" y="111"/>
                  <a:pt x="35" y="111"/>
                </a:cubicBezTo>
                <a:cubicBezTo>
                  <a:pt x="33" y="121"/>
                  <a:pt x="33" y="121"/>
                  <a:pt x="33" y="121"/>
                </a:cubicBezTo>
                <a:cubicBezTo>
                  <a:pt x="31" y="122"/>
                  <a:pt x="28" y="123"/>
                  <a:pt x="24" y="123"/>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3" name="Freeform 31"/>
          <p:cNvSpPr>
            <a:spLocks noEditPoints="1"/>
          </p:cNvSpPr>
          <p:nvPr userDrawn="1"/>
        </p:nvSpPr>
        <p:spPr bwMode="gray">
          <a:xfrm>
            <a:off x="9136032" y="6215058"/>
            <a:ext cx="28441" cy="104661"/>
          </a:xfrm>
          <a:custGeom>
            <a:avLst/>
            <a:gdLst/>
            <a:ahLst/>
            <a:cxnLst>
              <a:cxn ang="0">
                <a:pos x="24" y="18"/>
              </a:cxn>
              <a:cxn ang="0">
                <a:pos x="15" y="9"/>
              </a:cxn>
              <a:cxn ang="0">
                <a:pos x="26" y="0"/>
              </a:cxn>
              <a:cxn ang="0">
                <a:pos x="34" y="9"/>
              </a:cxn>
              <a:cxn ang="0">
                <a:pos x="24" y="18"/>
              </a:cxn>
              <a:cxn ang="0">
                <a:pos x="0" y="131"/>
              </a:cxn>
              <a:cxn ang="0">
                <a:pos x="13" y="36"/>
              </a:cxn>
              <a:cxn ang="0">
                <a:pos x="29" y="36"/>
              </a:cxn>
              <a:cxn ang="0">
                <a:pos x="16" y="131"/>
              </a:cxn>
              <a:cxn ang="0">
                <a:pos x="0" y="131"/>
              </a:cxn>
            </a:cxnLst>
            <a:rect l="0" t="0" r="r" b="b"/>
            <a:pathLst>
              <a:path w="35" h="131">
                <a:moveTo>
                  <a:pt x="24" y="18"/>
                </a:moveTo>
                <a:cubicBezTo>
                  <a:pt x="18" y="18"/>
                  <a:pt x="15" y="14"/>
                  <a:pt x="15" y="9"/>
                </a:cubicBezTo>
                <a:cubicBezTo>
                  <a:pt x="16" y="4"/>
                  <a:pt x="21" y="0"/>
                  <a:pt x="26" y="0"/>
                </a:cubicBezTo>
                <a:cubicBezTo>
                  <a:pt x="31" y="0"/>
                  <a:pt x="35" y="4"/>
                  <a:pt x="34" y="9"/>
                </a:cubicBezTo>
                <a:cubicBezTo>
                  <a:pt x="34" y="14"/>
                  <a:pt x="29" y="18"/>
                  <a:pt x="24" y="18"/>
                </a:cubicBezTo>
                <a:moveTo>
                  <a:pt x="0" y="131"/>
                </a:moveTo>
                <a:cubicBezTo>
                  <a:pt x="13" y="36"/>
                  <a:pt x="13" y="36"/>
                  <a:pt x="13" y="36"/>
                </a:cubicBezTo>
                <a:cubicBezTo>
                  <a:pt x="29" y="36"/>
                  <a:pt x="29" y="36"/>
                  <a:pt x="29" y="36"/>
                </a:cubicBezTo>
                <a:cubicBezTo>
                  <a:pt x="16" y="131"/>
                  <a:pt x="16" y="131"/>
                  <a:pt x="16" y="131"/>
                </a:cubicBezTo>
                <a:lnTo>
                  <a:pt x="0" y="131"/>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4" name="Freeform 32"/>
          <p:cNvSpPr>
            <a:spLocks noEditPoints="1"/>
          </p:cNvSpPr>
          <p:nvPr userDrawn="1"/>
        </p:nvSpPr>
        <p:spPr bwMode="gray">
          <a:xfrm>
            <a:off x="9169592" y="6242361"/>
            <a:ext cx="69395" cy="79065"/>
          </a:xfrm>
          <a:custGeom>
            <a:avLst/>
            <a:gdLst/>
            <a:ahLst/>
            <a:cxnLst>
              <a:cxn ang="0">
                <a:pos x="36" y="99"/>
              </a:cxn>
              <a:cxn ang="0">
                <a:pos x="4" y="49"/>
              </a:cxn>
              <a:cxn ang="0">
                <a:pos x="50" y="0"/>
              </a:cxn>
              <a:cxn ang="0">
                <a:pos x="82" y="49"/>
              </a:cxn>
              <a:cxn ang="0">
                <a:pos x="36" y="99"/>
              </a:cxn>
              <a:cxn ang="0">
                <a:pos x="48" y="10"/>
              </a:cxn>
              <a:cxn ang="0">
                <a:pos x="20" y="49"/>
              </a:cxn>
              <a:cxn ang="0">
                <a:pos x="38" y="88"/>
              </a:cxn>
              <a:cxn ang="0">
                <a:pos x="65" y="49"/>
              </a:cxn>
              <a:cxn ang="0">
                <a:pos x="48"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8" y="10"/>
                </a:moveTo>
                <a:cubicBezTo>
                  <a:pt x="29" y="10"/>
                  <a:pt x="23" y="30"/>
                  <a:pt x="20" y="49"/>
                </a:cubicBezTo>
                <a:cubicBezTo>
                  <a:pt x="17" y="69"/>
                  <a:pt x="19" y="88"/>
                  <a:pt x="38" y="88"/>
                </a:cubicBezTo>
                <a:cubicBezTo>
                  <a:pt x="56" y="88"/>
                  <a:pt x="63" y="68"/>
                  <a:pt x="65" y="49"/>
                </a:cubicBezTo>
                <a:cubicBezTo>
                  <a:pt x="68" y="30"/>
                  <a:pt x="67" y="10"/>
                  <a:pt x="48" y="10"/>
                </a:cubicBezTo>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5" name="Freeform 33"/>
          <p:cNvSpPr>
            <a:spLocks/>
          </p:cNvSpPr>
          <p:nvPr userDrawn="1"/>
        </p:nvSpPr>
        <p:spPr bwMode="gray">
          <a:xfrm>
            <a:off x="9247519" y="6242361"/>
            <a:ext cx="67120" cy="77358"/>
          </a:xfrm>
          <a:custGeom>
            <a:avLst/>
            <a:gdLst/>
            <a:ahLst/>
            <a:cxnLst>
              <a:cxn ang="0">
                <a:pos x="56" y="97"/>
              </a:cxn>
              <a:cxn ang="0">
                <a:pos x="66" y="29"/>
              </a:cxn>
              <a:cxn ang="0">
                <a:pos x="48" y="10"/>
              </a:cxn>
              <a:cxn ang="0">
                <a:pos x="28" y="13"/>
              </a:cxn>
              <a:cxn ang="0">
                <a:pos x="17" y="97"/>
              </a:cxn>
              <a:cxn ang="0">
                <a:pos x="0" y="97"/>
              </a:cxn>
              <a:cxn ang="0">
                <a:pos x="13" y="7"/>
              </a:cxn>
              <a:cxn ang="0">
                <a:pos x="50"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8" y="10"/>
                  <a:pt x="34" y="11"/>
                  <a:pt x="28" y="13"/>
                </a:cubicBezTo>
                <a:cubicBezTo>
                  <a:pt x="17" y="97"/>
                  <a:pt x="17" y="97"/>
                  <a:pt x="17" y="97"/>
                </a:cubicBezTo>
                <a:cubicBezTo>
                  <a:pt x="0" y="97"/>
                  <a:pt x="0" y="97"/>
                  <a:pt x="0" y="97"/>
                </a:cubicBezTo>
                <a:cubicBezTo>
                  <a:pt x="13" y="7"/>
                  <a:pt x="13" y="7"/>
                  <a:pt x="13" y="7"/>
                </a:cubicBezTo>
                <a:cubicBezTo>
                  <a:pt x="22" y="3"/>
                  <a:pt x="34" y="0"/>
                  <a:pt x="50" y="0"/>
                </a:cubicBezTo>
                <a:cubicBezTo>
                  <a:pt x="78" y="0"/>
                  <a:pt x="84" y="15"/>
                  <a:pt x="82" y="28"/>
                </a:cubicBezTo>
                <a:cubicBezTo>
                  <a:pt x="73" y="97"/>
                  <a:pt x="73" y="97"/>
                  <a:pt x="73" y="97"/>
                </a:cubicBezTo>
                <a:lnTo>
                  <a:pt x="56" y="97"/>
                </a:lnTo>
                <a:close/>
              </a:path>
            </a:pathLst>
          </a:custGeom>
          <a:solidFill>
            <a:srgbClr val="976F43"/>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childTnLst>
                          </p:cTn>
                        </p:par>
                        <p:par>
                          <p:cTn id="8" fill="hold">
                            <p:stCondLst>
                              <p:cond delay="1000"/>
                            </p:stCondLst>
                            <p:childTnLst>
                              <p:par>
                                <p:cTn id="9" presetID="10" presetClass="entr" presetSubtype="0" fill="hold" grpId="0" nodeType="afterEffect" nodePh="1">
                                  <p:stCondLst>
                                    <p:cond delay="2000"/>
                                  </p:stCondLst>
                                  <p:endCondLst>
                                    <p:cond evt="begin" delay="0">
                                      <p:tn val="9"/>
                                    </p:cond>
                                  </p:end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4"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080" name="think-cell Slide" r:id="rId12" imgW="270" imgH="270" progId="TCLayout.ActiveDocument.1">
                  <p:embed/>
                </p:oleObj>
              </mc:Choice>
              <mc:Fallback>
                <p:oleObj name="think-cell Slide" r:id="rId12" imgW="270" imgH="270" progId="TCLayout.ActiveDocument.1">
                  <p:embed/>
                  <p:pic>
                    <p:nvPicPr>
                      <p:cNvPr id="0" name="Picture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bwMode="gray">
          <a:xfrm>
            <a:off x="0" y="0"/>
            <a:ext cx="9905999" cy="13508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 Placeholder 2"/>
          <p:cNvSpPr>
            <a:spLocks noGrp="1"/>
          </p:cNvSpPr>
          <p:nvPr>
            <p:ph type="body" idx="1"/>
          </p:nvPr>
        </p:nvSpPr>
        <p:spPr bwMode="gray">
          <a:xfrm>
            <a:off x="1571625" y="1803862"/>
            <a:ext cx="7839074" cy="4322301"/>
          </a:xfrm>
          <a:prstGeom prst="rect">
            <a:avLst/>
          </a:prstGeom>
        </p:spPr>
        <p:txBody>
          <a:bodyPr vert="horz" lIns="0" tIns="0" rIns="0" bIns="0" rtlCol="0">
            <a:noAutofit/>
          </a:bodyPr>
          <a:lstStyle/>
          <a:p>
            <a:pPr lvl="0"/>
            <a:r>
              <a:rPr lang="fr-FR"/>
              <a:t>Click to edit Master text styles</a:t>
            </a:r>
          </a:p>
          <a:p>
            <a:pPr lvl="1"/>
            <a:r>
              <a:rPr lang="fr-FR"/>
              <a:t>Second level</a:t>
            </a:r>
          </a:p>
          <a:p>
            <a:pPr lvl="2"/>
            <a:r>
              <a:rPr lang="fr-FR"/>
              <a:t>Third level</a:t>
            </a:r>
            <a:endParaRPr lang="fr-FR" dirty="0"/>
          </a:p>
        </p:txBody>
      </p:sp>
      <p:grpSp>
        <p:nvGrpSpPr>
          <p:cNvPr id="8" name="Group 44"/>
          <p:cNvGrpSpPr/>
          <p:nvPr/>
        </p:nvGrpSpPr>
        <p:grpSpPr bwMode="gray">
          <a:xfrm>
            <a:off x="502309" y="626225"/>
            <a:ext cx="1029645" cy="380998"/>
            <a:chOff x="-4610101" y="1201738"/>
            <a:chExt cx="3951288" cy="1462088"/>
          </a:xfrm>
          <a:solidFill>
            <a:schemeClr val="bg1"/>
          </a:solidFill>
        </p:grpSpPr>
        <p:sp>
          <p:nvSpPr>
            <p:cNvPr id="9" name="Freeform 8"/>
            <p:cNvSpPr>
              <a:spLocks/>
            </p:cNvSpPr>
            <p:nvPr userDrawn="1"/>
          </p:nvSpPr>
          <p:spPr bwMode="gray">
            <a:xfrm>
              <a:off x="-4610101" y="1201738"/>
              <a:ext cx="965200" cy="1060450"/>
            </a:xfrm>
            <a:custGeom>
              <a:avLst/>
              <a:gdLst/>
              <a:ahLst/>
              <a:cxnLst>
                <a:cxn ang="0">
                  <a:pos x="394" y="375"/>
                </a:cxn>
                <a:cxn ang="0">
                  <a:pos x="392" y="370"/>
                </a:cxn>
                <a:cxn ang="0">
                  <a:pos x="387" y="372"/>
                </a:cxn>
                <a:cxn ang="0">
                  <a:pos x="380" y="375"/>
                </a:cxn>
                <a:cxn ang="0">
                  <a:pos x="299" y="389"/>
                </a:cxn>
                <a:cxn ang="0">
                  <a:pos x="141" y="237"/>
                </a:cxn>
                <a:cxn ang="0">
                  <a:pos x="298" y="83"/>
                </a:cxn>
                <a:cxn ang="0">
                  <a:pos x="380" y="98"/>
                </a:cxn>
                <a:cxn ang="0">
                  <a:pos x="387" y="101"/>
                </a:cxn>
                <a:cxn ang="0">
                  <a:pos x="392" y="103"/>
                </a:cxn>
                <a:cxn ang="0">
                  <a:pos x="395" y="98"/>
                </a:cxn>
                <a:cxn ang="0">
                  <a:pos x="429" y="38"/>
                </a:cxn>
                <a:cxn ang="0">
                  <a:pos x="432" y="32"/>
                </a:cxn>
                <a:cxn ang="0">
                  <a:pos x="426" y="29"/>
                </a:cxn>
                <a:cxn ang="0">
                  <a:pos x="418" y="26"/>
                </a:cxn>
                <a:cxn ang="0">
                  <a:pos x="276" y="0"/>
                </a:cxn>
                <a:cxn ang="0">
                  <a:pos x="0" y="238"/>
                </a:cxn>
                <a:cxn ang="0">
                  <a:pos x="277" y="475"/>
                </a:cxn>
                <a:cxn ang="0">
                  <a:pos x="418" y="449"/>
                </a:cxn>
                <a:cxn ang="0">
                  <a:pos x="426" y="445"/>
                </a:cxn>
                <a:cxn ang="0">
                  <a:pos x="432" y="443"/>
                </a:cxn>
                <a:cxn ang="0">
                  <a:pos x="429" y="437"/>
                </a:cxn>
                <a:cxn ang="0">
                  <a:pos x="394" y="375"/>
                </a:cxn>
              </a:cxnLst>
              <a:rect l="0" t="0" r="r" b="b"/>
              <a:pathLst>
                <a:path w="432" h="475">
                  <a:moveTo>
                    <a:pt x="394" y="375"/>
                  </a:moveTo>
                  <a:cubicBezTo>
                    <a:pt x="392" y="370"/>
                    <a:pt x="392" y="370"/>
                    <a:pt x="392" y="370"/>
                  </a:cubicBezTo>
                  <a:cubicBezTo>
                    <a:pt x="387" y="372"/>
                    <a:pt x="387" y="372"/>
                    <a:pt x="387" y="372"/>
                  </a:cubicBezTo>
                  <a:cubicBezTo>
                    <a:pt x="380" y="375"/>
                    <a:pt x="380" y="375"/>
                    <a:pt x="380" y="375"/>
                  </a:cubicBezTo>
                  <a:cubicBezTo>
                    <a:pt x="361" y="382"/>
                    <a:pt x="338" y="389"/>
                    <a:pt x="299" y="389"/>
                  </a:cubicBezTo>
                  <a:cubicBezTo>
                    <a:pt x="191" y="389"/>
                    <a:pt x="141" y="310"/>
                    <a:pt x="141" y="237"/>
                  </a:cubicBezTo>
                  <a:cubicBezTo>
                    <a:pt x="141" y="160"/>
                    <a:pt x="190" y="83"/>
                    <a:pt x="298" y="83"/>
                  </a:cubicBezTo>
                  <a:cubicBezTo>
                    <a:pt x="335" y="83"/>
                    <a:pt x="363" y="91"/>
                    <a:pt x="380" y="98"/>
                  </a:cubicBezTo>
                  <a:cubicBezTo>
                    <a:pt x="387" y="101"/>
                    <a:pt x="387" y="101"/>
                    <a:pt x="387" y="101"/>
                  </a:cubicBezTo>
                  <a:cubicBezTo>
                    <a:pt x="392" y="103"/>
                    <a:pt x="392" y="103"/>
                    <a:pt x="392" y="103"/>
                  </a:cubicBezTo>
                  <a:cubicBezTo>
                    <a:pt x="395" y="98"/>
                    <a:pt x="395" y="98"/>
                    <a:pt x="395" y="98"/>
                  </a:cubicBezTo>
                  <a:cubicBezTo>
                    <a:pt x="429" y="38"/>
                    <a:pt x="429" y="38"/>
                    <a:pt x="429" y="38"/>
                  </a:cubicBezTo>
                  <a:cubicBezTo>
                    <a:pt x="432" y="32"/>
                    <a:pt x="432" y="32"/>
                    <a:pt x="432" y="32"/>
                  </a:cubicBezTo>
                  <a:cubicBezTo>
                    <a:pt x="426" y="29"/>
                    <a:pt x="426" y="29"/>
                    <a:pt x="426" y="29"/>
                  </a:cubicBezTo>
                  <a:cubicBezTo>
                    <a:pt x="418" y="26"/>
                    <a:pt x="418" y="26"/>
                    <a:pt x="418" y="26"/>
                  </a:cubicBezTo>
                  <a:cubicBezTo>
                    <a:pt x="381" y="8"/>
                    <a:pt x="333" y="0"/>
                    <a:pt x="276" y="0"/>
                  </a:cubicBezTo>
                  <a:cubicBezTo>
                    <a:pt x="95" y="0"/>
                    <a:pt x="0" y="119"/>
                    <a:pt x="0" y="238"/>
                  </a:cubicBezTo>
                  <a:cubicBezTo>
                    <a:pt x="0" y="356"/>
                    <a:pt x="95" y="475"/>
                    <a:pt x="277" y="475"/>
                  </a:cubicBezTo>
                  <a:cubicBezTo>
                    <a:pt x="332" y="475"/>
                    <a:pt x="386" y="466"/>
                    <a:pt x="418" y="449"/>
                  </a:cubicBezTo>
                  <a:cubicBezTo>
                    <a:pt x="426" y="445"/>
                    <a:pt x="426" y="445"/>
                    <a:pt x="426" y="445"/>
                  </a:cubicBezTo>
                  <a:cubicBezTo>
                    <a:pt x="432" y="443"/>
                    <a:pt x="432" y="443"/>
                    <a:pt x="432" y="443"/>
                  </a:cubicBezTo>
                  <a:cubicBezTo>
                    <a:pt x="429" y="437"/>
                    <a:pt x="429" y="437"/>
                    <a:pt x="429" y="437"/>
                  </a:cubicBezTo>
                  <a:lnTo>
                    <a:pt x="394" y="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 name="Freeform 9"/>
            <p:cNvSpPr>
              <a:spLocks/>
            </p:cNvSpPr>
            <p:nvPr userDrawn="1"/>
          </p:nvSpPr>
          <p:spPr bwMode="gray">
            <a:xfrm>
              <a:off x="-3632200" y="1201738"/>
              <a:ext cx="922338" cy="1060450"/>
            </a:xfrm>
            <a:custGeom>
              <a:avLst/>
              <a:gdLst/>
              <a:ahLst/>
              <a:cxnLst>
                <a:cxn ang="0">
                  <a:pos x="253" y="192"/>
                </a:cxn>
                <a:cxn ang="0">
                  <a:pos x="155" y="134"/>
                </a:cxn>
                <a:cxn ang="0">
                  <a:pos x="249" y="81"/>
                </a:cxn>
                <a:cxn ang="0">
                  <a:pos x="349" y="99"/>
                </a:cxn>
                <a:cxn ang="0">
                  <a:pos x="356" y="102"/>
                </a:cxn>
                <a:cxn ang="0">
                  <a:pos x="362" y="104"/>
                </a:cxn>
                <a:cxn ang="0">
                  <a:pos x="364" y="100"/>
                </a:cxn>
                <a:cxn ang="0">
                  <a:pos x="398" y="38"/>
                </a:cxn>
                <a:cxn ang="0">
                  <a:pos x="402" y="32"/>
                </a:cxn>
                <a:cxn ang="0">
                  <a:pos x="396" y="29"/>
                </a:cxn>
                <a:cxn ang="0">
                  <a:pos x="387" y="25"/>
                </a:cxn>
                <a:cxn ang="0">
                  <a:pos x="235" y="0"/>
                </a:cxn>
                <a:cxn ang="0">
                  <a:pos x="20" y="142"/>
                </a:cxn>
                <a:cxn ang="0">
                  <a:pos x="172" y="271"/>
                </a:cxn>
                <a:cxn ang="0">
                  <a:pos x="271" y="333"/>
                </a:cxn>
                <a:cxn ang="0">
                  <a:pos x="165" y="390"/>
                </a:cxn>
                <a:cxn ang="0">
                  <a:pos x="55" y="370"/>
                </a:cxn>
                <a:cxn ang="0">
                  <a:pos x="47" y="368"/>
                </a:cxn>
                <a:cxn ang="0">
                  <a:pos x="42" y="365"/>
                </a:cxn>
                <a:cxn ang="0">
                  <a:pos x="40" y="370"/>
                </a:cxn>
                <a:cxn ang="0">
                  <a:pos x="3" y="438"/>
                </a:cxn>
                <a:cxn ang="0">
                  <a:pos x="0" y="444"/>
                </a:cxn>
                <a:cxn ang="0">
                  <a:pos x="6" y="447"/>
                </a:cxn>
                <a:cxn ang="0">
                  <a:pos x="15" y="450"/>
                </a:cxn>
                <a:cxn ang="0">
                  <a:pos x="186" y="475"/>
                </a:cxn>
                <a:cxn ang="0">
                  <a:pos x="413" y="328"/>
                </a:cxn>
                <a:cxn ang="0">
                  <a:pos x="253" y="192"/>
                </a:cxn>
              </a:cxnLst>
              <a:rect l="0" t="0" r="r" b="b"/>
              <a:pathLst>
                <a:path w="413" h="475">
                  <a:moveTo>
                    <a:pt x="253" y="192"/>
                  </a:moveTo>
                  <a:cubicBezTo>
                    <a:pt x="200" y="177"/>
                    <a:pt x="155" y="164"/>
                    <a:pt x="155" y="134"/>
                  </a:cubicBezTo>
                  <a:cubicBezTo>
                    <a:pt x="155" y="102"/>
                    <a:pt x="193" y="81"/>
                    <a:pt x="249" y="81"/>
                  </a:cubicBezTo>
                  <a:cubicBezTo>
                    <a:pt x="288" y="81"/>
                    <a:pt x="328" y="90"/>
                    <a:pt x="349" y="99"/>
                  </a:cubicBezTo>
                  <a:cubicBezTo>
                    <a:pt x="356" y="102"/>
                    <a:pt x="356" y="102"/>
                    <a:pt x="356" y="102"/>
                  </a:cubicBezTo>
                  <a:cubicBezTo>
                    <a:pt x="362" y="104"/>
                    <a:pt x="362" y="104"/>
                    <a:pt x="362" y="104"/>
                  </a:cubicBezTo>
                  <a:cubicBezTo>
                    <a:pt x="364" y="100"/>
                    <a:pt x="364" y="100"/>
                    <a:pt x="364" y="100"/>
                  </a:cubicBezTo>
                  <a:cubicBezTo>
                    <a:pt x="398" y="38"/>
                    <a:pt x="398" y="38"/>
                    <a:pt x="398" y="38"/>
                  </a:cubicBezTo>
                  <a:cubicBezTo>
                    <a:pt x="402" y="32"/>
                    <a:pt x="402" y="32"/>
                    <a:pt x="402" y="32"/>
                  </a:cubicBezTo>
                  <a:cubicBezTo>
                    <a:pt x="396" y="29"/>
                    <a:pt x="396" y="29"/>
                    <a:pt x="396" y="29"/>
                  </a:cubicBezTo>
                  <a:cubicBezTo>
                    <a:pt x="387" y="25"/>
                    <a:pt x="387" y="25"/>
                    <a:pt x="387" y="25"/>
                  </a:cubicBezTo>
                  <a:cubicBezTo>
                    <a:pt x="372" y="19"/>
                    <a:pt x="319" y="0"/>
                    <a:pt x="235" y="0"/>
                  </a:cubicBezTo>
                  <a:cubicBezTo>
                    <a:pt x="94" y="0"/>
                    <a:pt x="20" y="71"/>
                    <a:pt x="20" y="142"/>
                  </a:cubicBezTo>
                  <a:cubicBezTo>
                    <a:pt x="20" y="225"/>
                    <a:pt x="101" y="250"/>
                    <a:pt x="172" y="271"/>
                  </a:cubicBezTo>
                  <a:cubicBezTo>
                    <a:pt x="225" y="287"/>
                    <a:pt x="271" y="301"/>
                    <a:pt x="271" y="333"/>
                  </a:cubicBezTo>
                  <a:cubicBezTo>
                    <a:pt x="271" y="366"/>
                    <a:pt x="228" y="390"/>
                    <a:pt x="165" y="390"/>
                  </a:cubicBezTo>
                  <a:cubicBezTo>
                    <a:pt x="122" y="390"/>
                    <a:pt x="78" y="380"/>
                    <a:pt x="55" y="370"/>
                  </a:cubicBezTo>
                  <a:cubicBezTo>
                    <a:pt x="47" y="368"/>
                    <a:pt x="47" y="368"/>
                    <a:pt x="47" y="368"/>
                  </a:cubicBezTo>
                  <a:cubicBezTo>
                    <a:pt x="42" y="365"/>
                    <a:pt x="42" y="365"/>
                    <a:pt x="42" y="365"/>
                  </a:cubicBezTo>
                  <a:cubicBezTo>
                    <a:pt x="40" y="370"/>
                    <a:pt x="40" y="370"/>
                    <a:pt x="40" y="370"/>
                  </a:cubicBezTo>
                  <a:cubicBezTo>
                    <a:pt x="3" y="438"/>
                    <a:pt x="3" y="438"/>
                    <a:pt x="3" y="438"/>
                  </a:cubicBezTo>
                  <a:cubicBezTo>
                    <a:pt x="0" y="444"/>
                    <a:pt x="0" y="444"/>
                    <a:pt x="0" y="444"/>
                  </a:cubicBezTo>
                  <a:cubicBezTo>
                    <a:pt x="6" y="447"/>
                    <a:pt x="6" y="447"/>
                    <a:pt x="6" y="447"/>
                  </a:cubicBezTo>
                  <a:cubicBezTo>
                    <a:pt x="15" y="450"/>
                    <a:pt x="15" y="450"/>
                    <a:pt x="15" y="450"/>
                  </a:cubicBezTo>
                  <a:cubicBezTo>
                    <a:pt x="55" y="466"/>
                    <a:pt x="119" y="475"/>
                    <a:pt x="186" y="475"/>
                  </a:cubicBezTo>
                  <a:cubicBezTo>
                    <a:pt x="317" y="475"/>
                    <a:pt x="413" y="413"/>
                    <a:pt x="413" y="328"/>
                  </a:cubicBezTo>
                  <a:cubicBezTo>
                    <a:pt x="413" y="238"/>
                    <a:pt x="328" y="213"/>
                    <a:pt x="253" y="1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2" name="Freeform 10"/>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 ang="0">
                  <a:pos x="571"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lnTo>
                    <a:pt x="57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3" name="Freeform 11"/>
            <p:cNvSpPr>
              <a:spLocks/>
            </p:cNvSpPr>
            <p:nvPr userDrawn="1"/>
          </p:nvSpPr>
          <p:spPr bwMode="gray">
            <a:xfrm>
              <a:off x="-2695575" y="1220788"/>
              <a:ext cx="920750" cy="1023938"/>
            </a:xfrm>
            <a:custGeom>
              <a:avLst/>
              <a:gdLst/>
              <a:ahLst/>
              <a:cxnLst>
                <a:cxn ang="0">
                  <a:pos x="571" y="0"/>
                </a:cxn>
                <a:cxn ang="0">
                  <a:pos x="560" y="0"/>
                </a:cxn>
                <a:cxn ang="0">
                  <a:pos x="8" y="0"/>
                </a:cxn>
                <a:cxn ang="0">
                  <a:pos x="0" y="0"/>
                </a:cxn>
                <a:cxn ang="0">
                  <a:pos x="0" y="9"/>
                </a:cxn>
                <a:cxn ang="0">
                  <a:pos x="0" y="107"/>
                </a:cxn>
                <a:cxn ang="0">
                  <a:pos x="0" y="116"/>
                </a:cxn>
                <a:cxn ang="0">
                  <a:pos x="8" y="116"/>
                </a:cxn>
                <a:cxn ang="0">
                  <a:pos x="191" y="116"/>
                </a:cxn>
                <a:cxn ang="0">
                  <a:pos x="191" y="635"/>
                </a:cxn>
                <a:cxn ang="0">
                  <a:pos x="191" y="645"/>
                </a:cxn>
                <a:cxn ang="0">
                  <a:pos x="200" y="645"/>
                </a:cxn>
                <a:cxn ang="0">
                  <a:pos x="373" y="645"/>
                </a:cxn>
                <a:cxn ang="0">
                  <a:pos x="381" y="645"/>
                </a:cxn>
                <a:cxn ang="0">
                  <a:pos x="381" y="635"/>
                </a:cxn>
                <a:cxn ang="0">
                  <a:pos x="381" y="116"/>
                </a:cxn>
                <a:cxn ang="0">
                  <a:pos x="571" y="116"/>
                </a:cxn>
                <a:cxn ang="0">
                  <a:pos x="580" y="116"/>
                </a:cxn>
                <a:cxn ang="0">
                  <a:pos x="580" y="107"/>
                </a:cxn>
                <a:cxn ang="0">
                  <a:pos x="580" y="9"/>
                </a:cxn>
                <a:cxn ang="0">
                  <a:pos x="580" y="0"/>
                </a:cxn>
              </a:cxnLst>
              <a:rect l="0" t="0" r="r" b="b"/>
              <a:pathLst>
                <a:path w="580" h="645">
                  <a:moveTo>
                    <a:pt x="571" y="0"/>
                  </a:moveTo>
                  <a:lnTo>
                    <a:pt x="560" y="0"/>
                  </a:lnTo>
                  <a:lnTo>
                    <a:pt x="8" y="0"/>
                  </a:lnTo>
                  <a:lnTo>
                    <a:pt x="0" y="0"/>
                  </a:lnTo>
                  <a:lnTo>
                    <a:pt x="0" y="9"/>
                  </a:lnTo>
                  <a:lnTo>
                    <a:pt x="0" y="107"/>
                  </a:lnTo>
                  <a:lnTo>
                    <a:pt x="0" y="116"/>
                  </a:lnTo>
                  <a:lnTo>
                    <a:pt x="8" y="116"/>
                  </a:lnTo>
                  <a:lnTo>
                    <a:pt x="191" y="116"/>
                  </a:lnTo>
                  <a:lnTo>
                    <a:pt x="191" y="635"/>
                  </a:lnTo>
                  <a:lnTo>
                    <a:pt x="191" y="645"/>
                  </a:lnTo>
                  <a:lnTo>
                    <a:pt x="200" y="645"/>
                  </a:lnTo>
                  <a:lnTo>
                    <a:pt x="373" y="645"/>
                  </a:lnTo>
                  <a:lnTo>
                    <a:pt x="381" y="645"/>
                  </a:lnTo>
                  <a:lnTo>
                    <a:pt x="381" y="635"/>
                  </a:lnTo>
                  <a:lnTo>
                    <a:pt x="381" y="116"/>
                  </a:lnTo>
                  <a:lnTo>
                    <a:pt x="571" y="116"/>
                  </a:lnTo>
                  <a:lnTo>
                    <a:pt x="580" y="116"/>
                  </a:lnTo>
                  <a:lnTo>
                    <a:pt x="580" y="107"/>
                  </a:lnTo>
                  <a:lnTo>
                    <a:pt x="580" y="9"/>
                  </a:lnTo>
                  <a:lnTo>
                    <a:pt x="58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4" name="Freeform 12"/>
            <p:cNvSpPr>
              <a:spLocks noEditPoints="1"/>
            </p:cNvSpPr>
            <p:nvPr userDrawn="1"/>
          </p:nvSpPr>
          <p:spPr bwMode="gray">
            <a:xfrm>
              <a:off x="-1687513" y="1201738"/>
              <a:ext cx="1028700" cy="1060450"/>
            </a:xfrm>
            <a:custGeom>
              <a:avLst/>
              <a:gdLst/>
              <a:ahLst/>
              <a:cxnLst>
                <a:cxn ang="0">
                  <a:pos x="360" y="225"/>
                </a:cxn>
                <a:cxn ang="0">
                  <a:pos x="439" y="127"/>
                </a:cxn>
                <a:cxn ang="0">
                  <a:pos x="196" y="0"/>
                </a:cxn>
                <a:cxn ang="0">
                  <a:pos x="10" y="25"/>
                </a:cxn>
                <a:cxn ang="0">
                  <a:pos x="4" y="27"/>
                </a:cxn>
                <a:cxn ang="0">
                  <a:pos x="0" y="28"/>
                </a:cxn>
                <a:cxn ang="0">
                  <a:pos x="0" y="33"/>
                </a:cxn>
                <a:cxn ang="0">
                  <a:pos x="0" y="443"/>
                </a:cxn>
                <a:cxn ang="0">
                  <a:pos x="0" y="447"/>
                </a:cxn>
                <a:cxn ang="0">
                  <a:pos x="4" y="448"/>
                </a:cxn>
                <a:cxn ang="0">
                  <a:pos x="10" y="450"/>
                </a:cxn>
                <a:cxn ang="0">
                  <a:pos x="203" y="475"/>
                </a:cxn>
                <a:cxn ang="0">
                  <a:pos x="461" y="335"/>
                </a:cxn>
                <a:cxn ang="0">
                  <a:pos x="360" y="225"/>
                </a:cxn>
                <a:cxn ang="0">
                  <a:pos x="132" y="247"/>
                </a:cxn>
                <a:cxn ang="0">
                  <a:pos x="132" y="208"/>
                </a:cxn>
                <a:cxn ang="0">
                  <a:pos x="132" y="79"/>
                </a:cxn>
                <a:cxn ang="0">
                  <a:pos x="196" y="72"/>
                </a:cxn>
                <a:cxn ang="0">
                  <a:pos x="307" y="132"/>
                </a:cxn>
                <a:cxn ang="0">
                  <a:pos x="201" y="194"/>
                </a:cxn>
                <a:cxn ang="0">
                  <a:pos x="193" y="194"/>
                </a:cxn>
                <a:cxn ang="0">
                  <a:pos x="188" y="195"/>
                </a:cxn>
                <a:cxn ang="0">
                  <a:pos x="188" y="200"/>
                </a:cxn>
                <a:cxn ang="0">
                  <a:pos x="188" y="255"/>
                </a:cxn>
                <a:cxn ang="0">
                  <a:pos x="188" y="261"/>
                </a:cxn>
                <a:cxn ang="0">
                  <a:pos x="193" y="261"/>
                </a:cxn>
                <a:cxn ang="0">
                  <a:pos x="201" y="262"/>
                </a:cxn>
                <a:cxn ang="0">
                  <a:pos x="325" y="334"/>
                </a:cxn>
                <a:cxn ang="0">
                  <a:pos x="201" y="400"/>
                </a:cxn>
                <a:cxn ang="0">
                  <a:pos x="132" y="392"/>
                </a:cxn>
                <a:cxn ang="0">
                  <a:pos x="132" y="247"/>
                </a:cxn>
              </a:cxnLst>
              <a:rect l="0" t="0" r="r" b="b"/>
              <a:pathLst>
                <a:path w="461" h="475">
                  <a:moveTo>
                    <a:pt x="360" y="225"/>
                  </a:moveTo>
                  <a:cubicBezTo>
                    <a:pt x="395" y="211"/>
                    <a:pt x="439" y="183"/>
                    <a:pt x="439" y="127"/>
                  </a:cubicBezTo>
                  <a:cubicBezTo>
                    <a:pt x="439" y="48"/>
                    <a:pt x="348" y="0"/>
                    <a:pt x="196" y="0"/>
                  </a:cubicBezTo>
                  <a:cubicBezTo>
                    <a:pt x="126" y="0"/>
                    <a:pt x="56" y="9"/>
                    <a:pt x="10" y="25"/>
                  </a:cubicBezTo>
                  <a:cubicBezTo>
                    <a:pt x="4" y="27"/>
                    <a:pt x="4" y="27"/>
                    <a:pt x="4" y="27"/>
                  </a:cubicBezTo>
                  <a:cubicBezTo>
                    <a:pt x="0" y="28"/>
                    <a:pt x="0" y="28"/>
                    <a:pt x="0" y="28"/>
                  </a:cubicBezTo>
                  <a:cubicBezTo>
                    <a:pt x="0" y="33"/>
                    <a:pt x="0" y="33"/>
                    <a:pt x="0" y="33"/>
                  </a:cubicBezTo>
                  <a:cubicBezTo>
                    <a:pt x="0" y="443"/>
                    <a:pt x="0" y="443"/>
                    <a:pt x="0" y="443"/>
                  </a:cubicBezTo>
                  <a:cubicBezTo>
                    <a:pt x="0" y="447"/>
                    <a:pt x="0" y="447"/>
                    <a:pt x="0" y="447"/>
                  </a:cubicBezTo>
                  <a:cubicBezTo>
                    <a:pt x="4" y="448"/>
                    <a:pt x="4" y="448"/>
                    <a:pt x="4" y="448"/>
                  </a:cubicBezTo>
                  <a:cubicBezTo>
                    <a:pt x="10" y="450"/>
                    <a:pt x="10" y="450"/>
                    <a:pt x="10" y="450"/>
                  </a:cubicBezTo>
                  <a:cubicBezTo>
                    <a:pt x="57" y="466"/>
                    <a:pt x="127" y="475"/>
                    <a:pt x="203" y="475"/>
                  </a:cubicBezTo>
                  <a:cubicBezTo>
                    <a:pt x="369" y="475"/>
                    <a:pt x="461" y="426"/>
                    <a:pt x="461" y="335"/>
                  </a:cubicBezTo>
                  <a:cubicBezTo>
                    <a:pt x="461" y="272"/>
                    <a:pt x="396" y="239"/>
                    <a:pt x="360" y="225"/>
                  </a:cubicBezTo>
                  <a:moveTo>
                    <a:pt x="132" y="247"/>
                  </a:moveTo>
                  <a:cubicBezTo>
                    <a:pt x="132" y="208"/>
                    <a:pt x="132" y="208"/>
                    <a:pt x="132" y="208"/>
                  </a:cubicBezTo>
                  <a:cubicBezTo>
                    <a:pt x="132" y="208"/>
                    <a:pt x="132" y="103"/>
                    <a:pt x="132" y="79"/>
                  </a:cubicBezTo>
                  <a:cubicBezTo>
                    <a:pt x="153" y="75"/>
                    <a:pt x="174" y="72"/>
                    <a:pt x="196" y="72"/>
                  </a:cubicBezTo>
                  <a:cubicBezTo>
                    <a:pt x="269" y="72"/>
                    <a:pt x="307" y="92"/>
                    <a:pt x="307" y="132"/>
                  </a:cubicBezTo>
                  <a:cubicBezTo>
                    <a:pt x="307" y="150"/>
                    <a:pt x="307" y="187"/>
                    <a:pt x="201" y="194"/>
                  </a:cubicBezTo>
                  <a:cubicBezTo>
                    <a:pt x="193" y="194"/>
                    <a:pt x="193" y="194"/>
                    <a:pt x="193" y="194"/>
                  </a:cubicBezTo>
                  <a:cubicBezTo>
                    <a:pt x="188" y="195"/>
                    <a:pt x="188" y="195"/>
                    <a:pt x="188" y="195"/>
                  </a:cubicBezTo>
                  <a:cubicBezTo>
                    <a:pt x="188" y="200"/>
                    <a:pt x="188" y="200"/>
                    <a:pt x="188" y="200"/>
                  </a:cubicBezTo>
                  <a:cubicBezTo>
                    <a:pt x="188" y="255"/>
                    <a:pt x="188" y="255"/>
                    <a:pt x="188" y="255"/>
                  </a:cubicBezTo>
                  <a:cubicBezTo>
                    <a:pt x="188" y="261"/>
                    <a:pt x="188" y="261"/>
                    <a:pt x="188" y="261"/>
                  </a:cubicBezTo>
                  <a:cubicBezTo>
                    <a:pt x="193" y="261"/>
                    <a:pt x="193" y="261"/>
                    <a:pt x="193" y="261"/>
                  </a:cubicBezTo>
                  <a:cubicBezTo>
                    <a:pt x="201" y="262"/>
                    <a:pt x="201" y="262"/>
                    <a:pt x="201" y="262"/>
                  </a:cubicBezTo>
                  <a:cubicBezTo>
                    <a:pt x="310" y="268"/>
                    <a:pt x="325" y="302"/>
                    <a:pt x="325" y="334"/>
                  </a:cubicBezTo>
                  <a:cubicBezTo>
                    <a:pt x="325" y="389"/>
                    <a:pt x="257" y="400"/>
                    <a:pt x="201" y="400"/>
                  </a:cubicBezTo>
                  <a:cubicBezTo>
                    <a:pt x="176" y="400"/>
                    <a:pt x="153" y="397"/>
                    <a:pt x="132" y="392"/>
                  </a:cubicBezTo>
                  <a:lnTo>
                    <a:pt x="132"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5" name="Freeform 13"/>
            <p:cNvSpPr>
              <a:spLocks/>
            </p:cNvSpPr>
            <p:nvPr userDrawn="1"/>
          </p:nvSpPr>
          <p:spPr bwMode="gray">
            <a:xfrm>
              <a:off x="-4554538" y="2349500"/>
              <a:ext cx="79375" cy="309563"/>
            </a:xfrm>
            <a:custGeom>
              <a:avLst/>
              <a:gdLst/>
              <a:ahLst/>
              <a:cxnLst>
                <a:cxn ang="0">
                  <a:pos x="0" y="195"/>
                </a:cxn>
                <a:cxn ang="0">
                  <a:pos x="28" y="0"/>
                </a:cxn>
                <a:cxn ang="0">
                  <a:pos x="50" y="0"/>
                </a:cxn>
                <a:cxn ang="0">
                  <a:pos x="24" y="195"/>
                </a:cxn>
                <a:cxn ang="0">
                  <a:pos x="0" y="195"/>
                </a:cxn>
              </a:cxnLst>
              <a:rect l="0" t="0" r="r" b="b"/>
              <a:pathLst>
                <a:path w="50" h="195">
                  <a:moveTo>
                    <a:pt x="0" y="195"/>
                  </a:moveTo>
                  <a:lnTo>
                    <a:pt x="28" y="0"/>
                  </a:lnTo>
                  <a:lnTo>
                    <a:pt x="50" y="0"/>
                  </a:lnTo>
                  <a:lnTo>
                    <a:pt x="24" y="195"/>
                  </a:lnTo>
                  <a:lnTo>
                    <a:pt x="0" y="19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6" name="Freeform 14"/>
            <p:cNvSpPr>
              <a:spLocks noEditPoints="1"/>
            </p:cNvSpPr>
            <p:nvPr userDrawn="1"/>
          </p:nvSpPr>
          <p:spPr bwMode="gray">
            <a:xfrm>
              <a:off x="-4460875" y="2443163"/>
              <a:ext cx="196850" cy="220663"/>
            </a:xfrm>
            <a:custGeom>
              <a:avLst/>
              <a:gdLst/>
              <a:ahLst/>
              <a:cxnLst>
                <a:cxn ang="0">
                  <a:pos x="20" y="55"/>
                </a:cxn>
                <a:cxn ang="0">
                  <a:pos x="45" y="87"/>
                </a:cxn>
                <a:cxn ang="0">
                  <a:pos x="71" y="82"/>
                </a:cxn>
                <a:cxn ang="0">
                  <a:pos x="74" y="92"/>
                </a:cxn>
                <a:cxn ang="0">
                  <a:pos x="43" y="99"/>
                </a:cxn>
                <a:cxn ang="0">
                  <a:pos x="5" y="49"/>
                </a:cxn>
                <a:cxn ang="0">
                  <a:pos x="52" y="0"/>
                </a:cxn>
                <a:cxn ang="0">
                  <a:pos x="84" y="47"/>
                </a:cxn>
                <a:cxn ang="0">
                  <a:pos x="20" y="55"/>
                </a:cxn>
                <a:cxn ang="0">
                  <a:pos x="50" y="10"/>
                </a:cxn>
                <a:cxn ang="0">
                  <a:pos x="20" y="47"/>
                </a:cxn>
                <a:cxn ang="0">
                  <a:pos x="69" y="40"/>
                </a:cxn>
                <a:cxn ang="0">
                  <a:pos x="50" y="10"/>
                </a:cxn>
              </a:cxnLst>
              <a:rect l="0" t="0" r="r" b="b"/>
              <a:pathLst>
                <a:path w="88" h="99">
                  <a:moveTo>
                    <a:pt x="20" y="55"/>
                  </a:moveTo>
                  <a:cubicBezTo>
                    <a:pt x="18" y="77"/>
                    <a:pt x="28" y="87"/>
                    <a:pt x="45"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4"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Freeform 15"/>
            <p:cNvSpPr>
              <a:spLocks/>
            </p:cNvSpPr>
            <p:nvPr userDrawn="1"/>
          </p:nvSpPr>
          <p:spPr bwMode="gray">
            <a:xfrm>
              <a:off x="-4154488" y="2349500"/>
              <a:ext cx="117475" cy="309563"/>
            </a:xfrm>
            <a:custGeom>
              <a:avLst/>
              <a:gdLst/>
              <a:ahLst/>
              <a:cxnLst>
                <a:cxn ang="0">
                  <a:pos x="28" y="54"/>
                </a:cxn>
                <a:cxn ang="0">
                  <a:pos x="16" y="139"/>
                </a:cxn>
                <a:cxn ang="0">
                  <a:pos x="0" y="139"/>
                </a:cxn>
                <a:cxn ang="0">
                  <a:pos x="12" y="54"/>
                </a:cxn>
                <a:cxn ang="0">
                  <a:pos x="0" y="54"/>
                </a:cxn>
                <a:cxn ang="0">
                  <a:pos x="2" y="44"/>
                </a:cxn>
                <a:cxn ang="0">
                  <a:pos x="13" y="44"/>
                </a:cxn>
                <a:cxn ang="0">
                  <a:pos x="15" y="30"/>
                </a:cxn>
                <a:cxn ang="0">
                  <a:pos x="53" y="0"/>
                </a:cxn>
                <a:cxn ang="0">
                  <a:pos x="52" y="10"/>
                </a:cxn>
                <a:cxn ang="0">
                  <a:pos x="32" y="29"/>
                </a:cxn>
                <a:cxn ang="0">
                  <a:pos x="29" y="44"/>
                </a:cxn>
                <a:cxn ang="0">
                  <a:pos x="47" y="44"/>
                </a:cxn>
                <a:cxn ang="0">
                  <a:pos x="45" y="54"/>
                </a:cxn>
                <a:cxn ang="0">
                  <a:pos x="28" y="54"/>
                </a:cxn>
              </a:cxnLst>
              <a:rect l="0" t="0" r="r" b="b"/>
              <a:pathLst>
                <a:path w="53" h="139">
                  <a:moveTo>
                    <a:pt x="28" y="54"/>
                  </a:moveTo>
                  <a:cubicBezTo>
                    <a:pt x="16" y="139"/>
                    <a:pt x="16" y="139"/>
                    <a:pt x="16" y="139"/>
                  </a:cubicBezTo>
                  <a:cubicBezTo>
                    <a:pt x="0" y="139"/>
                    <a:pt x="0" y="139"/>
                    <a:pt x="0" y="139"/>
                  </a:cubicBezTo>
                  <a:cubicBezTo>
                    <a:pt x="12" y="54"/>
                    <a:pt x="12" y="54"/>
                    <a:pt x="12" y="54"/>
                  </a:cubicBezTo>
                  <a:cubicBezTo>
                    <a:pt x="0" y="54"/>
                    <a:pt x="0" y="54"/>
                    <a:pt x="0" y="54"/>
                  </a:cubicBezTo>
                  <a:cubicBezTo>
                    <a:pt x="2" y="44"/>
                    <a:pt x="2" y="44"/>
                    <a:pt x="2" y="44"/>
                  </a:cubicBezTo>
                  <a:cubicBezTo>
                    <a:pt x="13" y="44"/>
                    <a:pt x="13" y="44"/>
                    <a:pt x="13" y="44"/>
                  </a:cubicBezTo>
                  <a:cubicBezTo>
                    <a:pt x="15" y="30"/>
                    <a:pt x="15" y="30"/>
                    <a:pt x="15" y="30"/>
                  </a:cubicBezTo>
                  <a:cubicBezTo>
                    <a:pt x="18" y="12"/>
                    <a:pt x="31" y="0"/>
                    <a:pt x="53" y="0"/>
                  </a:cubicBezTo>
                  <a:cubicBezTo>
                    <a:pt x="52" y="10"/>
                    <a:pt x="52" y="10"/>
                    <a:pt x="52" y="10"/>
                  </a:cubicBezTo>
                  <a:cubicBezTo>
                    <a:pt x="42" y="11"/>
                    <a:pt x="34" y="15"/>
                    <a:pt x="32" y="29"/>
                  </a:cubicBezTo>
                  <a:cubicBezTo>
                    <a:pt x="29" y="44"/>
                    <a:pt x="29" y="44"/>
                    <a:pt x="29" y="44"/>
                  </a:cubicBezTo>
                  <a:cubicBezTo>
                    <a:pt x="47" y="44"/>
                    <a:pt x="47" y="44"/>
                    <a:pt x="47" y="44"/>
                  </a:cubicBezTo>
                  <a:cubicBezTo>
                    <a:pt x="45" y="54"/>
                    <a:pt x="45" y="54"/>
                    <a:pt x="45" y="54"/>
                  </a:cubicBezTo>
                  <a:lnTo>
                    <a:pt x="28" y="5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8" name="Freeform 16"/>
            <p:cNvSpPr>
              <a:spLocks/>
            </p:cNvSpPr>
            <p:nvPr userDrawn="1"/>
          </p:nvSpPr>
          <p:spPr bwMode="gray">
            <a:xfrm>
              <a:off x="-4037013" y="2447925"/>
              <a:ext cx="184150"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9" name="Freeform 17"/>
            <p:cNvSpPr>
              <a:spLocks/>
            </p:cNvSpPr>
            <p:nvPr userDrawn="1"/>
          </p:nvSpPr>
          <p:spPr bwMode="gray">
            <a:xfrm>
              <a:off x="-3811588" y="2387600"/>
              <a:ext cx="106363"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9"/>
                </a:cxn>
                <a:cxn ang="0">
                  <a:pos x="30" y="112"/>
                </a:cxn>
                <a:cxn ang="0">
                  <a:pos x="35" y="111"/>
                </a:cxn>
                <a:cxn ang="0">
                  <a:pos x="34"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9"/>
                    <a:pt x="19" y="99"/>
                    <a:pt x="19" y="99"/>
                  </a:cubicBezTo>
                  <a:cubicBezTo>
                    <a:pt x="18" y="106"/>
                    <a:pt x="21" y="112"/>
                    <a:pt x="30" y="112"/>
                  </a:cubicBezTo>
                  <a:cubicBezTo>
                    <a:pt x="35" y="111"/>
                    <a:pt x="35" y="111"/>
                    <a:pt x="35" y="111"/>
                  </a:cubicBezTo>
                  <a:cubicBezTo>
                    <a:pt x="34" y="121"/>
                    <a:pt x="34" y="121"/>
                    <a:pt x="34" y="121"/>
                  </a:cubicBezTo>
                  <a:cubicBezTo>
                    <a:pt x="32" y="122"/>
                    <a:pt x="29"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0" name="Freeform 18"/>
            <p:cNvSpPr>
              <a:spLocks/>
            </p:cNvSpPr>
            <p:nvPr userDrawn="1"/>
          </p:nvSpPr>
          <p:spPr bwMode="gray">
            <a:xfrm>
              <a:off x="-3687763"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3" y="86"/>
                    <a:pt x="36" y="86"/>
                  </a:cubicBezTo>
                  <a:cubicBezTo>
                    <a:pt x="44" y="86"/>
                    <a:pt x="50"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1" name="Freeform 19"/>
            <p:cNvSpPr>
              <a:spLocks/>
            </p:cNvSpPr>
            <p:nvPr userDrawn="1"/>
          </p:nvSpPr>
          <p:spPr bwMode="gray">
            <a:xfrm>
              <a:off x="-3475038" y="2443163"/>
              <a:ext cx="127000" cy="215900"/>
            </a:xfrm>
            <a:custGeom>
              <a:avLst/>
              <a:gdLst/>
              <a:ahLst/>
              <a:cxnLst>
                <a:cxn ang="0">
                  <a:pos x="51" y="12"/>
                </a:cxn>
                <a:cxn ang="0">
                  <a:pos x="28" y="14"/>
                </a:cxn>
                <a:cxn ang="0">
                  <a:pos x="17" y="97"/>
                </a:cxn>
                <a:cxn ang="0">
                  <a:pos x="0" y="97"/>
                </a:cxn>
                <a:cxn ang="0">
                  <a:pos x="13" y="7"/>
                </a:cxn>
                <a:cxn ang="0">
                  <a:pos x="57" y="0"/>
                </a:cxn>
                <a:cxn ang="0">
                  <a:pos x="51" y="12"/>
                </a:cxn>
              </a:cxnLst>
              <a:rect l="0" t="0" r="r" b="b"/>
              <a:pathLst>
                <a:path w="57" h="97">
                  <a:moveTo>
                    <a:pt x="51" y="12"/>
                  </a:moveTo>
                  <a:cubicBezTo>
                    <a:pt x="43" y="10"/>
                    <a:pt x="34" y="10"/>
                    <a:pt x="28" y="14"/>
                  </a:cubicBezTo>
                  <a:cubicBezTo>
                    <a:pt x="17" y="97"/>
                    <a:pt x="17" y="97"/>
                    <a:pt x="17" y="97"/>
                  </a:cubicBezTo>
                  <a:cubicBezTo>
                    <a:pt x="0" y="97"/>
                    <a:pt x="0" y="97"/>
                    <a:pt x="0" y="97"/>
                  </a:cubicBezTo>
                  <a:cubicBezTo>
                    <a:pt x="13" y="7"/>
                    <a:pt x="13" y="7"/>
                    <a:pt x="13" y="7"/>
                  </a:cubicBezTo>
                  <a:cubicBezTo>
                    <a:pt x="23" y="2"/>
                    <a:pt x="33" y="0"/>
                    <a:pt x="57"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 name="Freeform 20"/>
            <p:cNvSpPr>
              <a:spLocks noEditPoints="1"/>
            </p:cNvSpPr>
            <p:nvPr userDrawn="1"/>
          </p:nvSpPr>
          <p:spPr bwMode="gray">
            <a:xfrm>
              <a:off x="-3275013" y="2443163"/>
              <a:ext cx="196850" cy="220663"/>
            </a:xfrm>
            <a:custGeom>
              <a:avLst/>
              <a:gdLst/>
              <a:ahLst/>
              <a:cxnLst>
                <a:cxn ang="0">
                  <a:pos x="20" y="55"/>
                </a:cxn>
                <a:cxn ang="0">
                  <a:pos x="46" y="87"/>
                </a:cxn>
                <a:cxn ang="0">
                  <a:pos x="71" y="82"/>
                </a:cxn>
                <a:cxn ang="0">
                  <a:pos x="74" y="92"/>
                </a:cxn>
                <a:cxn ang="0">
                  <a:pos x="43" y="99"/>
                </a:cxn>
                <a:cxn ang="0">
                  <a:pos x="5" y="49"/>
                </a:cxn>
                <a:cxn ang="0">
                  <a:pos x="52" y="0"/>
                </a:cxn>
                <a:cxn ang="0">
                  <a:pos x="83" y="47"/>
                </a:cxn>
                <a:cxn ang="0">
                  <a:pos x="20" y="55"/>
                </a:cxn>
                <a:cxn ang="0">
                  <a:pos x="50" y="10"/>
                </a:cxn>
                <a:cxn ang="0">
                  <a:pos x="20" y="47"/>
                </a:cxn>
                <a:cxn ang="0">
                  <a:pos x="69" y="40"/>
                </a:cxn>
                <a:cxn ang="0">
                  <a:pos x="50" y="10"/>
                </a:cxn>
              </a:cxnLst>
              <a:rect l="0" t="0" r="r" b="b"/>
              <a:pathLst>
                <a:path w="88" h="99">
                  <a:moveTo>
                    <a:pt x="20" y="55"/>
                  </a:moveTo>
                  <a:cubicBezTo>
                    <a:pt x="19" y="77"/>
                    <a:pt x="27" y="87"/>
                    <a:pt x="46" y="87"/>
                  </a:cubicBezTo>
                  <a:cubicBezTo>
                    <a:pt x="57" y="87"/>
                    <a:pt x="65" y="85"/>
                    <a:pt x="71" y="82"/>
                  </a:cubicBezTo>
                  <a:cubicBezTo>
                    <a:pt x="74" y="92"/>
                    <a:pt x="74" y="92"/>
                    <a:pt x="74" y="92"/>
                  </a:cubicBezTo>
                  <a:cubicBezTo>
                    <a:pt x="67" y="96"/>
                    <a:pt x="56" y="99"/>
                    <a:pt x="43" y="99"/>
                  </a:cubicBezTo>
                  <a:cubicBezTo>
                    <a:pt x="16" y="99"/>
                    <a:pt x="0" y="83"/>
                    <a:pt x="5" y="49"/>
                  </a:cubicBezTo>
                  <a:cubicBezTo>
                    <a:pt x="10" y="17"/>
                    <a:pt x="29" y="0"/>
                    <a:pt x="52" y="0"/>
                  </a:cubicBezTo>
                  <a:cubicBezTo>
                    <a:pt x="76" y="0"/>
                    <a:pt x="88" y="15"/>
                    <a:pt x="83" y="47"/>
                  </a:cubicBezTo>
                  <a:lnTo>
                    <a:pt x="20" y="55"/>
                  </a:lnTo>
                  <a:close/>
                  <a:moveTo>
                    <a:pt x="50" y="10"/>
                  </a:moveTo>
                  <a:cubicBezTo>
                    <a:pt x="36" y="10"/>
                    <a:pt x="23" y="21"/>
                    <a:pt x="20" y="47"/>
                  </a:cubicBezTo>
                  <a:cubicBezTo>
                    <a:pt x="69" y="40"/>
                    <a:pt x="69" y="40"/>
                    <a:pt x="69" y="40"/>
                  </a:cubicBezTo>
                  <a:cubicBezTo>
                    <a:pt x="72" y="19"/>
                    <a:pt x="64" y="10"/>
                    <a:pt x="50"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3" name="Freeform 21"/>
            <p:cNvSpPr>
              <a:spLocks/>
            </p:cNvSpPr>
            <p:nvPr userDrawn="1"/>
          </p:nvSpPr>
          <p:spPr bwMode="gray">
            <a:xfrm>
              <a:off x="-3052763" y="2443163"/>
              <a:ext cx="187325" cy="215900"/>
            </a:xfrm>
            <a:custGeom>
              <a:avLst/>
              <a:gdLst/>
              <a:ahLst/>
              <a:cxnLst>
                <a:cxn ang="0">
                  <a:pos x="56" y="97"/>
                </a:cxn>
                <a:cxn ang="0">
                  <a:pos x="65" y="29"/>
                </a:cxn>
                <a:cxn ang="0">
                  <a:pos x="47" y="10"/>
                </a:cxn>
                <a:cxn ang="0">
                  <a:pos x="28" y="13"/>
                </a:cxn>
                <a:cxn ang="0">
                  <a:pos x="16" y="97"/>
                </a:cxn>
                <a:cxn ang="0">
                  <a:pos x="0" y="97"/>
                </a:cxn>
                <a:cxn ang="0">
                  <a:pos x="12" y="7"/>
                </a:cxn>
                <a:cxn ang="0">
                  <a:pos x="50" y="0"/>
                </a:cxn>
                <a:cxn ang="0">
                  <a:pos x="82" y="28"/>
                </a:cxn>
                <a:cxn ang="0">
                  <a:pos x="72" y="97"/>
                </a:cxn>
                <a:cxn ang="0">
                  <a:pos x="56" y="97"/>
                </a:cxn>
              </a:cxnLst>
              <a:rect l="0" t="0" r="r" b="b"/>
              <a:pathLst>
                <a:path w="84" h="97">
                  <a:moveTo>
                    <a:pt x="56" y="97"/>
                  </a:moveTo>
                  <a:cubicBezTo>
                    <a:pt x="65" y="29"/>
                    <a:pt x="65" y="29"/>
                    <a:pt x="65" y="29"/>
                  </a:cubicBezTo>
                  <a:cubicBezTo>
                    <a:pt x="67" y="20"/>
                    <a:pt x="64" y="10"/>
                    <a:pt x="47" y="10"/>
                  </a:cubicBezTo>
                  <a:cubicBezTo>
                    <a:pt x="38" y="10"/>
                    <a:pt x="33" y="11"/>
                    <a:pt x="28" y="13"/>
                  </a:cubicBezTo>
                  <a:cubicBezTo>
                    <a:pt x="16" y="97"/>
                    <a:pt x="16" y="97"/>
                    <a:pt x="16" y="97"/>
                  </a:cubicBezTo>
                  <a:cubicBezTo>
                    <a:pt x="0" y="97"/>
                    <a:pt x="0" y="97"/>
                    <a:pt x="0" y="97"/>
                  </a:cubicBezTo>
                  <a:cubicBezTo>
                    <a:pt x="12" y="7"/>
                    <a:pt x="12" y="7"/>
                    <a:pt x="12" y="7"/>
                  </a:cubicBezTo>
                  <a:cubicBezTo>
                    <a:pt x="22" y="3"/>
                    <a:pt x="34" y="0"/>
                    <a:pt x="50" y="0"/>
                  </a:cubicBezTo>
                  <a:cubicBezTo>
                    <a:pt x="78" y="0"/>
                    <a:pt x="84" y="15"/>
                    <a:pt x="82" y="28"/>
                  </a:cubicBezTo>
                  <a:cubicBezTo>
                    <a:pt x="72" y="97"/>
                    <a:pt x="72" y="97"/>
                    <a:pt x="72"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4" name="Freeform 22"/>
            <p:cNvSpPr>
              <a:spLocks/>
            </p:cNvSpPr>
            <p:nvPr userDrawn="1"/>
          </p:nvSpPr>
          <p:spPr bwMode="gray">
            <a:xfrm>
              <a:off x="-2765425" y="2443163"/>
              <a:ext cx="158750" cy="220663"/>
            </a:xfrm>
            <a:custGeom>
              <a:avLst/>
              <a:gdLst/>
              <a:ahLst/>
              <a:cxnLst>
                <a:cxn ang="0">
                  <a:pos x="36" y="99"/>
                </a:cxn>
                <a:cxn ang="0">
                  <a:pos x="5" y="49"/>
                </a:cxn>
                <a:cxn ang="0">
                  <a:pos x="50" y="0"/>
                </a:cxn>
                <a:cxn ang="0">
                  <a:pos x="71" y="7"/>
                </a:cxn>
                <a:cxn ang="0">
                  <a:pos x="66" y="15"/>
                </a:cxn>
                <a:cxn ang="0">
                  <a:pos x="52" y="11"/>
                </a:cxn>
                <a:cxn ang="0">
                  <a:pos x="21" y="49"/>
                </a:cxn>
                <a:cxn ang="0">
                  <a:pos x="40" y="87"/>
                </a:cxn>
                <a:cxn ang="0">
                  <a:pos x="56" y="83"/>
                </a:cxn>
                <a:cxn ang="0">
                  <a:pos x="59" y="92"/>
                </a:cxn>
                <a:cxn ang="0">
                  <a:pos x="36" y="99"/>
                </a:cxn>
              </a:cxnLst>
              <a:rect l="0" t="0" r="r" b="b"/>
              <a:pathLst>
                <a:path w="71" h="99">
                  <a:moveTo>
                    <a:pt x="36" y="99"/>
                  </a:moveTo>
                  <a:cubicBezTo>
                    <a:pt x="14" y="99"/>
                    <a:pt x="0" y="80"/>
                    <a:pt x="5" y="49"/>
                  </a:cubicBezTo>
                  <a:cubicBezTo>
                    <a:pt x="9" y="18"/>
                    <a:pt x="28" y="0"/>
                    <a:pt x="50" y="0"/>
                  </a:cubicBezTo>
                  <a:cubicBezTo>
                    <a:pt x="62" y="0"/>
                    <a:pt x="68" y="4"/>
                    <a:pt x="71" y="7"/>
                  </a:cubicBezTo>
                  <a:cubicBezTo>
                    <a:pt x="66" y="15"/>
                    <a:pt x="66" y="15"/>
                    <a:pt x="66" y="15"/>
                  </a:cubicBezTo>
                  <a:cubicBezTo>
                    <a:pt x="63" y="13"/>
                    <a:pt x="59" y="11"/>
                    <a:pt x="52" y="11"/>
                  </a:cubicBezTo>
                  <a:cubicBezTo>
                    <a:pt x="33" y="11"/>
                    <a:pt x="24" y="27"/>
                    <a:pt x="21" y="49"/>
                  </a:cubicBezTo>
                  <a:cubicBezTo>
                    <a:pt x="18" y="72"/>
                    <a:pt x="24" y="87"/>
                    <a:pt x="40" y="87"/>
                  </a:cubicBezTo>
                  <a:cubicBezTo>
                    <a:pt x="47" y="87"/>
                    <a:pt x="52" y="85"/>
                    <a:pt x="56" y="83"/>
                  </a:cubicBezTo>
                  <a:cubicBezTo>
                    <a:pt x="59" y="92"/>
                    <a:pt x="59" y="92"/>
                    <a:pt x="59" y="92"/>
                  </a:cubicBezTo>
                  <a:cubicBezTo>
                    <a:pt x="55" y="96"/>
                    <a:pt x="47" y="99"/>
                    <a:pt x="36"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5" name="Freeform 23"/>
            <p:cNvSpPr>
              <a:spLocks noEditPoints="1"/>
            </p:cNvSpPr>
            <p:nvPr userDrawn="1"/>
          </p:nvSpPr>
          <p:spPr bwMode="gray">
            <a:xfrm>
              <a:off x="-2601913" y="2443163"/>
              <a:ext cx="192088" cy="220663"/>
            </a:xfrm>
            <a:custGeom>
              <a:avLst/>
              <a:gdLst/>
              <a:ahLst/>
              <a:cxnLst>
                <a:cxn ang="0">
                  <a:pos x="36" y="99"/>
                </a:cxn>
                <a:cxn ang="0">
                  <a:pos x="4" y="49"/>
                </a:cxn>
                <a:cxn ang="0">
                  <a:pos x="50" y="0"/>
                </a:cxn>
                <a:cxn ang="0">
                  <a:pos x="82" y="49"/>
                </a:cxn>
                <a:cxn ang="0">
                  <a:pos x="36" y="99"/>
                </a:cxn>
                <a:cxn ang="0">
                  <a:pos x="49" y="10"/>
                </a:cxn>
                <a:cxn ang="0">
                  <a:pos x="20" y="49"/>
                </a:cxn>
                <a:cxn ang="0">
                  <a:pos x="37" y="88"/>
                </a:cxn>
                <a:cxn ang="0">
                  <a:pos x="65" y="49"/>
                </a:cxn>
                <a:cxn ang="0">
                  <a:pos x="49"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9" y="10"/>
                  </a:moveTo>
                  <a:cubicBezTo>
                    <a:pt x="29" y="10"/>
                    <a:pt x="23" y="30"/>
                    <a:pt x="20" y="49"/>
                  </a:cubicBezTo>
                  <a:cubicBezTo>
                    <a:pt x="17" y="69"/>
                    <a:pt x="19" y="88"/>
                    <a:pt x="37" y="88"/>
                  </a:cubicBezTo>
                  <a:cubicBezTo>
                    <a:pt x="57" y="88"/>
                    <a:pt x="63" y="68"/>
                    <a:pt x="65" y="49"/>
                  </a:cubicBezTo>
                  <a:cubicBezTo>
                    <a:pt x="68" y="30"/>
                    <a:pt x="67" y="10"/>
                    <a:pt x="49"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6" name="Freeform 24"/>
            <p:cNvSpPr>
              <a:spLocks/>
            </p:cNvSpPr>
            <p:nvPr userDrawn="1"/>
          </p:nvSpPr>
          <p:spPr bwMode="gray">
            <a:xfrm>
              <a:off x="-2386013" y="2443163"/>
              <a:ext cx="188913" cy="215900"/>
            </a:xfrm>
            <a:custGeom>
              <a:avLst/>
              <a:gdLst/>
              <a:ahLst/>
              <a:cxnLst>
                <a:cxn ang="0">
                  <a:pos x="56" y="97"/>
                </a:cxn>
                <a:cxn ang="0">
                  <a:pos x="66" y="29"/>
                </a:cxn>
                <a:cxn ang="0">
                  <a:pos x="48" y="10"/>
                </a:cxn>
                <a:cxn ang="0">
                  <a:pos x="28" y="13"/>
                </a:cxn>
                <a:cxn ang="0">
                  <a:pos x="17" y="97"/>
                </a:cxn>
                <a:cxn ang="0">
                  <a:pos x="0" y="97"/>
                </a:cxn>
                <a:cxn ang="0">
                  <a:pos x="13" y="7"/>
                </a:cxn>
                <a:cxn ang="0">
                  <a:pos x="51"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9" y="10"/>
                    <a:pt x="34" y="11"/>
                    <a:pt x="28" y="13"/>
                  </a:cubicBezTo>
                  <a:cubicBezTo>
                    <a:pt x="17" y="97"/>
                    <a:pt x="17" y="97"/>
                    <a:pt x="17" y="97"/>
                  </a:cubicBezTo>
                  <a:cubicBezTo>
                    <a:pt x="0" y="97"/>
                    <a:pt x="0" y="97"/>
                    <a:pt x="0" y="97"/>
                  </a:cubicBezTo>
                  <a:cubicBezTo>
                    <a:pt x="13" y="7"/>
                    <a:pt x="13" y="7"/>
                    <a:pt x="13" y="7"/>
                  </a:cubicBezTo>
                  <a:cubicBezTo>
                    <a:pt x="23" y="3"/>
                    <a:pt x="35" y="0"/>
                    <a:pt x="51"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7" name="Freeform 25"/>
            <p:cNvSpPr>
              <a:spLocks/>
            </p:cNvSpPr>
            <p:nvPr userDrawn="1"/>
          </p:nvSpPr>
          <p:spPr bwMode="gray">
            <a:xfrm>
              <a:off x="-2174875" y="2443163"/>
              <a:ext cx="149225" cy="219075"/>
            </a:xfrm>
            <a:custGeom>
              <a:avLst/>
              <a:gdLst/>
              <a:ahLst/>
              <a:cxnLst>
                <a:cxn ang="0">
                  <a:pos x="24" y="98"/>
                </a:cxn>
                <a:cxn ang="0">
                  <a:pos x="0" y="92"/>
                </a:cxn>
                <a:cxn ang="0">
                  <a:pos x="5" y="82"/>
                </a:cxn>
                <a:cxn ang="0">
                  <a:pos x="24" y="87"/>
                </a:cxn>
                <a:cxn ang="0">
                  <a:pos x="45" y="71"/>
                </a:cxn>
                <a:cxn ang="0">
                  <a:pos x="31" y="53"/>
                </a:cxn>
                <a:cxn ang="0">
                  <a:pos x="11" y="26"/>
                </a:cxn>
                <a:cxn ang="0">
                  <a:pos x="45" y="0"/>
                </a:cxn>
                <a:cxn ang="0">
                  <a:pos x="67" y="7"/>
                </a:cxn>
                <a:cxn ang="0">
                  <a:pos x="62" y="16"/>
                </a:cxn>
                <a:cxn ang="0">
                  <a:pos x="46" y="10"/>
                </a:cxn>
                <a:cxn ang="0">
                  <a:pos x="27" y="25"/>
                </a:cxn>
                <a:cxn ang="0">
                  <a:pos x="41" y="43"/>
                </a:cxn>
                <a:cxn ang="0">
                  <a:pos x="62" y="70"/>
                </a:cxn>
                <a:cxn ang="0">
                  <a:pos x="24" y="98"/>
                </a:cxn>
              </a:cxnLst>
              <a:rect l="0" t="0" r="r" b="b"/>
              <a:pathLst>
                <a:path w="67" h="98">
                  <a:moveTo>
                    <a:pt x="24" y="98"/>
                  </a:moveTo>
                  <a:cubicBezTo>
                    <a:pt x="13" y="98"/>
                    <a:pt x="4" y="96"/>
                    <a:pt x="0" y="92"/>
                  </a:cubicBezTo>
                  <a:cubicBezTo>
                    <a:pt x="5" y="82"/>
                    <a:pt x="5" y="82"/>
                    <a:pt x="5" y="82"/>
                  </a:cubicBezTo>
                  <a:cubicBezTo>
                    <a:pt x="9" y="84"/>
                    <a:pt x="15" y="87"/>
                    <a:pt x="24" y="87"/>
                  </a:cubicBezTo>
                  <a:cubicBezTo>
                    <a:pt x="35" y="87"/>
                    <a:pt x="44" y="80"/>
                    <a:pt x="45" y="71"/>
                  </a:cubicBezTo>
                  <a:cubicBezTo>
                    <a:pt x="46" y="61"/>
                    <a:pt x="41" y="56"/>
                    <a:pt x="31" y="53"/>
                  </a:cubicBezTo>
                  <a:cubicBezTo>
                    <a:pt x="13" y="46"/>
                    <a:pt x="10" y="36"/>
                    <a:pt x="11" y="26"/>
                  </a:cubicBezTo>
                  <a:cubicBezTo>
                    <a:pt x="13" y="12"/>
                    <a:pt x="27" y="0"/>
                    <a:pt x="45" y="0"/>
                  </a:cubicBezTo>
                  <a:cubicBezTo>
                    <a:pt x="55" y="0"/>
                    <a:pt x="63" y="3"/>
                    <a:pt x="67" y="7"/>
                  </a:cubicBezTo>
                  <a:cubicBezTo>
                    <a:pt x="62" y="16"/>
                    <a:pt x="62" y="16"/>
                    <a:pt x="62" y="16"/>
                  </a:cubicBezTo>
                  <a:cubicBezTo>
                    <a:pt x="59" y="14"/>
                    <a:pt x="53" y="10"/>
                    <a:pt x="46" y="10"/>
                  </a:cubicBezTo>
                  <a:cubicBezTo>
                    <a:pt x="35" y="10"/>
                    <a:pt x="28" y="17"/>
                    <a:pt x="27" y="25"/>
                  </a:cubicBezTo>
                  <a:cubicBezTo>
                    <a:pt x="26" y="35"/>
                    <a:pt x="32" y="39"/>
                    <a:pt x="41" y="43"/>
                  </a:cubicBezTo>
                  <a:cubicBezTo>
                    <a:pt x="60" y="50"/>
                    <a:pt x="63" y="59"/>
                    <a:pt x="62" y="70"/>
                  </a:cubicBezTo>
                  <a:cubicBezTo>
                    <a:pt x="60" y="85"/>
                    <a:pt x="45" y="98"/>
                    <a:pt x="24" y="9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8" name="Freeform 26"/>
            <p:cNvSpPr>
              <a:spLocks/>
            </p:cNvSpPr>
            <p:nvPr userDrawn="1"/>
          </p:nvSpPr>
          <p:spPr bwMode="gray">
            <a:xfrm>
              <a:off x="-1985963" y="2387600"/>
              <a:ext cx="103188" cy="274638"/>
            </a:xfrm>
            <a:custGeom>
              <a:avLst/>
              <a:gdLst/>
              <a:ahLst/>
              <a:cxnLst>
                <a:cxn ang="0">
                  <a:pos x="24" y="123"/>
                </a:cxn>
                <a:cxn ang="0">
                  <a:pos x="2" y="99"/>
                </a:cxn>
                <a:cxn ang="0">
                  <a:pos x="11" y="37"/>
                </a:cxn>
                <a:cxn ang="0">
                  <a:pos x="0" y="37"/>
                </a:cxn>
                <a:cxn ang="0">
                  <a:pos x="1" y="27"/>
                </a:cxn>
                <a:cxn ang="0">
                  <a:pos x="13" y="27"/>
                </a:cxn>
                <a:cxn ang="0">
                  <a:pos x="16" y="5"/>
                </a:cxn>
                <a:cxn ang="0">
                  <a:pos x="33" y="0"/>
                </a:cxn>
                <a:cxn ang="0">
                  <a:pos x="29" y="27"/>
                </a:cxn>
                <a:cxn ang="0">
                  <a:pos x="46" y="27"/>
                </a:cxn>
                <a:cxn ang="0">
                  <a:pos x="45" y="37"/>
                </a:cxn>
                <a:cxn ang="0">
                  <a:pos x="27" y="37"/>
                </a:cxn>
                <a:cxn ang="0">
                  <a:pos x="19" y="98"/>
                </a:cxn>
                <a:cxn ang="0">
                  <a:pos x="30" y="112"/>
                </a:cxn>
                <a:cxn ang="0">
                  <a:pos x="34" y="111"/>
                </a:cxn>
                <a:cxn ang="0">
                  <a:pos x="33" y="121"/>
                </a:cxn>
                <a:cxn ang="0">
                  <a:pos x="24" y="123"/>
                </a:cxn>
              </a:cxnLst>
              <a:rect l="0" t="0" r="r" b="b"/>
              <a:pathLst>
                <a:path w="46" h="123">
                  <a:moveTo>
                    <a:pt x="24" y="123"/>
                  </a:moveTo>
                  <a:cubicBezTo>
                    <a:pt x="6" y="123"/>
                    <a:pt x="1" y="110"/>
                    <a:pt x="2" y="99"/>
                  </a:cubicBezTo>
                  <a:cubicBezTo>
                    <a:pt x="11" y="37"/>
                    <a:pt x="11" y="37"/>
                    <a:pt x="11" y="37"/>
                  </a:cubicBezTo>
                  <a:cubicBezTo>
                    <a:pt x="0" y="37"/>
                    <a:pt x="0" y="37"/>
                    <a:pt x="0" y="37"/>
                  </a:cubicBezTo>
                  <a:cubicBezTo>
                    <a:pt x="1" y="27"/>
                    <a:pt x="1" y="27"/>
                    <a:pt x="1" y="27"/>
                  </a:cubicBezTo>
                  <a:cubicBezTo>
                    <a:pt x="13" y="27"/>
                    <a:pt x="13" y="27"/>
                    <a:pt x="13" y="27"/>
                  </a:cubicBezTo>
                  <a:cubicBezTo>
                    <a:pt x="16" y="5"/>
                    <a:pt x="16" y="5"/>
                    <a:pt x="16" y="5"/>
                  </a:cubicBezTo>
                  <a:cubicBezTo>
                    <a:pt x="33" y="0"/>
                    <a:pt x="33" y="0"/>
                    <a:pt x="33" y="0"/>
                  </a:cubicBezTo>
                  <a:cubicBezTo>
                    <a:pt x="29" y="27"/>
                    <a:pt x="29" y="27"/>
                    <a:pt x="29" y="27"/>
                  </a:cubicBezTo>
                  <a:cubicBezTo>
                    <a:pt x="46" y="27"/>
                    <a:pt x="46" y="27"/>
                    <a:pt x="46" y="27"/>
                  </a:cubicBezTo>
                  <a:cubicBezTo>
                    <a:pt x="45" y="37"/>
                    <a:pt x="45" y="37"/>
                    <a:pt x="45" y="37"/>
                  </a:cubicBezTo>
                  <a:cubicBezTo>
                    <a:pt x="27" y="37"/>
                    <a:pt x="27" y="37"/>
                    <a:pt x="27" y="37"/>
                  </a:cubicBezTo>
                  <a:cubicBezTo>
                    <a:pt x="19" y="98"/>
                    <a:pt x="19" y="98"/>
                    <a:pt x="19" y="98"/>
                  </a:cubicBezTo>
                  <a:cubicBezTo>
                    <a:pt x="18" y="106"/>
                    <a:pt x="20" y="112"/>
                    <a:pt x="30" y="112"/>
                  </a:cubicBezTo>
                  <a:cubicBezTo>
                    <a:pt x="34" y="111"/>
                    <a:pt x="34" y="111"/>
                    <a:pt x="34"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9" name="Freeform 27"/>
            <p:cNvSpPr>
              <a:spLocks/>
            </p:cNvSpPr>
            <p:nvPr userDrawn="1"/>
          </p:nvSpPr>
          <p:spPr bwMode="gray">
            <a:xfrm>
              <a:off x="-1866900" y="2443163"/>
              <a:ext cx="125413" cy="215900"/>
            </a:xfrm>
            <a:custGeom>
              <a:avLst/>
              <a:gdLst/>
              <a:ahLst/>
              <a:cxnLst>
                <a:cxn ang="0">
                  <a:pos x="51" y="12"/>
                </a:cxn>
                <a:cxn ang="0">
                  <a:pos x="28" y="14"/>
                </a:cxn>
                <a:cxn ang="0">
                  <a:pos x="16" y="97"/>
                </a:cxn>
                <a:cxn ang="0">
                  <a:pos x="0" y="97"/>
                </a:cxn>
                <a:cxn ang="0">
                  <a:pos x="13" y="7"/>
                </a:cxn>
                <a:cxn ang="0">
                  <a:pos x="56" y="0"/>
                </a:cxn>
                <a:cxn ang="0">
                  <a:pos x="51" y="12"/>
                </a:cxn>
              </a:cxnLst>
              <a:rect l="0" t="0" r="r" b="b"/>
              <a:pathLst>
                <a:path w="56" h="97">
                  <a:moveTo>
                    <a:pt x="51" y="12"/>
                  </a:moveTo>
                  <a:cubicBezTo>
                    <a:pt x="43" y="10"/>
                    <a:pt x="34" y="10"/>
                    <a:pt x="28" y="14"/>
                  </a:cubicBezTo>
                  <a:cubicBezTo>
                    <a:pt x="16" y="97"/>
                    <a:pt x="16" y="97"/>
                    <a:pt x="16" y="97"/>
                  </a:cubicBezTo>
                  <a:cubicBezTo>
                    <a:pt x="0" y="97"/>
                    <a:pt x="0" y="97"/>
                    <a:pt x="0" y="97"/>
                  </a:cubicBezTo>
                  <a:cubicBezTo>
                    <a:pt x="13" y="7"/>
                    <a:pt x="13" y="7"/>
                    <a:pt x="13" y="7"/>
                  </a:cubicBezTo>
                  <a:cubicBezTo>
                    <a:pt x="23" y="2"/>
                    <a:pt x="33" y="0"/>
                    <a:pt x="56" y="0"/>
                  </a:cubicBezTo>
                  <a:lnTo>
                    <a:pt x="5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0" name="Freeform 28"/>
            <p:cNvSpPr>
              <a:spLocks/>
            </p:cNvSpPr>
            <p:nvPr userDrawn="1"/>
          </p:nvSpPr>
          <p:spPr bwMode="gray">
            <a:xfrm>
              <a:off x="-1730375" y="2447925"/>
              <a:ext cx="182563" cy="215900"/>
            </a:xfrm>
            <a:custGeom>
              <a:avLst/>
              <a:gdLst/>
              <a:ahLst/>
              <a:cxnLst>
                <a:cxn ang="0">
                  <a:pos x="34" y="97"/>
                </a:cxn>
                <a:cxn ang="0">
                  <a:pos x="3" y="66"/>
                </a:cxn>
                <a:cxn ang="0">
                  <a:pos x="12" y="0"/>
                </a:cxn>
                <a:cxn ang="0">
                  <a:pos x="28" y="0"/>
                </a:cxn>
                <a:cxn ang="0">
                  <a:pos x="19" y="66"/>
                </a:cxn>
                <a:cxn ang="0">
                  <a:pos x="36" y="86"/>
                </a:cxn>
                <a:cxn ang="0">
                  <a:pos x="55" y="82"/>
                </a:cxn>
                <a:cxn ang="0">
                  <a:pos x="66" y="0"/>
                </a:cxn>
                <a:cxn ang="0">
                  <a:pos x="82" y="0"/>
                </a:cxn>
                <a:cxn ang="0">
                  <a:pos x="70" y="89"/>
                </a:cxn>
                <a:cxn ang="0">
                  <a:pos x="34" y="97"/>
                </a:cxn>
              </a:cxnLst>
              <a:rect l="0" t="0" r="r" b="b"/>
              <a:pathLst>
                <a:path w="82" h="97">
                  <a:moveTo>
                    <a:pt x="34" y="97"/>
                  </a:moveTo>
                  <a:cubicBezTo>
                    <a:pt x="9" y="97"/>
                    <a:pt x="0" y="85"/>
                    <a:pt x="3" y="66"/>
                  </a:cubicBezTo>
                  <a:cubicBezTo>
                    <a:pt x="12" y="0"/>
                    <a:pt x="12" y="0"/>
                    <a:pt x="12" y="0"/>
                  </a:cubicBezTo>
                  <a:cubicBezTo>
                    <a:pt x="28" y="0"/>
                    <a:pt x="28" y="0"/>
                    <a:pt x="28" y="0"/>
                  </a:cubicBezTo>
                  <a:cubicBezTo>
                    <a:pt x="19" y="66"/>
                    <a:pt x="19" y="66"/>
                    <a:pt x="19" y="66"/>
                  </a:cubicBezTo>
                  <a:cubicBezTo>
                    <a:pt x="17" y="77"/>
                    <a:pt x="22" y="86"/>
                    <a:pt x="36" y="86"/>
                  </a:cubicBezTo>
                  <a:cubicBezTo>
                    <a:pt x="44" y="86"/>
                    <a:pt x="49" y="85"/>
                    <a:pt x="55" y="82"/>
                  </a:cubicBezTo>
                  <a:cubicBezTo>
                    <a:pt x="66" y="0"/>
                    <a:pt x="66" y="0"/>
                    <a:pt x="66" y="0"/>
                  </a:cubicBezTo>
                  <a:cubicBezTo>
                    <a:pt x="82" y="0"/>
                    <a:pt x="82" y="0"/>
                    <a:pt x="82" y="0"/>
                  </a:cubicBezTo>
                  <a:cubicBezTo>
                    <a:pt x="70" y="89"/>
                    <a:pt x="70" y="89"/>
                    <a:pt x="70" y="89"/>
                  </a:cubicBezTo>
                  <a:cubicBezTo>
                    <a:pt x="62" y="93"/>
                    <a:pt x="50" y="97"/>
                    <a:pt x="34"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1" name="Freeform 29"/>
            <p:cNvSpPr>
              <a:spLocks/>
            </p:cNvSpPr>
            <p:nvPr userDrawn="1"/>
          </p:nvSpPr>
          <p:spPr bwMode="gray">
            <a:xfrm>
              <a:off x="-1520825" y="2443163"/>
              <a:ext cx="157163" cy="220663"/>
            </a:xfrm>
            <a:custGeom>
              <a:avLst/>
              <a:gdLst/>
              <a:ahLst/>
              <a:cxnLst>
                <a:cxn ang="0">
                  <a:pos x="35" y="99"/>
                </a:cxn>
                <a:cxn ang="0">
                  <a:pos x="4" y="49"/>
                </a:cxn>
                <a:cxn ang="0">
                  <a:pos x="49" y="0"/>
                </a:cxn>
                <a:cxn ang="0">
                  <a:pos x="70" y="7"/>
                </a:cxn>
                <a:cxn ang="0">
                  <a:pos x="65" y="15"/>
                </a:cxn>
                <a:cxn ang="0">
                  <a:pos x="51" y="11"/>
                </a:cxn>
                <a:cxn ang="0">
                  <a:pos x="21" y="49"/>
                </a:cxn>
                <a:cxn ang="0">
                  <a:pos x="40" y="87"/>
                </a:cxn>
                <a:cxn ang="0">
                  <a:pos x="56" y="83"/>
                </a:cxn>
                <a:cxn ang="0">
                  <a:pos x="58" y="92"/>
                </a:cxn>
                <a:cxn ang="0">
                  <a:pos x="35" y="99"/>
                </a:cxn>
              </a:cxnLst>
              <a:rect l="0" t="0" r="r" b="b"/>
              <a:pathLst>
                <a:path w="70" h="99">
                  <a:moveTo>
                    <a:pt x="35" y="99"/>
                  </a:moveTo>
                  <a:cubicBezTo>
                    <a:pt x="13" y="99"/>
                    <a:pt x="0" y="80"/>
                    <a:pt x="4" y="49"/>
                  </a:cubicBezTo>
                  <a:cubicBezTo>
                    <a:pt x="8" y="18"/>
                    <a:pt x="27" y="0"/>
                    <a:pt x="49" y="0"/>
                  </a:cubicBezTo>
                  <a:cubicBezTo>
                    <a:pt x="61" y="0"/>
                    <a:pt x="67" y="4"/>
                    <a:pt x="70" y="7"/>
                  </a:cubicBezTo>
                  <a:cubicBezTo>
                    <a:pt x="65" y="15"/>
                    <a:pt x="65" y="15"/>
                    <a:pt x="65" y="15"/>
                  </a:cubicBezTo>
                  <a:cubicBezTo>
                    <a:pt x="62" y="13"/>
                    <a:pt x="58" y="11"/>
                    <a:pt x="51" y="11"/>
                  </a:cubicBezTo>
                  <a:cubicBezTo>
                    <a:pt x="33" y="11"/>
                    <a:pt x="24" y="27"/>
                    <a:pt x="21" y="49"/>
                  </a:cubicBezTo>
                  <a:cubicBezTo>
                    <a:pt x="17" y="72"/>
                    <a:pt x="24" y="87"/>
                    <a:pt x="40" y="87"/>
                  </a:cubicBezTo>
                  <a:cubicBezTo>
                    <a:pt x="47" y="87"/>
                    <a:pt x="52" y="85"/>
                    <a:pt x="56" y="83"/>
                  </a:cubicBezTo>
                  <a:cubicBezTo>
                    <a:pt x="58" y="92"/>
                    <a:pt x="58" y="92"/>
                    <a:pt x="58" y="92"/>
                  </a:cubicBezTo>
                  <a:cubicBezTo>
                    <a:pt x="54" y="96"/>
                    <a:pt x="46" y="99"/>
                    <a:pt x="35" y="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2" name="Freeform 30"/>
            <p:cNvSpPr>
              <a:spLocks/>
            </p:cNvSpPr>
            <p:nvPr userDrawn="1"/>
          </p:nvSpPr>
          <p:spPr bwMode="gray">
            <a:xfrm>
              <a:off x="-1335088" y="2387600"/>
              <a:ext cx="104775" cy="274638"/>
            </a:xfrm>
            <a:custGeom>
              <a:avLst/>
              <a:gdLst/>
              <a:ahLst/>
              <a:cxnLst>
                <a:cxn ang="0">
                  <a:pos x="24" y="123"/>
                </a:cxn>
                <a:cxn ang="0">
                  <a:pos x="3" y="99"/>
                </a:cxn>
                <a:cxn ang="0">
                  <a:pos x="12" y="37"/>
                </a:cxn>
                <a:cxn ang="0">
                  <a:pos x="0" y="37"/>
                </a:cxn>
                <a:cxn ang="0">
                  <a:pos x="2" y="27"/>
                </a:cxn>
                <a:cxn ang="0">
                  <a:pos x="13" y="27"/>
                </a:cxn>
                <a:cxn ang="0">
                  <a:pos x="16" y="5"/>
                </a:cxn>
                <a:cxn ang="0">
                  <a:pos x="33" y="0"/>
                </a:cxn>
                <a:cxn ang="0">
                  <a:pos x="29" y="27"/>
                </a:cxn>
                <a:cxn ang="0">
                  <a:pos x="47" y="27"/>
                </a:cxn>
                <a:cxn ang="0">
                  <a:pos x="45" y="37"/>
                </a:cxn>
                <a:cxn ang="0">
                  <a:pos x="28" y="37"/>
                </a:cxn>
                <a:cxn ang="0">
                  <a:pos x="19" y="98"/>
                </a:cxn>
                <a:cxn ang="0">
                  <a:pos x="30" y="112"/>
                </a:cxn>
                <a:cxn ang="0">
                  <a:pos x="35" y="111"/>
                </a:cxn>
                <a:cxn ang="0">
                  <a:pos x="33" y="121"/>
                </a:cxn>
                <a:cxn ang="0">
                  <a:pos x="24" y="123"/>
                </a:cxn>
              </a:cxnLst>
              <a:rect l="0" t="0" r="r" b="b"/>
              <a:pathLst>
                <a:path w="47" h="123">
                  <a:moveTo>
                    <a:pt x="24" y="123"/>
                  </a:moveTo>
                  <a:cubicBezTo>
                    <a:pt x="6" y="123"/>
                    <a:pt x="1" y="110"/>
                    <a:pt x="3" y="99"/>
                  </a:cubicBezTo>
                  <a:cubicBezTo>
                    <a:pt x="12" y="37"/>
                    <a:pt x="12" y="37"/>
                    <a:pt x="12" y="37"/>
                  </a:cubicBezTo>
                  <a:cubicBezTo>
                    <a:pt x="0" y="37"/>
                    <a:pt x="0" y="37"/>
                    <a:pt x="0" y="37"/>
                  </a:cubicBezTo>
                  <a:cubicBezTo>
                    <a:pt x="2" y="27"/>
                    <a:pt x="2" y="27"/>
                    <a:pt x="2" y="27"/>
                  </a:cubicBezTo>
                  <a:cubicBezTo>
                    <a:pt x="13" y="27"/>
                    <a:pt x="13" y="27"/>
                    <a:pt x="13" y="27"/>
                  </a:cubicBezTo>
                  <a:cubicBezTo>
                    <a:pt x="16" y="5"/>
                    <a:pt x="16" y="5"/>
                    <a:pt x="16" y="5"/>
                  </a:cubicBezTo>
                  <a:cubicBezTo>
                    <a:pt x="33" y="0"/>
                    <a:pt x="33" y="0"/>
                    <a:pt x="33" y="0"/>
                  </a:cubicBezTo>
                  <a:cubicBezTo>
                    <a:pt x="29" y="27"/>
                    <a:pt x="29" y="27"/>
                    <a:pt x="29" y="27"/>
                  </a:cubicBezTo>
                  <a:cubicBezTo>
                    <a:pt x="47" y="27"/>
                    <a:pt x="47" y="27"/>
                    <a:pt x="47" y="27"/>
                  </a:cubicBezTo>
                  <a:cubicBezTo>
                    <a:pt x="45" y="37"/>
                    <a:pt x="45" y="37"/>
                    <a:pt x="45" y="37"/>
                  </a:cubicBezTo>
                  <a:cubicBezTo>
                    <a:pt x="28" y="37"/>
                    <a:pt x="28" y="37"/>
                    <a:pt x="28" y="37"/>
                  </a:cubicBezTo>
                  <a:cubicBezTo>
                    <a:pt x="19" y="98"/>
                    <a:pt x="19" y="98"/>
                    <a:pt x="19" y="98"/>
                  </a:cubicBezTo>
                  <a:cubicBezTo>
                    <a:pt x="18" y="106"/>
                    <a:pt x="21" y="112"/>
                    <a:pt x="30" y="112"/>
                  </a:cubicBezTo>
                  <a:cubicBezTo>
                    <a:pt x="35" y="111"/>
                    <a:pt x="35" y="111"/>
                    <a:pt x="35" y="111"/>
                  </a:cubicBezTo>
                  <a:cubicBezTo>
                    <a:pt x="33" y="121"/>
                    <a:pt x="33" y="121"/>
                    <a:pt x="33" y="121"/>
                  </a:cubicBezTo>
                  <a:cubicBezTo>
                    <a:pt x="31" y="122"/>
                    <a:pt x="28" y="123"/>
                    <a:pt x="24" y="1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3" name="Freeform 31"/>
            <p:cNvSpPr>
              <a:spLocks noEditPoints="1"/>
            </p:cNvSpPr>
            <p:nvPr userDrawn="1"/>
          </p:nvSpPr>
          <p:spPr bwMode="gray">
            <a:xfrm>
              <a:off x="-1212850" y="2366963"/>
              <a:ext cx="79375" cy="292100"/>
            </a:xfrm>
            <a:custGeom>
              <a:avLst/>
              <a:gdLst/>
              <a:ahLst/>
              <a:cxnLst>
                <a:cxn ang="0">
                  <a:pos x="24" y="18"/>
                </a:cxn>
                <a:cxn ang="0">
                  <a:pos x="15" y="9"/>
                </a:cxn>
                <a:cxn ang="0">
                  <a:pos x="26" y="0"/>
                </a:cxn>
                <a:cxn ang="0">
                  <a:pos x="34" y="9"/>
                </a:cxn>
                <a:cxn ang="0">
                  <a:pos x="24" y="18"/>
                </a:cxn>
                <a:cxn ang="0">
                  <a:pos x="0" y="131"/>
                </a:cxn>
                <a:cxn ang="0">
                  <a:pos x="13" y="36"/>
                </a:cxn>
                <a:cxn ang="0">
                  <a:pos x="29" y="36"/>
                </a:cxn>
                <a:cxn ang="0">
                  <a:pos x="16" y="131"/>
                </a:cxn>
                <a:cxn ang="0">
                  <a:pos x="0" y="131"/>
                </a:cxn>
              </a:cxnLst>
              <a:rect l="0" t="0" r="r" b="b"/>
              <a:pathLst>
                <a:path w="35" h="131">
                  <a:moveTo>
                    <a:pt x="24" y="18"/>
                  </a:moveTo>
                  <a:cubicBezTo>
                    <a:pt x="18" y="18"/>
                    <a:pt x="15" y="14"/>
                    <a:pt x="15" y="9"/>
                  </a:cubicBezTo>
                  <a:cubicBezTo>
                    <a:pt x="16" y="4"/>
                    <a:pt x="21" y="0"/>
                    <a:pt x="26" y="0"/>
                  </a:cubicBezTo>
                  <a:cubicBezTo>
                    <a:pt x="31" y="0"/>
                    <a:pt x="35" y="4"/>
                    <a:pt x="34" y="9"/>
                  </a:cubicBezTo>
                  <a:cubicBezTo>
                    <a:pt x="34" y="14"/>
                    <a:pt x="29" y="18"/>
                    <a:pt x="24" y="18"/>
                  </a:cubicBezTo>
                  <a:moveTo>
                    <a:pt x="0" y="131"/>
                  </a:moveTo>
                  <a:cubicBezTo>
                    <a:pt x="13" y="36"/>
                    <a:pt x="13" y="36"/>
                    <a:pt x="13" y="36"/>
                  </a:cubicBezTo>
                  <a:cubicBezTo>
                    <a:pt x="29" y="36"/>
                    <a:pt x="29" y="36"/>
                    <a:pt x="29" y="36"/>
                  </a:cubicBezTo>
                  <a:cubicBezTo>
                    <a:pt x="16" y="131"/>
                    <a:pt x="16" y="131"/>
                    <a:pt x="16" y="131"/>
                  </a:cubicBezTo>
                  <a:lnTo>
                    <a:pt x="0" y="1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4" name="Freeform 32"/>
            <p:cNvSpPr>
              <a:spLocks noEditPoints="1"/>
            </p:cNvSpPr>
            <p:nvPr userDrawn="1"/>
          </p:nvSpPr>
          <p:spPr bwMode="gray">
            <a:xfrm>
              <a:off x="-1119188" y="2443163"/>
              <a:ext cx="193675" cy="220663"/>
            </a:xfrm>
            <a:custGeom>
              <a:avLst/>
              <a:gdLst/>
              <a:ahLst/>
              <a:cxnLst>
                <a:cxn ang="0">
                  <a:pos x="36" y="99"/>
                </a:cxn>
                <a:cxn ang="0">
                  <a:pos x="4" y="49"/>
                </a:cxn>
                <a:cxn ang="0">
                  <a:pos x="50" y="0"/>
                </a:cxn>
                <a:cxn ang="0">
                  <a:pos x="82" y="49"/>
                </a:cxn>
                <a:cxn ang="0">
                  <a:pos x="36" y="99"/>
                </a:cxn>
                <a:cxn ang="0">
                  <a:pos x="48" y="10"/>
                </a:cxn>
                <a:cxn ang="0">
                  <a:pos x="20" y="49"/>
                </a:cxn>
                <a:cxn ang="0">
                  <a:pos x="38" y="88"/>
                </a:cxn>
                <a:cxn ang="0">
                  <a:pos x="65" y="49"/>
                </a:cxn>
                <a:cxn ang="0">
                  <a:pos x="48" y="10"/>
                </a:cxn>
              </a:cxnLst>
              <a:rect l="0" t="0" r="r" b="b"/>
              <a:pathLst>
                <a:path w="86" h="99">
                  <a:moveTo>
                    <a:pt x="36" y="99"/>
                  </a:moveTo>
                  <a:cubicBezTo>
                    <a:pt x="9" y="99"/>
                    <a:pt x="0" y="77"/>
                    <a:pt x="4" y="49"/>
                  </a:cubicBezTo>
                  <a:cubicBezTo>
                    <a:pt x="8" y="21"/>
                    <a:pt x="23" y="0"/>
                    <a:pt x="50" y="0"/>
                  </a:cubicBezTo>
                  <a:cubicBezTo>
                    <a:pt x="77" y="0"/>
                    <a:pt x="86" y="21"/>
                    <a:pt x="82" y="49"/>
                  </a:cubicBezTo>
                  <a:cubicBezTo>
                    <a:pt x="78" y="77"/>
                    <a:pt x="63" y="99"/>
                    <a:pt x="36" y="99"/>
                  </a:cubicBezTo>
                  <a:moveTo>
                    <a:pt x="48" y="10"/>
                  </a:moveTo>
                  <a:cubicBezTo>
                    <a:pt x="29" y="10"/>
                    <a:pt x="23" y="30"/>
                    <a:pt x="20" y="49"/>
                  </a:cubicBezTo>
                  <a:cubicBezTo>
                    <a:pt x="17" y="69"/>
                    <a:pt x="19" y="88"/>
                    <a:pt x="38" y="88"/>
                  </a:cubicBezTo>
                  <a:cubicBezTo>
                    <a:pt x="56" y="88"/>
                    <a:pt x="63" y="68"/>
                    <a:pt x="65" y="49"/>
                  </a:cubicBezTo>
                  <a:cubicBezTo>
                    <a:pt x="68" y="30"/>
                    <a:pt x="67" y="10"/>
                    <a:pt x="48" y="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5" name="Freeform 33"/>
            <p:cNvSpPr>
              <a:spLocks/>
            </p:cNvSpPr>
            <p:nvPr userDrawn="1"/>
          </p:nvSpPr>
          <p:spPr bwMode="gray">
            <a:xfrm>
              <a:off x="-901700" y="2443163"/>
              <a:ext cx="187325" cy="215900"/>
            </a:xfrm>
            <a:custGeom>
              <a:avLst/>
              <a:gdLst/>
              <a:ahLst/>
              <a:cxnLst>
                <a:cxn ang="0">
                  <a:pos x="56" y="97"/>
                </a:cxn>
                <a:cxn ang="0">
                  <a:pos x="66" y="29"/>
                </a:cxn>
                <a:cxn ang="0">
                  <a:pos x="48" y="10"/>
                </a:cxn>
                <a:cxn ang="0">
                  <a:pos x="28" y="13"/>
                </a:cxn>
                <a:cxn ang="0">
                  <a:pos x="17" y="97"/>
                </a:cxn>
                <a:cxn ang="0">
                  <a:pos x="0" y="97"/>
                </a:cxn>
                <a:cxn ang="0">
                  <a:pos x="13" y="7"/>
                </a:cxn>
                <a:cxn ang="0">
                  <a:pos x="50" y="0"/>
                </a:cxn>
                <a:cxn ang="0">
                  <a:pos x="82" y="28"/>
                </a:cxn>
                <a:cxn ang="0">
                  <a:pos x="73" y="97"/>
                </a:cxn>
                <a:cxn ang="0">
                  <a:pos x="56" y="97"/>
                </a:cxn>
              </a:cxnLst>
              <a:rect l="0" t="0" r="r" b="b"/>
              <a:pathLst>
                <a:path w="84" h="97">
                  <a:moveTo>
                    <a:pt x="56" y="97"/>
                  </a:moveTo>
                  <a:cubicBezTo>
                    <a:pt x="66" y="29"/>
                    <a:pt x="66" y="29"/>
                    <a:pt x="66" y="29"/>
                  </a:cubicBezTo>
                  <a:cubicBezTo>
                    <a:pt x="67" y="20"/>
                    <a:pt x="65" y="10"/>
                    <a:pt x="48" y="10"/>
                  </a:cubicBezTo>
                  <a:cubicBezTo>
                    <a:pt x="38" y="10"/>
                    <a:pt x="34" y="11"/>
                    <a:pt x="28" y="13"/>
                  </a:cubicBezTo>
                  <a:cubicBezTo>
                    <a:pt x="17" y="97"/>
                    <a:pt x="17" y="97"/>
                    <a:pt x="17" y="97"/>
                  </a:cubicBezTo>
                  <a:cubicBezTo>
                    <a:pt x="0" y="97"/>
                    <a:pt x="0" y="97"/>
                    <a:pt x="0" y="97"/>
                  </a:cubicBezTo>
                  <a:cubicBezTo>
                    <a:pt x="13" y="7"/>
                    <a:pt x="13" y="7"/>
                    <a:pt x="13" y="7"/>
                  </a:cubicBezTo>
                  <a:cubicBezTo>
                    <a:pt x="22" y="3"/>
                    <a:pt x="34" y="0"/>
                    <a:pt x="50" y="0"/>
                  </a:cubicBezTo>
                  <a:cubicBezTo>
                    <a:pt x="78" y="0"/>
                    <a:pt x="84" y="15"/>
                    <a:pt x="82" y="28"/>
                  </a:cubicBezTo>
                  <a:cubicBezTo>
                    <a:pt x="73" y="97"/>
                    <a:pt x="73" y="97"/>
                    <a:pt x="73" y="97"/>
                  </a:cubicBezTo>
                  <a:lnTo>
                    <a:pt x="56"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cxnSp>
        <p:nvCxnSpPr>
          <p:cNvPr id="36" name="Straight Connector 35"/>
          <p:cNvCxnSpPr/>
          <p:nvPr/>
        </p:nvCxnSpPr>
        <p:spPr bwMode="gray">
          <a:xfrm flipH="1">
            <a:off x="1581552" y="364116"/>
            <a:ext cx="256773" cy="905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bwMode="gray">
          <a:xfrm>
            <a:off x="1997188" y="282632"/>
            <a:ext cx="7413511" cy="1068185"/>
          </a:xfrm>
          <a:prstGeom prst="rect">
            <a:avLst/>
          </a:prstGeom>
        </p:spPr>
        <p:txBody>
          <a:bodyPr vert="horz" lIns="0" tIns="0" rIns="0" bIns="0" rtlCol="0" anchor="ctr">
            <a:noAutofit/>
          </a:bodyPr>
          <a:lstStyle/>
          <a:p>
            <a:r>
              <a:rPr lang="fr-FR" dirty="0"/>
              <a:t>Modifiez le style du titre</a:t>
            </a:r>
          </a:p>
        </p:txBody>
      </p:sp>
      <p:grpSp>
        <p:nvGrpSpPr>
          <p:cNvPr id="49" name="Group 48"/>
          <p:cNvGrpSpPr/>
          <p:nvPr userDrawn="1"/>
        </p:nvGrpSpPr>
        <p:grpSpPr>
          <a:xfrm>
            <a:off x="-1" y="-1"/>
            <a:ext cx="9906001" cy="6858001"/>
            <a:chOff x="-1" y="-1"/>
            <a:chExt cx="9906001" cy="6858001"/>
          </a:xfrm>
        </p:grpSpPr>
        <p:sp>
          <p:nvSpPr>
            <p:cNvPr id="42" name="Rectangle 41"/>
            <p:cNvSpPr/>
            <p:nvPr userDrawn="1"/>
          </p:nvSpPr>
          <p:spPr bwMode="gray">
            <a:xfrm rot="16200000">
              <a:off x="4811683" y="-4811684"/>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5" name="Rectangle 44"/>
            <p:cNvSpPr/>
            <p:nvPr userDrawn="1"/>
          </p:nvSpPr>
          <p:spPr bwMode="gray">
            <a:xfrm rot="16200000">
              <a:off x="4811682" y="1763683"/>
              <a:ext cx="282633" cy="990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6" name="Rectangle 45"/>
            <p:cNvSpPr/>
            <p:nvPr userDrawn="1"/>
          </p:nvSpPr>
          <p:spPr bwMode="gray">
            <a:xfrm>
              <a:off x="0"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7" name="Rectangle 46"/>
            <p:cNvSpPr/>
            <p:nvPr userDrawn="1"/>
          </p:nvSpPr>
          <p:spPr bwMode="gray">
            <a:xfrm>
              <a:off x="9623367" y="0"/>
              <a:ext cx="28263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sp>
        <p:nvSpPr>
          <p:cNvPr id="11" name="TextBox 10"/>
          <p:cNvSpPr txBox="1"/>
          <p:nvPr/>
        </p:nvSpPr>
        <p:spPr bwMode="gray">
          <a:xfrm>
            <a:off x="9288872" y="6476827"/>
            <a:ext cx="125034" cy="123111"/>
          </a:xfrm>
          <a:prstGeom prst="rect">
            <a:avLst/>
          </a:prstGeom>
          <a:noFill/>
        </p:spPr>
        <p:txBody>
          <a:bodyPr wrap="none" lIns="0" tIns="0" rIns="0" bIns="0" rtlCol="0">
            <a:spAutoFit/>
          </a:bodyPr>
          <a:lstStyle/>
          <a:p>
            <a:pPr algn="l"/>
            <a:fld id="{6A895693-0027-4F28-9367-92E39A51F51C}" type="slidenum">
              <a:rPr lang="fr-FR" sz="800" smtClean="0"/>
              <a:pPr algn="l"/>
              <a:t>‹N°›</a:t>
            </a:fld>
            <a:endParaRPr lang="fr-FR" sz="800" dirty="0"/>
          </a:p>
        </p:txBody>
      </p:sp>
      <p:cxnSp>
        <p:nvCxnSpPr>
          <p:cNvPr id="41" name="Straight Connector 40"/>
          <p:cNvCxnSpPr/>
          <p:nvPr/>
        </p:nvCxnSpPr>
        <p:spPr bwMode="gray">
          <a:xfrm flipH="1">
            <a:off x="9223633" y="6482577"/>
            <a:ext cx="33498" cy="11161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28" r:id="rId1"/>
    <p:sldLayoutId id="2147483935" r:id="rId2"/>
    <p:sldLayoutId id="2147483936" r:id="rId3"/>
    <p:sldLayoutId id="2147483929" r:id="rId4"/>
    <p:sldLayoutId id="2147483937" r:id="rId5"/>
    <p:sldLayoutId id="2147483933" r:id="rId6"/>
    <p:sldLayoutId id="2147483934" r:id="rId7"/>
    <p:sldLayoutId id="2147483938" r:id="rId8"/>
  </p:sldLayoutIdLst>
  <p:transition>
    <p:fade/>
  </p:transition>
  <p:hf sldNum="0" hdr="0" dt="0"/>
  <p:txStyles>
    <p:titleStyle>
      <a:lvl1pPr algn="l" defTabSz="914400" rtl="0" eaLnBrk="1" latinLnBrk="0" hangingPunct="1">
        <a:lnSpc>
          <a:spcPct val="85000"/>
        </a:lnSpc>
        <a:spcBef>
          <a:spcPct val="0"/>
        </a:spcBef>
        <a:buNone/>
        <a:defRPr sz="2400" b="0" kern="1200">
          <a:solidFill>
            <a:srgbClr val="FFFFFF"/>
          </a:solidFill>
          <a:latin typeface="+mn-lt"/>
          <a:ea typeface="+mj-ea"/>
          <a:cs typeface="+mj-cs"/>
        </a:defRPr>
      </a:lvl1pPr>
    </p:titleStyle>
    <p:bodyStyle>
      <a:lvl1pPr marL="0" indent="0" algn="l" defTabSz="914400" rtl="0" eaLnBrk="1" latinLnBrk="0" hangingPunct="1">
        <a:spcBef>
          <a:spcPts val="0"/>
        </a:spcBef>
        <a:spcAft>
          <a:spcPts val="600"/>
        </a:spcAft>
        <a:buFontTx/>
        <a:buNone/>
        <a:defRPr sz="2000" b="0" kern="1200">
          <a:solidFill>
            <a:schemeClr val="tx2"/>
          </a:solidFill>
          <a:latin typeface="+mn-lt"/>
          <a:ea typeface="+mn-ea"/>
          <a:cs typeface="+mn-cs"/>
        </a:defRPr>
      </a:lvl1pPr>
      <a:lvl2pPr marL="0" indent="0" algn="l" defTabSz="914400" rtl="0" eaLnBrk="1" latinLnBrk="0" hangingPunct="1">
        <a:spcBef>
          <a:spcPts val="0"/>
        </a:spcBef>
        <a:buFont typeface="Arial" pitchFamily="34" charset="0"/>
        <a:buNone/>
        <a:defRPr sz="1400" b="1" kern="1200" cap="all" baseline="0">
          <a:solidFill>
            <a:schemeClr val="accent1"/>
          </a:solidFill>
          <a:latin typeface="+mn-lt"/>
          <a:ea typeface="+mn-ea"/>
          <a:cs typeface="+mn-cs"/>
        </a:defRPr>
      </a:lvl2pPr>
      <a:lvl3pPr marL="190500" indent="-190500" algn="l" defTabSz="914400" rtl="0" eaLnBrk="1" latinLnBrk="0" hangingPunct="1">
        <a:spcBef>
          <a:spcPts val="0"/>
        </a:spcBef>
        <a:buFont typeface="Arial" pitchFamily="34" charset="0"/>
        <a:buChar char="&gt;"/>
        <a:defRPr sz="1400" b="0" kern="1200">
          <a:solidFill>
            <a:schemeClr val="tx1"/>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jpe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01.%20LPSIL%20-%20&#201;changes%20s&#233;curis&#233;s%20de%20donn&#233;es%20sur%20r&#233;seaux%20-%20D&#233;crypter%20la%20Scytale.pptx"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01.%20LPSIL%20-%20&#201;changes%20s&#233;curis&#233;s%20de%20donn&#233;es%20sur%20r&#233;seaux%20-%20D&#233;crypter%20le%20chiffre%20du%20Kamasutra.pptx"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hyperlink" Target="01.%20LPSIL%20-%20&#201;changes%20s&#233;curis&#233;s%20de%20donn&#233;es%20sur%20r&#233;seaux%20-%20D&#233;crypter%20la%20table%20de%20Vig&#233;n&#232;re.pptx"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01.%20LPSIL%20-%20&#201;changes%20s&#233;curis&#233;s%20de%20donn&#233;es%20sur%20r&#233;seaux%20-%20D&#233;crypter%20Enigma.pptx" TargetMode="External"/><Relationship Id="rId4" Type="http://schemas.openxmlformats.org/officeDocument/2006/relationships/image" Target="../media/image11.gif"/></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5.jpeg"/><Relationship Id="rId4" Type="http://schemas.openxmlformats.org/officeDocument/2006/relationships/image" Target="../media/image13.png"/><Relationship Id="rId9"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5.jpeg"/><Relationship Id="rId4" Type="http://schemas.openxmlformats.org/officeDocument/2006/relationships/image" Target="../media/image13.png"/><Relationship Id="rId9"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2.png"/><Relationship Id="rId7"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1.png"/><Relationship Id="rId9" Type="http://schemas.openxmlformats.org/officeDocument/2006/relationships/image" Target="../media/image25.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www.cstb.fr/"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2.png"/><Relationship Id="rId7"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25.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52.xml.rels><?xml version="1.0" encoding="UTF-8" standalone="yes"?>
<Relationships xmlns="http://schemas.openxmlformats.org/package/2006/relationships"><Relationship Id="rId8" Type="http://schemas.openxmlformats.org/officeDocument/2006/relationships/image" Target="../media/image37.gif"/><Relationship Id="rId13" Type="http://schemas.openxmlformats.org/officeDocument/2006/relationships/image" Target="../media/image42.png"/><Relationship Id="rId3" Type="http://schemas.openxmlformats.org/officeDocument/2006/relationships/image" Target="../media/image32.jpe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52.xml"/><Relationship Id="rId16"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gif"/><Relationship Id="rId14" Type="http://schemas.openxmlformats.org/officeDocument/2006/relationships/image" Target="../media/image4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48.png"/><Relationship Id="rId2" Type="http://schemas.openxmlformats.org/officeDocument/2006/relationships/notesSlide" Target="../notesSlides/notesSlide69.xml"/><Relationship Id="rId1" Type="http://schemas.openxmlformats.org/officeDocument/2006/relationships/slideLayout" Target="../slideLayouts/slideLayout4.xml"/><Relationship Id="rId6" Type="http://schemas.openxmlformats.org/officeDocument/2006/relationships/image" Target="../media/image49.png"/><Relationship Id="rId5" Type="http://schemas.openxmlformats.org/officeDocument/2006/relationships/image" Target="../media/image51.png"/><Relationship Id="rId4" Type="http://schemas.openxmlformats.org/officeDocument/2006/relationships/image" Target="../media/image17.jpeg"/></Relationships>
</file>

<file path=ppt/slides/_rels/slide7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xml"/><Relationship Id="rId1" Type="http://schemas.openxmlformats.org/officeDocument/2006/relationships/themeOverride" Target="../theme/themeOverride2.xml"/><Relationship Id="rId5" Type="http://schemas.openxmlformats.org/officeDocument/2006/relationships/image" Target="../media/image16.jpeg"/><Relationship Id="rId4" Type="http://schemas.openxmlformats.org/officeDocument/2006/relationships/image" Target="../media/image48.png"/></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4.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2.xml"/><Relationship Id="rId1" Type="http://schemas.openxmlformats.org/officeDocument/2006/relationships/slideLayout" Target="../slideLayouts/slideLayout4.xml"/><Relationship Id="rId5" Type="http://schemas.openxmlformats.org/officeDocument/2006/relationships/image" Target="../media/image63.png"/><Relationship Id="rId4" Type="http://schemas.openxmlformats.org/officeDocument/2006/relationships/image" Target="../media/image62.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4.xml"/><Relationship Id="rId6" Type="http://schemas.openxmlformats.org/officeDocument/2006/relationships/image" Target="../media/image65.png"/><Relationship Id="rId5" Type="http://schemas.openxmlformats.org/officeDocument/2006/relationships/image" Target="../media/image13.png"/><Relationship Id="rId4" Type="http://schemas.microsoft.com/office/2007/relationships/hdphoto" Target="../media/hdphoto2.wdp"/></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4.xml"/><Relationship Id="rId5" Type="http://schemas.openxmlformats.org/officeDocument/2006/relationships/image" Target="../media/image68.jpg"/><Relationship Id="rId4" Type="http://schemas.openxmlformats.org/officeDocument/2006/relationships/image" Target="../media/image67.jpg"/></Relationships>
</file>

<file path=ppt/slides/_rels/slide8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4.xml"/><Relationship Id="rId1" Type="http://schemas.openxmlformats.org/officeDocument/2006/relationships/themeOverride" Target="../theme/themeOverride3.xml"/><Relationship Id="rId4" Type="http://schemas.openxmlformats.org/officeDocument/2006/relationships/image" Target="../media/image74.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5.xml"/><Relationship Id="rId1" Type="http://schemas.openxmlformats.org/officeDocument/2006/relationships/slideLayout" Target="../slideLayouts/slideLayout4.xml"/><Relationship Id="rId4" Type="http://schemas.openxmlformats.org/officeDocument/2006/relationships/image" Target="../media/image79.jpeg"/></Relationships>
</file>

<file path=ppt/slides/_rels/slide10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6.xml"/><Relationship Id="rId1" Type="http://schemas.openxmlformats.org/officeDocument/2006/relationships/slideLayout" Target="../slideLayouts/slideLayout4.xml"/><Relationship Id="rId5" Type="http://schemas.openxmlformats.org/officeDocument/2006/relationships/image" Target="../media/image80.gif"/><Relationship Id="rId4" Type="http://schemas.openxmlformats.org/officeDocument/2006/relationships/image" Target="../media/image14.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6200" name="think-cell Slide" r:id="rId5" imgW="270" imgH="270" progId="TCLayout.ActiveDocument.1">
                  <p:embed/>
                </p:oleObj>
              </mc:Choice>
              <mc:Fallback>
                <p:oleObj name="think-cell Slide" r:id="rId5" imgW="270" imgH="270" progId="TCLayout.ActiveDocument.1">
                  <p:embed/>
                  <p:pic>
                    <p:nvPicPr>
                      <p:cNvPr id="0"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Picture Placeholder 11"/>
          <p:cNvSpPr>
            <a:spLocks noGrp="1"/>
          </p:cNvSpPr>
          <p:nvPr>
            <p:ph type="pic" sz="quarter" idx="11"/>
          </p:nvPr>
        </p:nvSpPr>
        <p:spPr/>
      </p:sp>
      <p:sp>
        <p:nvSpPr>
          <p:cNvPr id="5" name="Title 4"/>
          <p:cNvSpPr>
            <a:spLocks noGrp="1"/>
          </p:cNvSpPr>
          <p:nvPr>
            <p:ph type="ctrTitle"/>
          </p:nvPr>
        </p:nvSpPr>
        <p:spPr>
          <a:xfrm>
            <a:off x="3224808" y="816046"/>
            <a:ext cx="6035964" cy="1316810"/>
          </a:xfrm>
        </p:spPr>
        <p:txBody>
          <a:bodyPr/>
          <a:lstStyle/>
          <a:p>
            <a:r>
              <a:rPr lang="fr-FR" sz="4000" dirty="0">
                <a:effectLst>
                  <a:outerShdw blurRad="38100" dist="38100" dir="2700000" algn="tl">
                    <a:srgbClr val="000000">
                      <a:alpha val="43137"/>
                    </a:srgbClr>
                  </a:outerShdw>
                </a:effectLst>
              </a:rPr>
              <a:t>Echange de données sécurisés</a:t>
            </a:r>
            <a:br>
              <a:rPr lang="fr-FR" sz="4000" dirty="0"/>
            </a:br>
            <a:r>
              <a:rPr lang="fr-FR" sz="2400" dirty="0">
                <a:effectLst>
                  <a:outerShdw blurRad="38100" dist="38100" dir="2700000" algn="tl">
                    <a:srgbClr val="000000">
                      <a:alpha val="43137"/>
                    </a:srgbClr>
                  </a:outerShdw>
                </a:effectLst>
              </a:rPr>
              <a:t>Lionel CLOT – lionel.clot@cstb.fr</a:t>
            </a:r>
          </a:p>
        </p:txBody>
      </p:sp>
      <p:pic>
        <p:nvPicPr>
          <p:cNvPr id="10250" name="Picture 10" descr="C:\Users\LAFARGE\Desktop\150925-Templates CSTB\Montage_CSTBCouv_2015_BD.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84" t="18915" r="1453" b="20827"/>
          <a:stretch/>
        </p:blipFill>
        <p:spPr bwMode="auto">
          <a:xfrm>
            <a:off x="282634" y="2730501"/>
            <a:ext cx="9340734" cy="3866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Les échanges de données sécurisés</a:t>
            </a:r>
          </a:p>
        </p:txBody>
      </p:sp>
      <p:sp>
        <p:nvSpPr>
          <p:cNvPr id="4" name="Rectangle 3"/>
          <p:cNvSpPr/>
          <p:nvPr/>
        </p:nvSpPr>
        <p:spPr>
          <a:xfrm>
            <a:off x="344488" y="1772286"/>
            <a:ext cx="9289032" cy="1200329"/>
          </a:xfrm>
          <a:prstGeom prst="rect">
            <a:avLst/>
          </a:prstGeom>
        </p:spPr>
        <p:txBody>
          <a:bodyPr wrap="square">
            <a:spAutoFit/>
          </a:bodyPr>
          <a:lstStyle/>
          <a:p>
            <a:pPr algn="just"/>
            <a:r>
              <a:rPr lang="fr-FR" sz="2400" b="1" cap="small" dirty="0">
                <a:effectLst>
                  <a:outerShdw blurRad="38100" dist="38100" dir="2700000" algn="tl">
                    <a:srgbClr val="000000">
                      <a:alpha val="43137"/>
                    </a:srgbClr>
                  </a:outerShdw>
                </a:effectLst>
                <a:latin typeface="+mj-lt"/>
              </a:rPr>
              <a:t>Étudier les techniques permettant d’assurer la confiance dans tout type d’échanges électroniques d’homme à ordinateur et d’ordinateur à ordinateur.</a:t>
            </a:r>
          </a:p>
        </p:txBody>
      </p:sp>
      <p:sp>
        <p:nvSpPr>
          <p:cNvPr id="20" name="Rectangle 19"/>
          <p:cNvSpPr/>
          <p:nvPr/>
        </p:nvSpPr>
        <p:spPr>
          <a:xfrm>
            <a:off x="344488" y="4293096"/>
            <a:ext cx="9289032" cy="523220"/>
          </a:xfrm>
          <a:prstGeom prst="rect">
            <a:avLst/>
          </a:prstGeom>
        </p:spPr>
        <p:txBody>
          <a:bodyPr wrap="square">
            <a:spAutoFit/>
          </a:bodyPr>
          <a:lstStyle/>
          <a:p>
            <a:pPr algn="ctr"/>
            <a:r>
              <a:rPr lang="fr-FR" sz="2800" b="1" cap="small" dirty="0">
                <a:effectLst>
                  <a:outerShdw blurRad="38100" dist="38100" dir="2700000" algn="tl">
                    <a:srgbClr val="000000">
                      <a:alpha val="43137"/>
                    </a:srgbClr>
                  </a:outerShdw>
                </a:effectLst>
                <a:latin typeface="+mj-lt"/>
              </a:rPr>
              <a:t>Comment avoir confiance dans un échange électronique ?</a:t>
            </a:r>
          </a:p>
        </p:txBody>
      </p:sp>
    </p:spTree>
    <p:extLst>
      <p:ext uri="{BB962C8B-B14F-4D97-AF65-F5344CB8AC3E}">
        <p14:creationId xmlns:p14="http://schemas.microsoft.com/office/powerpoint/2010/main" val="19331194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Les </a:t>
            </a:r>
            <a:r>
              <a:rPr lang="fr-FR" sz="3200" cap="small" dirty="0" err="1">
                <a:effectLst>
                  <a:outerShdw blurRad="38100" dist="38100" dir="2700000" algn="tl">
                    <a:srgbClr val="000000">
                      <a:alpha val="43137"/>
                    </a:srgbClr>
                  </a:outerShdw>
                </a:effectLst>
              </a:rPr>
              <a:t>pré-requis</a:t>
            </a:r>
            <a:r>
              <a:rPr lang="fr-FR" sz="3200" cap="small" dirty="0">
                <a:effectLst>
                  <a:outerShdw blurRad="38100" dist="38100" dir="2700000" algn="tl">
                    <a:srgbClr val="000000">
                      <a:alpha val="43137"/>
                    </a:srgbClr>
                  </a:outerShdw>
                </a:effectLst>
              </a:rPr>
              <a:t> à la confiance</a:t>
            </a:r>
          </a:p>
        </p:txBody>
      </p:sp>
      <p:sp>
        <p:nvSpPr>
          <p:cNvPr id="19" name="Rectangle 15"/>
          <p:cNvSpPr>
            <a:spLocks noChangeArrowheads="1"/>
          </p:cNvSpPr>
          <p:nvPr/>
        </p:nvSpPr>
        <p:spPr bwMode="auto">
          <a:xfrm>
            <a:off x="128464" y="4005064"/>
            <a:ext cx="2755190" cy="164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a:lnSpc>
                <a:spcPct val="95000"/>
              </a:lnSpc>
              <a:spcBef>
                <a:spcPct val="35000"/>
              </a:spcBef>
            </a:pPr>
            <a:r>
              <a:rPr lang="fr-FR" altLang="fr-FR" sz="2000" b="1" cap="small" dirty="0">
                <a:effectLst>
                  <a:outerShdw blurRad="38100" dist="38100" dir="2700000" algn="tl">
                    <a:srgbClr val="000000">
                      <a:alpha val="43137"/>
                    </a:srgbClr>
                  </a:outerShdw>
                </a:effectLst>
                <a:latin typeface="+mj-lt"/>
                <a:ea typeface="+mn-ea"/>
              </a:rPr>
              <a:t>Est-ce qu’un tiers a pu lire le message ?</a:t>
            </a:r>
          </a:p>
          <a:p>
            <a:pPr>
              <a:lnSpc>
                <a:spcPct val="95000"/>
              </a:lnSpc>
              <a:spcBef>
                <a:spcPct val="35000"/>
              </a:spcBef>
            </a:pPr>
            <a:r>
              <a:rPr lang="fr-FR" altLang="fr-FR" sz="2000" dirty="0">
                <a:effectLst>
                  <a:outerShdw blurRad="38100" dist="38100" dir="2700000" algn="tl">
                    <a:srgbClr val="000000">
                      <a:alpha val="43137"/>
                    </a:srgbClr>
                  </a:outerShdw>
                </a:effectLst>
                <a:latin typeface="+mj-lt"/>
              </a:rPr>
              <a:t>Avoir l’assurance que lors de sa transmission le contenu n’a pas été lu</a:t>
            </a:r>
          </a:p>
        </p:txBody>
      </p:sp>
      <p:sp>
        <p:nvSpPr>
          <p:cNvPr id="20" name="Rectangle 16"/>
          <p:cNvSpPr>
            <a:spLocks noChangeArrowheads="1"/>
          </p:cNvSpPr>
          <p:nvPr/>
        </p:nvSpPr>
        <p:spPr bwMode="auto">
          <a:xfrm>
            <a:off x="7113240" y="1767461"/>
            <a:ext cx="2520280" cy="164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a:lnSpc>
                <a:spcPct val="95000"/>
              </a:lnSpc>
              <a:spcBef>
                <a:spcPct val="35000"/>
              </a:spcBef>
            </a:pPr>
            <a:r>
              <a:rPr lang="fr-FR" altLang="fr-FR" sz="2000" b="1" cap="small" dirty="0">
                <a:effectLst>
                  <a:outerShdw blurRad="38100" dist="38100" dir="2700000" algn="tl">
                    <a:srgbClr val="000000">
                      <a:alpha val="43137"/>
                    </a:srgbClr>
                  </a:outerShdw>
                </a:effectLst>
                <a:latin typeface="+mj-lt"/>
                <a:ea typeface="+mn-ea"/>
              </a:rPr>
              <a:t>Est-ce bien lui ?</a:t>
            </a:r>
          </a:p>
          <a:p>
            <a:pPr>
              <a:lnSpc>
                <a:spcPct val="95000"/>
              </a:lnSpc>
              <a:spcBef>
                <a:spcPct val="35000"/>
              </a:spcBef>
            </a:pPr>
            <a:r>
              <a:rPr lang="fr-FR" altLang="fr-FR" sz="2000" dirty="0">
                <a:effectLst>
                  <a:outerShdw blurRad="38100" dist="38100" dir="2700000" algn="tl">
                    <a:srgbClr val="000000">
                      <a:alpha val="43137"/>
                    </a:srgbClr>
                  </a:outerShdw>
                </a:effectLst>
                <a:latin typeface="+mj-lt"/>
              </a:rPr>
              <a:t>Avoir l’assurance de l’identité de la personne (ou du serveur) avec qui j’échange</a:t>
            </a:r>
          </a:p>
        </p:txBody>
      </p:sp>
      <p:sp>
        <p:nvSpPr>
          <p:cNvPr id="27" name="Rectangle 16"/>
          <p:cNvSpPr>
            <a:spLocks noChangeArrowheads="1"/>
          </p:cNvSpPr>
          <p:nvPr/>
        </p:nvSpPr>
        <p:spPr bwMode="auto">
          <a:xfrm>
            <a:off x="7113240" y="4005064"/>
            <a:ext cx="2663976" cy="222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a:lnSpc>
                <a:spcPct val="95000"/>
              </a:lnSpc>
              <a:spcBef>
                <a:spcPct val="35000"/>
              </a:spcBef>
            </a:pPr>
            <a:r>
              <a:rPr lang="fr-FR" altLang="fr-FR" sz="2000" b="1" cap="small" dirty="0">
                <a:effectLst>
                  <a:outerShdw blurRad="38100" dist="38100" dir="2700000" algn="tl">
                    <a:srgbClr val="000000">
                      <a:alpha val="43137"/>
                    </a:srgbClr>
                  </a:outerShdw>
                </a:effectLst>
                <a:latin typeface="+mj-lt"/>
                <a:ea typeface="+mn-ea"/>
              </a:rPr>
              <a:t>Le contenu est-il intact ?</a:t>
            </a:r>
          </a:p>
          <a:p>
            <a:pPr>
              <a:lnSpc>
                <a:spcPct val="95000"/>
              </a:lnSpc>
              <a:spcBef>
                <a:spcPct val="35000"/>
              </a:spcBef>
            </a:pPr>
            <a:r>
              <a:rPr lang="fr-FR" altLang="fr-FR" sz="2000" dirty="0">
                <a:effectLst>
                  <a:outerShdw blurRad="38100" dist="38100" dir="2700000" algn="tl">
                    <a:srgbClr val="000000">
                      <a:alpha val="43137"/>
                    </a:srgbClr>
                  </a:outerShdw>
                </a:effectLst>
                <a:latin typeface="+mj-lt"/>
              </a:rPr>
              <a:t>Avoir l’assurance que le contenu n’a pas été altéré (accidentellement ou frauduleusement) par une autre personne que son auteur</a:t>
            </a:r>
          </a:p>
        </p:txBody>
      </p:sp>
      <p:sp>
        <p:nvSpPr>
          <p:cNvPr id="5" name="Freeform 18"/>
          <p:cNvSpPr>
            <a:spLocks/>
          </p:cNvSpPr>
          <p:nvPr/>
        </p:nvSpPr>
        <p:spPr bwMode="auto">
          <a:xfrm rot="5400000">
            <a:off x="2987209" y="1799392"/>
            <a:ext cx="1892300" cy="1993166"/>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6" name="Freeform 19"/>
          <p:cNvSpPr>
            <a:spLocks/>
          </p:cNvSpPr>
          <p:nvPr/>
        </p:nvSpPr>
        <p:spPr bwMode="auto">
          <a:xfrm rot="10800000">
            <a:off x="5083930" y="1849825"/>
            <a:ext cx="1892300" cy="1892300"/>
          </a:xfrm>
          <a:prstGeom prst="teardrop">
            <a:avLst/>
          </a:prstGeom>
          <a:solidFill>
            <a:schemeClr val="accent6"/>
          </a:solidFill>
          <a:ln>
            <a:noFill/>
          </a:ln>
        </p:spPr>
        <p:txBody>
          <a:bodyPr vert="horz" anchor="ctr" anchorCtr="0"/>
          <a:lstStyle/>
          <a:p>
            <a:endPar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Freeform 20"/>
          <p:cNvSpPr>
            <a:spLocks/>
          </p:cNvSpPr>
          <p:nvPr/>
        </p:nvSpPr>
        <p:spPr bwMode="auto">
          <a:xfrm>
            <a:off x="3037642" y="3869125"/>
            <a:ext cx="1892300" cy="1892300"/>
          </a:xfrm>
          <a:prstGeom prst="teardrop">
            <a:avLst/>
          </a:prstGeom>
          <a:solidFill>
            <a:srgbClr val="99BDD5"/>
          </a:solidFill>
          <a:ln>
            <a:noFill/>
          </a:ln>
        </p:spPr>
        <p:txBody>
          <a:bodyPr/>
          <a:lstStyle/>
          <a:p>
            <a:endParaRPr lang="fr-FR" dirty="0"/>
          </a:p>
        </p:txBody>
      </p:sp>
      <p:sp>
        <p:nvSpPr>
          <p:cNvPr id="8" name="Freeform 21"/>
          <p:cNvSpPr>
            <a:spLocks/>
          </p:cNvSpPr>
          <p:nvPr/>
        </p:nvSpPr>
        <p:spPr bwMode="auto">
          <a:xfrm rot="16200000">
            <a:off x="5083930" y="3869125"/>
            <a:ext cx="1892300" cy="1892300"/>
          </a:xfrm>
          <a:prstGeom prst="teardrop">
            <a:avLst/>
          </a:prstGeom>
          <a:solidFill>
            <a:schemeClr val="accent5"/>
          </a:solidFill>
          <a:ln>
            <a:noFill/>
          </a:ln>
        </p:spPr>
        <p:txBody>
          <a:bodyPr/>
          <a:lstStyle/>
          <a:p>
            <a:endParaRPr lang="fr-FR" dirty="0"/>
          </a:p>
        </p:txBody>
      </p:sp>
      <p:sp>
        <p:nvSpPr>
          <p:cNvPr id="3" name="Rectangle 2"/>
          <p:cNvSpPr/>
          <p:nvPr/>
        </p:nvSpPr>
        <p:spPr>
          <a:xfrm>
            <a:off x="5192511" y="2623033"/>
            <a:ext cx="1680395"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5" name="Rectangle 24"/>
          <p:cNvSpPr/>
          <p:nvPr/>
        </p:nvSpPr>
        <p:spPr>
          <a:xfrm>
            <a:off x="3162452" y="4572323"/>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Rectangle 25"/>
          <p:cNvSpPr/>
          <p:nvPr/>
        </p:nvSpPr>
        <p:spPr>
          <a:xfrm>
            <a:off x="5551619" y="4572330"/>
            <a:ext cx="109356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Intégrité</a:t>
            </a:r>
          </a:p>
        </p:txBody>
      </p:sp>
      <p:sp>
        <p:nvSpPr>
          <p:cNvPr id="4" name="Ellipse 3"/>
          <p:cNvSpPr/>
          <p:nvPr/>
        </p:nvSpPr>
        <p:spPr>
          <a:xfrm>
            <a:off x="4383942" y="3199769"/>
            <a:ext cx="1260000" cy="12600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350" b="1" cap="small" dirty="0">
                <a:effectLst>
                  <a:outerShdw blurRad="38100" dist="38100" dir="2700000" algn="tl">
                    <a:srgbClr val="000000">
                      <a:alpha val="43137"/>
                    </a:srgbClr>
                  </a:outerShdw>
                </a:effectLst>
              </a:rPr>
              <a:t>Confiance</a:t>
            </a:r>
          </a:p>
          <a:p>
            <a:pPr algn="ctr"/>
            <a:r>
              <a:rPr lang="fr-FR" sz="1350" b="1" cap="small" dirty="0">
                <a:effectLst>
                  <a:outerShdw blurRad="38100" dist="38100" dir="2700000" algn="tl">
                    <a:srgbClr val="000000">
                      <a:alpha val="43137"/>
                    </a:srgbClr>
                  </a:outerShdw>
                </a:effectLst>
              </a:rPr>
              <a:t>dans </a:t>
            </a:r>
          </a:p>
          <a:p>
            <a:pPr algn="ctr"/>
            <a:r>
              <a:rPr lang="fr-FR" sz="1350" b="1" cap="small" dirty="0">
                <a:effectLst>
                  <a:outerShdw blurRad="38100" dist="38100" dir="2700000" algn="tl">
                    <a:srgbClr val="000000">
                      <a:alpha val="43137"/>
                    </a:srgbClr>
                  </a:outerShdw>
                </a:effectLst>
              </a:rPr>
              <a:t>l’échange</a:t>
            </a:r>
          </a:p>
        </p:txBody>
      </p:sp>
      <p:sp>
        <p:nvSpPr>
          <p:cNvPr id="17" name="Rectangle 16"/>
          <p:cNvSpPr/>
          <p:nvPr/>
        </p:nvSpPr>
        <p:spPr>
          <a:xfrm>
            <a:off x="3145474" y="2630354"/>
            <a:ext cx="1395062"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Identification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ZoneTexte 20">
            <a:extLst>
              <a:ext uri="{FF2B5EF4-FFF2-40B4-BE49-F238E27FC236}">
                <a16:creationId xmlns:a16="http://schemas.microsoft.com/office/drawing/2014/main" id="{38AA80FA-9B44-43C5-8EF2-9754591D0C31}"/>
              </a:ext>
            </a:extLst>
          </p:cNvPr>
          <p:cNvSpPr txBox="1"/>
          <p:nvPr/>
        </p:nvSpPr>
        <p:spPr>
          <a:xfrm>
            <a:off x="123969" y="1767461"/>
            <a:ext cx="2658819" cy="1015663"/>
          </a:xfrm>
          <a:prstGeom prst="rect">
            <a:avLst/>
          </a:prstGeom>
          <a:noFill/>
        </p:spPr>
        <p:txBody>
          <a:bodyPr wrap="square">
            <a:spAutoFit/>
          </a:bodyPr>
          <a:lstStyle/>
          <a:p>
            <a:r>
              <a:rPr lang="fr-FR" sz="2000" b="1" cap="small" dirty="0">
                <a:effectLst>
                  <a:outerShdw blurRad="38100" dist="38100" dir="2700000" algn="tl">
                    <a:srgbClr val="000000">
                      <a:alpha val="43137"/>
                    </a:srgbClr>
                  </a:outerShdw>
                </a:effectLst>
                <a:latin typeface="+mj-lt"/>
              </a:rPr>
              <a:t>Qui est-ce ?</a:t>
            </a:r>
          </a:p>
          <a:p>
            <a:r>
              <a:rPr lang="fr-FR" sz="2000" dirty="0">
                <a:effectLst>
                  <a:outerShdw blurRad="38100" dist="38100" dir="2700000" algn="tl">
                    <a:srgbClr val="000000">
                      <a:alpha val="43137"/>
                    </a:srgbClr>
                  </a:outerShdw>
                </a:effectLst>
                <a:latin typeface="+mj-lt"/>
                <a:ea typeface="ＭＳ Ｐゴシック" pitchFamily="34" charset="-128"/>
              </a:rPr>
              <a:t>Savoir avec qui (ou quoi)</a:t>
            </a:r>
          </a:p>
          <a:p>
            <a:r>
              <a:rPr lang="fr-FR" sz="2000" dirty="0">
                <a:effectLst>
                  <a:outerShdw blurRad="38100" dist="38100" dir="2700000" algn="tl">
                    <a:srgbClr val="000000">
                      <a:alpha val="43137"/>
                    </a:srgbClr>
                  </a:outerShdw>
                </a:effectLst>
                <a:latin typeface="+mj-lt"/>
                <a:ea typeface="ＭＳ Ｐゴシック" pitchFamily="34" charset="-128"/>
              </a:rPr>
              <a:t> j’échange</a:t>
            </a:r>
          </a:p>
        </p:txBody>
      </p:sp>
    </p:spTree>
    <p:extLst>
      <p:ext uri="{BB962C8B-B14F-4D97-AF65-F5344CB8AC3E}">
        <p14:creationId xmlns:p14="http://schemas.microsoft.com/office/powerpoint/2010/main" val="21630492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7" grpId="0"/>
      <p:bldP spid="5" grpId="0" animBg="1"/>
      <p:bldP spid="6" grpId="0" animBg="1"/>
      <p:bldP spid="7" grpId="0" animBg="1"/>
      <p:bldP spid="8" grpId="0" animBg="1"/>
      <p:bldP spid="3" grpId="0"/>
      <p:bldP spid="25" grpId="0"/>
      <p:bldP spid="26" grpId="0"/>
      <p:bldP spid="4" grpId="0" animBg="1"/>
      <p:bldP spid="17"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501" y="2204863"/>
            <a:ext cx="6591300" cy="2952329"/>
          </a:xfrm>
        </p:spPr>
        <p:txBody>
          <a:bodyPr anchor="t"/>
          <a:lstStyle/>
          <a:p>
            <a:pPr defTabSz="180975">
              <a:lnSpc>
                <a:spcPct val="150000"/>
              </a:lnSpc>
              <a:tabLst>
                <a:tab pos="85725" algn="l"/>
                <a:tab pos="180975" algn="l"/>
              </a:tabLst>
            </a:pPr>
            <a:r>
              <a:rPr lang="fr-FR" dirty="0"/>
              <a:t>					</a:t>
            </a:r>
            <a:r>
              <a:rPr lang="fr-FR" b="1" cap="small" dirty="0">
                <a:effectLst>
                  <a:outerShdw blurRad="38100" dist="38100" dir="2700000" algn="tl">
                    <a:srgbClr val="000000">
                      <a:alpha val="43137"/>
                    </a:srgbClr>
                  </a:outerShdw>
                </a:effectLst>
              </a:rPr>
              <a:t>Le chiffrement</a:t>
            </a:r>
            <a:br>
              <a:rPr lang="fr-FR" dirty="0"/>
            </a:br>
            <a:r>
              <a:rPr lang="fr-FR" dirty="0"/>
              <a:t>			</a:t>
            </a:r>
            <a:r>
              <a:rPr lang="fr-FR" sz="2800" cap="small" dirty="0">
                <a:effectLst>
                  <a:outerShdw blurRad="38100" dist="38100" dir="2700000" algn="tl">
                    <a:srgbClr val="000000">
                      <a:alpha val="43137"/>
                    </a:srgbClr>
                  </a:outerShdw>
                </a:effectLst>
              </a:rPr>
              <a:t>Pour assurer la confidentialité</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059985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La Cryptologie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3" name="ZoneTexte 2"/>
          <p:cNvSpPr txBox="1"/>
          <p:nvPr/>
        </p:nvSpPr>
        <p:spPr>
          <a:xfrm>
            <a:off x="2395704" y="1500595"/>
            <a:ext cx="6455202" cy="677108"/>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La science des écritures secrètes</a:t>
            </a:r>
          </a:p>
          <a:p>
            <a:endParaRPr lang="fr-FR" sz="1800" b="1" dirty="0">
              <a:effectLst>
                <a:outerShdw blurRad="38100" dist="38100" dir="2700000" algn="tl">
                  <a:srgbClr val="000000">
                    <a:alpha val="43137"/>
                  </a:srgbClr>
                </a:outerShdw>
              </a:effectLst>
              <a:latin typeface="+mj-lt"/>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7" name="ZoneTexte 6"/>
          <p:cNvSpPr txBox="1"/>
          <p:nvPr/>
        </p:nvSpPr>
        <p:spPr>
          <a:xfrm>
            <a:off x="356631" y="4994828"/>
            <a:ext cx="1117614" cy="338554"/>
          </a:xfrm>
          <a:prstGeom prst="rect">
            <a:avLst/>
          </a:prstGeom>
          <a:noFill/>
        </p:spPr>
        <p:txBody>
          <a:bodyPr wrap="none" rtlCol="0">
            <a:spAutoFit/>
          </a:bodyPr>
          <a:lstStyle/>
          <a:p>
            <a:r>
              <a:rPr lang="fr-FR" sz="1600" b="1" dirty="0">
                <a:solidFill>
                  <a:srgbClr val="222221"/>
                </a:solidFill>
                <a:latin typeface="Arial Narrow"/>
              </a:rPr>
              <a:t>Cryptologie</a:t>
            </a:r>
            <a:endParaRPr lang="fr-FR" sz="1600" dirty="0"/>
          </a:p>
        </p:txBody>
      </p:sp>
      <p:sp>
        <p:nvSpPr>
          <p:cNvPr id="24" name="ZoneTexte 23"/>
          <p:cNvSpPr txBox="1"/>
          <p:nvPr/>
        </p:nvSpPr>
        <p:spPr>
          <a:xfrm>
            <a:off x="2299600" y="5624191"/>
            <a:ext cx="1366080" cy="338554"/>
          </a:xfrm>
          <a:prstGeom prst="rect">
            <a:avLst/>
          </a:prstGeom>
          <a:noFill/>
        </p:spPr>
        <p:txBody>
          <a:bodyPr wrap="none" rtlCol="0">
            <a:spAutoFit/>
          </a:bodyPr>
          <a:lstStyle/>
          <a:p>
            <a:r>
              <a:rPr lang="fr-FR" sz="1600" dirty="0" err="1">
                <a:solidFill>
                  <a:srgbClr val="222221"/>
                </a:solidFill>
                <a:latin typeface="Arial Narrow"/>
              </a:rPr>
              <a:t>Stéganographie</a:t>
            </a:r>
            <a:endParaRPr lang="fr-FR" sz="1600" dirty="0"/>
          </a:p>
        </p:txBody>
      </p:sp>
      <p:sp>
        <p:nvSpPr>
          <p:cNvPr id="25" name="ZoneTexte 24"/>
          <p:cNvSpPr txBox="1"/>
          <p:nvPr/>
        </p:nvSpPr>
        <p:spPr>
          <a:xfrm>
            <a:off x="2294121" y="4400745"/>
            <a:ext cx="1332416" cy="338554"/>
          </a:xfrm>
          <a:prstGeom prst="rect">
            <a:avLst/>
          </a:prstGeom>
          <a:noFill/>
        </p:spPr>
        <p:txBody>
          <a:bodyPr wrap="none" rtlCol="0">
            <a:spAutoFit/>
          </a:bodyPr>
          <a:lstStyle/>
          <a:p>
            <a:r>
              <a:rPr lang="fr-FR" sz="1600" b="1" dirty="0">
                <a:solidFill>
                  <a:srgbClr val="222221"/>
                </a:solidFill>
                <a:latin typeface="Arial Narrow"/>
              </a:rPr>
              <a:t>Cryptographie</a:t>
            </a:r>
            <a:endParaRPr lang="fr-FR" sz="1600" dirty="0"/>
          </a:p>
        </p:txBody>
      </p:sp>
      <p:sp>
        <p:nvSpPr>
          <p:cNvPr id="29" name="ZoneTexte 28"/>
          <p:cNvSpPr txBox="1"/>
          <p:nvPr/>
        </p:nvSpPr>
        <p:spPr>
          <a:xfrm>
            <a:off x="4851937" y="3920223"/>
            <a:ext cx="1164101" cy="338554"/>
          </a:xfrm>
          <a:prstGeom prst="rect">
            <a:avLst/>
          </a:prstGeom>
          <a:noFill/>
        </p:spPr>
        <p:txBody>
          <a:bodyPr wrap="none" rtlCol="0">
            <a:spAutoFit/>
          </a:bodyPr>
          <a:lstStyle/>
          <a:p>
            <a:r>
              <a:rPr lang="fr-FR" sz="1600" b="1" dirty="0">
                <a:solidFill>
                  <a:srgbClr val="222221"/>
                </a:solidFill>
                <a:latin typeface="Arial Narrow"/>
              </a:rPr>
              <a:t>Substitution</a:t>
            </a:r>
            <a:endParaRPr lang="fr-FR" sz="1600" dirty="0"/>
          </a:p>
        </p:txBody>
      </p:sp>
      <p:sp>
        <p:nvSpPr>
          <p:cNvPr id="30" name="ZoneTexte 29"/>
          <p:cNvSpPr txBox="1"/>
          <p:nvPr/>
        </p:nvSpPr>
        <p:spPr>
          <a:xfrm>
            <a:off x="4851938" y="4986358"/>
            <a:ext cx="1185261" cy="338554"/>
          </a:xfrm>
          <a:prstGeom prst="rect">
            <a:avLst/>
          </a:prstGeom>
          <a:noFill/>
        </p:spPr>
        <p:txBody>
          <a:bodyPr wrap="none" rtlCol="0">
            <a:spAutoFit/>
          </a:bodyPr>
          <a:lstStyle/>
          <a:p>
            <a:r>
              <a:rPr lang="fr-FR" sz="1600" dirty="0">
                <a:solidFill>
                  <a:srgbClr val="222221"/>
                </a:solidFill>
                <a:latin typeface="Arial Narrow"/>
              </a:rPr>
              <a:t>Transposition</a:t>
            </a:r>
            <a:endParaRPr lang="fr-FR" sz="1600" dirty="0"/>
          </a:p>
        </p:txBody>
      </p:sp>
      <p:sp>
        <p:nvSpPr>
          <p:cNvPr id="31" name="ZoneTexte 30"/>
          <p:cNvSpPr txBox="1"/>
          <p:nvPr/>
        </p:nvSpPr>
        <p:spPr>
          <a:xfrm>
            <a:off x="6969224" y="3503887"/>
            <a:ext cx="2010487" cy="338554"/>
          </a:xfrm>
          <a:prstGeom prst="rect">
            <a:avLst/>
          </a:prstGeom>
          <a:noFill/>
        </p:spPr>
        <p:txBody>
          <a:bodyPr wrap="none" rtlCol="0">
            <a:spAutoFit/>
          </a:bodyPr>
          <a:lstStyle/>
          <a:p>
            <a:r>
              <a:rPr lang="fr-FR" sz="1600" dirty="0">
                <a:solidFill>
                  <a:srgbClr val="222221"/>
                </a:solidFill>
                <a:latin typeface="Arial Narrow"/>
              </a:rPr>
              <a:t>Code</a:t>
            </a:r>
            <a:r>
              <a:rPr lang="fr-FR" sz="1600" b="1" dirty="0">
                <a:solidFill>
                  <a:srgbClr val="222221"/>
                </a:solidFill>
                <a:latin typeface="Arial Narrow"/>
              </a:rPr>
              <a:t> </a:t>
            </a:r>
            <a:r>
              <a:rPr lang="fr-FR" sz="1600" dirty="0">
                <a:solidFill>
                  <a:srgbClr val="222221"/>
                </a:solidFill>
                <a:latin typeface="Arial Narrow"/>
              </a:rPr>
              <a:t>(modifie les mots)</a:t>
            </a:r>
            <a:endParaRPr lang="fr-FR" sz="1600" dirty="0"/>
          </a:p>
        </p:txBody>
      </p:sp>
      <p:sp>
        <p:nvSpPr>
          <p:cNvPr id="32" name="ZoneTexte 31"/>
          <p:cNvSpPr txBox="1"/>
          <p:nvPr/>
        </p:nvSpPr>
        <p:spPr>
          <a:xfrm>
            <a:off x="6969224" y="4274624"/>
            <a:ext cx="2148665" cy="338554"/>
          </a:xfrm>
          <a:prstGeom prst="rect">
            <a:avLst/>
          </a:prstGeom>
          <a:noFill/>
        </p:spPr>
        <p:txBody>
          <a:bodyPr wrap="none" rtlCol="0">
            <a:spAutoFit/>
          </a:bodyPr>
          <a:lstStyle/>
          <a:p>
            <a:r>
              <a:rPr lang="fr-FR" sz="1600" dirty="0">
                <a:solidFill>
                  <a:srgbClr val="222221"/>
                </a:solidFill>
                <a:latin typeface="Arial Narrow"/>
              </a:rPr>
              <a:t>Chiffre (modifie les lettres)</a:t>
            </a:r>
            <a:endParaRPr lang="fr-FR" sz="1600" dirty="0"/>
          </a:p>
        </p:txBody>
      </p:sp>
      <p:cxnSp>
        <p:nvCxnSpPr>
          <p:cNvPr id="13" name="Connecteur droit 12"/>
          <p:cNvCxnSpPr>
            <a:stCxn id="7" idx="3"/>
            <a:endCxn id="24" idx="1"/>
          </p:cNvCxnSpPr>
          <p:nvPr/>
        </p:nvCxnSpPr>
        <p:spPr>
          <a:xfrm>
            <a:off x="1474245" y="5164105"/>
            <a:ext cx="825355" cy="629363"/>
          </a:xfrm>
          <a:prstGeom prst="line">
            <a:avLst/>
          </a:prstGeom>
          <a:ln w="25400">
            <a:solidFill>
              <a:srgbClr val="99BDD5"/>
            </a:solidFill>
            <a:prstDash val="sysDash"/>
          </a:ln>
        </p:spPr>
        <p:style>
          <a:lnRef idx="1">
            <a:schemeClr val="accent1"/>
          </a:lnRef>
          <a:fillRef idx="0">
            <a:schemeClr val="accent1"/>
          </a:fillRef>
          <a:effectRef idx="0">
            <a:schemeClr val="accent1"/>
          </a:effectRef>
          <a:fontRef idx="minor">
            <a:schemeClr val="tx1"/>
          </a:fontRef>
        </p:style>
      </p:cxnSp>
      <p:cxnSp>
        <p:nvCxnSpPr>
          <p:cNvPr id="35" name="Connecteur droit 34"/>
          <p:cNvCxnSpPr>
            <a:stCxn id="7" idx="3"/>
            <a:endCxn id="25" idx="1"/>
          </p:cNvCxnSpPr>
          <p:nvPr/>
        </p:nvCxnSpPr>
        <p:spPr>
          <a:xfrm flipV="1">
            <a:off x="1474245" y="4570022"/>
            <a:ext cx="819876" cy="594083"/>
          </a:xfrm>
          <a:prstGeom prst="line">
            <a:avLst/>
          </a:prstGeom>
          <a:ln w="25400">
            <a:solidFill>
              <a:srgbClr val="99BDD5"/>
            </a:solidFill>
            <a:prstDash val="sysDash"/>
          </a:ln>
        </p:spPr>
        <p:style>
          <a:lnRef idx="1">
            <a:schemeClr val="accent1"/>
          </a:lnRef>
          <a:fillRef idx="0">
            <a:schemeClr val="accent1"/>
          </a:fillRef>
          <a:effectRef idx="0">
            <a:schemeClr val="accent1"/>
          </a:effectRef>
          <a:fontRef idx="minor">
            <a:schemeClr val="tx1"/>
          </a:fontRef>
        </p:style>
      </p:cxnSp>
      <p:cxnSp>
        <p:nvCxnSpPr>
          <p:cNvPr id="36" name="Connecteur droit 35"/>
          <p:cNvCxnSpPr>
            <a:stCxn id="25" idx="3"/>
            <a:endCxn id="29" idx="1"/>
          </p:cNvCxnSpPr>
          <p:nvPr/>
        </p:nvCxnSpPr>
        <p:spPr>
          <a:xfrm flipV="1">
            <a:off x="3626537" y="4089500"/>
            <a:ext cx="1225400" cy="480522"/>
          </a:xfrm>
          <a:prstGeom prst="line">
            <a:avLst/>
          </a:prstGeom>
          <a:ln w="25400">
            <a:solidFill>
              <a:srgbClr val="99BDD5"/>
            </a:solidFill>
            <a:prstDash val="sysDash"/>
          </a:ln>
        </p:spPr>
        <p:style>
          <a:lnRef idx="1">
            <a:schemeClr val="accent1"/>
          </a:lnRef>
          <a:fillRef idx="0">
            <a:schemeClr val="accent1"/>
          </a:fillRef>
          <a:effectRef idx="0">
            <a:schemeClr val="accent1"/>
          </a:effectRef>
          <a:fontRef idx="minor">
            <a:schemeClr val="tx1"/>
          </a:fontRef>
        </p:style>
      </p:cxnSp>
      <p:cxnSp>
        <p:nvCxnSpPr>
          <p:cNvPr id="37" name="Connecteur droit 36"/>
          <p:cNvCxnSpPr>
            <a:stCxn id="25" idx="3"/>
            <a:endCxn id="30" idx="1"/>
          </p:cNvCxnSpPr>
          <p:nvPr/>
        </p:nvCxnSpPr>
        <p:spPr>
          <a:xfrm>
            <a:off x="3626537" y="4570022"/>
            <a:ext cx="1225401" cy="585613"/>
          </a:xfrm>
          <a:prstGeom prst="line">
            <a:avLst/>
          </a:prstGeom>
          <a:ln w="25400">
            <a:solidFill>
              <a:srgbClr val="99BDD5"/>
            </a:solidFill>
            <a:prstDash val="sysDash"/>
          </a:ln>
        </p:spPr>
        <p:style>
          <a:lnRef idx="1">
            <a:schemeClr val="accent1"/>
          </a:lnRef>
          <a:fillRef idx="0">
            <a:schemeClr val="accent1"/>
          </a:fillRef>
          <a:effectRef idx="0">
            <a:schemeClr val="accent1"/>
          </a:effectRef>
          <a:fontRef idx="minor">
            <a:schemeClr val="tx1"/>
          </a:fontRef>
        </p:style>
      </p:cxnSp>
      <p:cxnSp>
        <p:nvCxnSpPr>
          <p:cNvPr id="39" name="Connecteur droit 38"/>
          <p:cNvCxnSpPr>
            <a:stCxn id="29" idx="3"/>
            <a:endCxn id="31" idx="1"/>
          </p:cNvCxnSpPr>
          <p:nvPr/>
        </p:nvCxnSpPr>
        <p:spPr>
          <a:xfrm flipV="1">
            <a:off x="6016038" y="3673164"/>
            <a:ext cx="953186" cy="416336"/>
          </a:xfrm>
          <a:prstGeom prst="line">
            <a:avLst/>
          </a:prstGeom>
          <a:ln w="25400">
            <a:solidFill>
              <a:srgbClr val="99BDD5"/>
            </a:solidFill>
            <a:prstDash val="sysDash"/>
          </a:ln>
        </p:spPr>
        <p:style>
          <a:lnRef idx="1">
            <a:schemeClr val="accent1"/>
          </a:lnRef>
          <a:fillRef idx="0">
            <a:schemeClr val="accent1"/>
          </a:fillRef>
          <a:effectRef idx="0">
            <a:schemeClr val="accent1"/>
          </a:effectRef>
          <a:fontRef idx="minor">
            <a:schemeClr val="tx1"/>
          </a:fontRef>
        </p:style>
      </p:cxnSp>
      <p:cxnSp>
        <p:nvCxnSpPr>
          <p:cNvPr id="41" name="Connecteur droit 40"/>
          <p:cNvCxnSpPr>
            <a:stCxn id="29" idx="3"/>
            <a:endCxn id="32" idx="1"/>
          </p:cNvCxnSpPr>
          <p:nvPr/>
        </p:nvCxnSpPr>
        <p:spPr>
          <a:xfrm>
            <a:off x="6016038" y="4089500"/>
            <a:ext cx="953186" cy="354401"/>
          </a:xfrm>
          <a:prstGeom prst="line">
            <a:avLst/>
          </a:prstGeom>
          <a:ln w="25400">
            <a:solidFill>
              <a:srgbClr val="99BDD5"/>
            </a:solidFill>
            <a:prstDash val="sysDash"/>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512840" y="2978529"/>
            <a:ext cx="1237839" cy="338554"/>
          </a:xfrm>
          <a:prstGeom prst="rect">
            <a:avLst/>
          </a:prstGeom>
          <a:noFill/>
        </p:spPr>
        <p:txBody>
          <a:bodyPr wrap="none" rtlCol="0">
            <a:spAutoFit/>
          </a:bodyPr>
          <a:lstStyle/>
          <a:p>
            <a:r>
              <a:rPr lang="fr-FR" sz="1600" b="1" dirty="0">
                <a:solidFill>
                  <a:srgbClr val="222221"/>
                </a:solidFill>
                <a:latin typeface="Arial Narrow"/>
              </a:rPr>
              <a:t>Cryptanalyse</a:t>
            </a:r>
            <a:endParaRPr lang="fr-FR" sz="1600" dirty="0"/>
          </a:p>
        </p:txBody>
      </p:sp>
      <p:cxnSp>
        <p:nvCxnSpPr>
          <p:cNvPr id="50" name="Connecteur droit 49"/>
          <p:cNvCxnSpPr>
            <a:stCxn id="57" idx="0"/>
            <a:endCxn id="69" idx="3"/>
          </p:cNvCxnSpPr>
          <p:nvPr/>
        </p:nvCxnSpPr>
        <p:spPr>
          <a:xfrm flipV="1">
            <a:off x="2954165" y="3358849"/>
            <a:ext cx="702524" cy="970912"/>
          </a:xfrm>
          <a:prstGeom prst="line">
            <a:avLst/>
          </a:prstGeom>
          <a:ln w="25400">
            <a:solidFill>
              <a:srgbClr val="FF0000"/>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sp>
        <p:nvSpPr>
          <p:cNvPr id="57" name="Ellipse 56"/>
          <p:cNvSpPr/>
          <p:nvPr/>
        </p:nvSpPr>
        <p:spPr>
          <a:xfrm>
            <a:off x="2281792" y="4329761"/>
            <a:ext cx="1344745" cy="537302"/>
          </a:xfrm>
          <a:prstGeom prst="ellipse">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60" name="ZoneTexte 59"/>
          <p:cNvSpPr txBox="1"/>
          <p:nvPr/>
        </p:nvSpPr>
        <p:spPr>
          <a:xfrm>
            <a:off x="289869" y="3991207"/>
            <a:ext cx="2664296" cy="369332"/>
          </a:xfrm>
          <a:prstGeom prst="rect">
            <a:avLst/>
          </a:prstGeom>
          <a:noFill/>
        </p:spPr>
        <p:txBody>
          <a:bodyPr wrap="square" rtlCol="0">
            <a:spAutoFit/>
          </a:bodyPr>
          <a:lstStyle/>
          <a:p>
            <a:r>
              <a:rPr lang="fr-FR" sz="1800" dirty="0">
                <a:solidFill>
                  <a:schemeClr val="accent6"/>
                </a:solidFill>
                <a:latin typeface="+mj-lt"/>
              </a:rPr>
              <a:t>Chiffrement / Déchiffrement</a:t>
            </a:r>
          </a:p>
        </p:txBody>
      </p:sp>
      <p:sp>
        <p:nvSpPr>
          <p:cNvPr id="69" name="Ellipse 68"/>
          <p:cNvSpPr/>
          <p:nvPr/>
        </p:nvSpPr>
        <p:spPr>
          <a:xfrm>
            <a:off x="3459756" y="2900233"/>
            <a:ext cx="1344745" cy="537302"/>
          </a:xfrm>
          <a:prstGeom prst="ellipse">
            <a:avLst/>
          </a:prstGeom>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72" name="ZoneTexte 71"/>
          <p:cNvSpPr txBox="1"/>
          <p:nvPr/>
        </p:nvSpPr>
        <p:spPr>
          <a:xfrm>
            <a:off x="4683890" y="2634152"/>
            <a:ext cx="2664296" cy="369332"/>
          </a:xfrm>
          <a:prstGeom prst="rect">
            <a:avLst/>
          </a:prstGeom>
          <a:noFill/>
        </p:spPr>
        <p:txBody>
          <a:bodyPr wrap="square" rtlCol="0">
            <a:spAutoFit/>
          </a:bodyPr>
          <a:lstStyle/>
          <a:p>
            <a:r>
              <a:rPr lang="fr-FR" sz="1800" dirty="0">
                <a:solidFill>
                  <a:schemeClr val="accent5"/>
                </a:solidFill>
                <a:latin typeface="+mj-lt"/>
              </a:rPr>
              <a:t>Décryptage</a:t>
            </a:r>
            <a:endParaRPr lang="fr-FR" sz="1600" dirty="0">
              <a:solidFill>
                <a:schemeClr val="accent5"/>
              </a:solidFill>
              <a:latin typeface="+mj-lt"/>
            </a:endParaRPr>
          </a:p>
        </p:txBody>
      </p:sp>
    </p:spTree>
    <p:extLst>
      <p:ext uri="{BB962C8B-B14F-4D97-AF65-F5344CB8AC3E}">
        <p14:creationId xmlns:p14="http://schemas.microsoft.com/office/powerpoint/2010/main" val="1989514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7" grpId="0" animBg="1"/>
      <p:bldP spid="60" grpId="0"/>
      <p:bldP spid="69" grpId="0" animBg="1"/>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La Cryptologie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pic>
        <p:nvPicPr>
          <p:cNvPr id="19" name="Picture 2" descr="C:\Users\clot\Desktop\Steganography_origin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576" y="3879776"/>
            <a:ext cx="2330524" cy="233052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Users\clot\Desktop\Steganography_recover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6050" y="3879776"/>
            <a:ext cx="2330524" cy="2330524"/>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Connecteur droit avec flèche 21"/>
          <p:cNvCxnSpPr/>
          <p:nvPr/>
        </p:nvCxnSpPr>
        <p:spPr>
          <a:xfrm>
            <a:off x="3584848" y="5257800"/>
            <a:ext cx="2808312" cy="0"/>
          </a:xfrm>
          <a:prstGeom prst="straightConnector1">
            <a:avLst/>
          </a:prstGeom>
          <a:ln w="25400">
            <a:solidFill>
              <a:srgbClr val="99BDD5"/>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3467100" y="4734580"/>
            <a:ext cx="3028950" cy="523220"/>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Extraction de l’image</a:t>
            </a:r>
          </a:p>
          <a:p>
            <a:pPr algn="ctr"/>
            <a:r>
              <a:rPr lang="fr-FR" sz="1200" dirty="0">
                <a:effectLst>
                  <a:outerShdw blurRad="38100" dist="38100" dir="2700000" algn="tl">
                    <a:srgbClr val="000000">
                      <a:alpha val="43137"/>
                    </a:srgbClr>
                  </a:outerShdw>
                </a:effectLst>
                <a:latin typeface="+mj-lt"/>
              </a:rPr>
              <a:t>(en prenant que les bits les moins significatifs)</a:t>
            </a:r>
          </a:p>
        </p:txBody>
      </p:sp>
      <p:sp>
        <p:nvSpPr>
          <p:cNvPr id="26" name="ZoneTexte 25"/>
          <p:cNvSpPr txBox="1"/>
          <p:nvPr/>
        </p:nvSpPr>
        <p:spPr>
          <a:xfrm>
            <a:off x="2494988" y="1543317"/>
            <a:ext cx="6455202" cy="2369880"/>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La </a:t>
            </a:r>
            <a:r>
              <a:rPr lang="fr-FR" sz="1800" b="1" cap="small" dirty="0" err="1">
                <a:effectLst>
                  <a:outerShdw blurRad="38100" dist="38100" dir="2700000" algn="tl">
                    <a:srgbClr val="000000">
                      <a:alpha val="43137"/>
                    </a:srgbClr>
                  </a:outerShdw>
                </a:effectLst>
                <a:latin typeface="+mj-lt"/>
              </a:rPr>
              <a:t>stéganographie</a:t>
            </a:r>
            <a:endParaRPr lang="fr-FR" sz="1800" b="1" cap="small" dirty="0">
              <a:effectLst>
                <a:outerShdw blurRad="38100" dist="38100" dir="2700000" algn="tl">
                  <a:srgbClr val="000000">
                    <a:alpha val="43137"/>
                  </a:srgbClr>
                </a:outerShdw>
              </a:effectLst>
              <a:latin typeface="+mj-lt"/>
            </a:endParaRPr>
          </a:p>
          <a:p>
            <a:endParaRPr lang="fr-FR" sz="1800" b="1" dirty="0">
              <a:effectLst>
                <a:outerShdw blurRad="38100" dist="38100" dir="2700000" algn="tl">
                  <a:srgbClr val="000000">
                    <a:alpha val="43137"/>
                  </a:srgbClr>
                </a:outerShdw>
              </a:effectLst>
              <a:latin typeface="+mj-lt"/>
            </a:endParaRPr>
          </a:p>
          <a:p>
            <a:pPr marL="764658" lvl="1" indent="-285750">
              <a:buClr>
                <a:schemeClr val="accent4"/>
              </a:buClr>
              <a:buFont typeface="Arial" panose="020B0604020202020204" pitchFamily="34" charset="0"/>
              <a:buChar char="•"/>
            </a:pPr>
            <a:r>
              <a:rPr lang="fr-FR" sz="1600" dirty="0">
                <a:latin typeface="+mj-lt"/>
              </a:rPr>
              <a:t>L’opération ne consiste plus à sécuriser le message mais à le </a:t>
            </a:r>
            <a:r>
              <a:rPr lang="fr-FR" sz="1600" b="1" dirty="0">
                <a:effectLst>
                  <a:outerShdw blurRad="38100" dist="38100" dir="2700000" algn="tl">
                    <a:srgbClr val="000000">
                      <a:alpha val="43137"/>
                    </a:srgbClr>
                  </a:outerShdw>
                </a:effectLst>
                <a:latin typeface="+mj-lt"/>
              </a:rPr>
              <a:t>dissimuler</a:t>
            </a:r>
            <a:r>
              <a:rPr lang="fr-FR" sz="1600" dirty="0">
                <a:effectLst>
                  <a:outerShdw blurRad="38100" dist="38100" dir="2700000" algn="tl">
                    <a:srgbClr val="000000">
                      <a:alpha val="43137"/>
                    </a:srgbClr>
                  </a:outerShdw>
                </a:effectLst>
                <a:latin typeface="+mj-lt"/>
              </a:rPr>
              <a:t> </a:t>
            </a:r>
            <a:r>
              <a:rPr lang="fr-FR" sz="1600" dirty="0">
                <a:latin typeface="+mj-lt"/>
              </a:rPr>
              <a:t>dans un contenu plus vaste</a:t>
            </a:r>
          </a:p>
          <a:p>
            <a:pPr marL="764658" lvl="1" indent="-285750">
              <a:buClr>
                <a:schemeClr val="accent4"/>
              </a:buClr>
              <a:buFont typeface="Arial" panose="020B0604020202020204" pitchFamily="34" charset="0"/>
              <a:buChar char="•"/>
            </a:pPr>
            <a:r>
              <a:rPr lang="fr-FR" sz="1600" dirty="0">
                <a:latin typeface="+mj-lt"/>
              </a:rPr>
              <a:t>Le </a:t>
            </a:r>
            <a:r>
              <a:rPr lang="fr-FR" sz="1600" b="1" dirty="0" err="1">
                <a:effectLst>
                  <a:outerShdw blurRad="38100" dist="38100" dir="2700000" algn="tl">
                    <a:srgbClr val="000000">
                      <a:alpha val="43137"/>
                    </a:srgbClr>
                  </a:outerShdw>
                </a:effectLst>
                <a:latin typeface="+mj-lt"/>
              </a:rPr>
              <a:t>watermarking</a:t>
            </a:r>
            <a:r>
              <a:rPr lang="fr-FR" sz="1600" dirty="0">
                <a:effectLst>
                  <a:outerShdw blurRad="38100" dist="38100" dir="2700000" algn="tl">
                    <a:srgbClr val="000000">
                      <a:alpha val="43137"/>
                    </a:srgbClr>
                  </a:outerShdw>
                </a:effectLst>
                <a:latin typeface="+mj-lt"/>
              </a:rPr>
              <a:t> </a:t>
            </a:r>
            <a:r>
              <a:rPr lang="fr-FR" sz="1600" dirty="0">
                <a:latin typeface="+mj-lt"/>
              </a:rPr>
              <a:t>ou </a:t>
            </a:r>
            <a:r>
              <a:rPr lang="fr-FR" sz="1600" i="1" dirty="0">
                <a:latin typeface="+mj-lt"/>
              </a:rPr>
              <a:t>tatouage numérique </a:t>
            </a:r>
            <a:r>
              <a:rPr lang="fr-FR" sz="1600" dirty="0">
                <a:latin typeface="+mj-lt"/>
              </a:rPr>
              <a:t>est une technique de </a:t>
            </a:r>
            <a:r>
              <a:rPr lang="fr-FR" sz="1600" dirty="0" err="1">
                <a:latin typeface="+mj-lt"/>
              </a:rPr>
              <a:t>stéganographie</a:t>
            </a:r>
            <a:r>
              <a:rPr lang="fr-FR" sz="1600" dirty="0">
                <a:latin typeface="+mj-lt"/>
              </a:rPr>
              <a:t> pour cacher les informations sur les </a:t>
            </a:r>
            <a:r>
              <a:rPr lang="fr-FR" sz="1600" b="1" dirty="0">
                <a:effectLst>
                  <a:outerShdw blurRad="38100" dist="38100" dir="2700000" algn="tl">
                    <a:srgbClr val="000000">
                      <a:alpha val="43137"/>
                    </a:srgbClr>
                  </a:outerShdw>
                </a:effectLst>
                <a:latin typeface="+mj-lt"/>
              </a:rPr>
              <a:t>droits d’auteurs </a:t>
            </a:r>
            <a:r>
              <a:rPr lang="fr-FR" sz="1600" dirty="0">
                <a:latin typeface="+mj-lt"/>
              </a:rPr>
              <a:t>dans un fichier propriétaire</a:t>
            </a:r>
          </a:p>
          <a:p>
            <a:pPr marL="764658" lvl="1" indent="-285750">
              <a:buClr>
                <a:schemeClr val="accent4"/>
              </a:buClr>
              <a:buFont typeface="Arial" panose="020B0604020202020204" pitchFamily="34" charset="0"/>
              <a:buChar char="•"/>
            </a:pPr>
            <a:endParaRPr lang="fr-FR" sz="1600" dirty="0">
              <a:latin typeface="+mj-lt"/>
            </a:endParaRPr>
          </a:p>
          <a:p>
            <a:pPr marL="764658" lvl="1" indent="-285750">
              <a:buClr>
                <a:schemeClr val="accent4"/>
              </a:buClr>
              <a:buFont typeface="Arial" panose="020B0604020202020204" pitchFamily="34" charset="0"/>
              <a:buChar char="•"/>
            </a:pPr>
            <a:endParaRPr lang="fr-FR" sz="1600" dirty="0">
              <a:latin typeface="+mj-lt"/>
            </a:endParaRPr>
          </a:p>
        </p:txBody>
      </p:sp>
    </p:spTree>
    <p:extLst>
      <p:ext uri="{BB962C8B-B14F-4D97-AF65-F5344CB8AC3E}">
        <p14:creationId xmlns:p14="http://schemas.microsoft.com/office/powerpoint/2010/main" val="3059664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pic>
        <p:nvPicPr>
          <p:cNvPr id="24" name="Image 5" descr="260px-Skytal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058" y="4711504"/>
            <a:ext cx="2317074" cy="132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ZoneTexte 24"/>
          <p:cNvSpPr txBox="1"/>
          <p:nvPr/>
        </p:nvSpPr>
        <p:spPr>
          <a:xfrm>
            <a:off x="2735253" y="3645024"/>
            <a:ext cx="6455202" cy="2585323"/>
          </a:xfrm>
          <a:prstGeom prst="rect">
            <a:avLst/>
          </a:prstGeom>
          <a:noFill/>
          <a:effectLst/>
        </p:spPr>
        <p:txBody>
          <a:bodyPr wrap="square" rtlCol="0">
            <a:spAutoFit/>
          </a:bodyPr>
          <a:lstStyle/>
          <a:p>
            <a:r>
              <a:rPr lang="fr-FR" sz="1800" b="1" cap="small" dirty="0">
                <a:effectLst>
                  <a:outerShdw blurRad="38100" dist="38100" dir="2700000" algn="tl">
                    <a:srgbClr val="000000">
                      <a:alpha val="43137"/>
                    </a:srgbClr>
                  </a:outerShdw>
                </a:effectLst>
                <a:latin typeface="+mj-lt"/>
              </a:rPr>
              <a:t>Le bâton de Plutarque : La </a:t>
            </a:r>
            <a:r>
              <a:rPr lang="fr-FR" sz="1800" b="1" cap="small" dirty="0" err="1">
                <a:effectLst>
                  <a:outerShdw blurRad="38100" dist="38100" dir="2700000" algn="tl">
                    <a:srgbClr val="000000">
                      <a:alpha val="43137"/>
                    </a:srgbClr>
                  </a:outerShdw>
                </a:effectLst>
                <a:latin typeface="+mj-lt"/>
              </a:rPr>
              <a:t>Scytale</a:t>
            </a:r>
            <a:endParaRPr lang="fr-FR" sz="1800" b="1" cap="small" dirty="0">
              <a:effectLst>
                <a:outerShdw blurRad="38100" dist="38100" dir="2700000" algn="tl">
                  <a:srgbClr val="000000">
                    <a:alpha val="43137"/>
                  </a:srgbClr>
                </a:outerShdw>
              </a:effectLst>
              <a:latin typeface="+mj-lt"/>
            </a:endParaRPr>
          </a:p>
          <a:p>
            <a:endParaRPr lang="fr-FR" sz="1600" dirty="0">
              <a:latin typeface="+mj-lt"/>
            </a:endParaRPr>
          </a:p>
          <a:p>
            <a:r>
              <a:rPr lang="fr-FR" sz="1600" dirty="0">
                <a:latin typeface="+mj-lt"/>
              </a:rPr>
              <a:t>Premier chiffre de transposition connu.</a:t>
            </a:r>
          </a:p>
          <a:p>
            <a:pPr lvl="1">
              <a:buClr>
                <a:schemeClr val="accent4"/>
              </a:buClr>
            </a:pPr>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chiffrement </a:t>
            </a:r>
            <a:r>
              <a:rPr lang="fr-FR" sz="1600" dirty="0">
                <a:latin typeface="+mj-lt"/>
              </a:rPr>
              <a:t>: enrouler la bande en cuir sur la </a:t>
            </a:r>
            <a:r>
              <a:rPr lang="fr-FR" sz="1600" dirty="0" err="1">
                <a:latin typeface="+mj-lt"/>
              </a:rPr>
              <a:t>scytale</a:t>
            </a:r>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chiffrement </a:t>
            </a:r>
            <a:r>
              <a:rPr lang="fr-FR" sz="1600" dirty="0"/>
              <a:t>: </a:t>
            </a:r>
            <a:r>
              <a:rPr lang="fr-FR" sz="1600" dirty="0">
                <a:latin typeface="+mj-lt"/>
              </a:rPr>
              <a:t>diamètre de la </a:t>
            </a:r>
            <a:r>
              <a:rPr lang="fr-FR" sz="1600" dirty="0" err="1">
                <a:latin typeface="+mj-lt"/>
              </a:rPr>
              <a:t>scytale</a:t>
            </a:r>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déchiffrement </a:t>
            </a:r>
            <a:r>
              <a:rPr lang="fr-FR" sz="1600" dirty="0"/>
              <a:t>: </a:t>
            </a:r>
            <a:r>
              <a:rPr lang="fr-FR" sz="1600" dirty="0">
                <a:latin typeface="+mj-lt"/>
              </a:rPr>
              <a:t>diamètre de la </a:t>
            </a:r>
            <a:r>
              <a:rPr lang="fr-FR" sz="1600" dirty="0" err="1">
                <a:latin typeface="+mj-lt"/>
              </a:rPr>
              <a:t>scytale</a:t>
            </a:r>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déchiffrement </a:t>
            </a:r>
            <a:r>
              <a:rPr lang="fr-FR" sz="1600" dirty="0"/>
              <a:t>: </a:t>
            </a:r>
            <a:r>
              <a:rPr lang="fr-FR" sz="1600" dirty="0">
                <a:latin typeface="+mj-lt"/>
              </a:rPr>
              <a:t>enrouler la bande en cuir sur la </a:t>
            </a:r>
            <a:r>
              <a:rPr lang="fr-FR" sz="1600" dirty="0" err="1">
                <a:latin typeface="+mj-lt"/>
              </a:rPr>
              <a:t>scytale</a:t>
            </a:r>
            <a:endParaRPr lang="fr-FR" sz="1600" dirty="0">
              <a:latin typeface="+mj-lt"/>
            </a:endParaRPr>
          </a:p>
          <a:p>
            <a:pPr marL="764658" lvl="1" indent="-285750">
              <a:buClr>
                <a:schemeClr val="accent4"/>
              </a:buClr>
              <a:buFont typeface="Arial" panose="020B0604020202020204" pitchFamily="34" charset="0"/>
              <a:buChar char="•"/>
            </a:pPr>
            <a:endParaRPr lang="fr-FR" sz="1600" dirty="0">
              <a:latin typeface="+mj-lt"/>
            </a:endParaRPr>
          </a:p>
          <a:p>
            <a:pPr lvl="1">
              <a:buClr>
                <a:schemeClr val="accent4"/>
              </a:buClr>
            </a:pPr>
            <a:r>
              <a:rPr lang="fr-FR" sz="1600" dirty="0">
                <a:latin typeface="+mj-lt"/>
                <a:sym typeface="Wingdings" pitchFamily="2" charset="2"/>
              </a:rPr>
              <a:t> </a:t>
            </a:r>
            <a:r>
              <a:rPr lang="fr-FR" sz="1600" dirty="0">
                <a:latin typeface="+mj-lt"/>
                <a:hlinkClick r:id="rId4" action="ppaction://hlinkpres?slideindex=1&amp;slidetitle="/>
              </a:rPr>
              <a:t>Décrypter la </a:t>
            </a:r>
            <a:r>
              <a:rPr lang="fr-FR" sz="1600" dirty="0" err="1">
                <a:latin typeface="+mj-lt"/>
                <a:hlinkClick r:id="rId4" action="ppaction://hlinkpres?slideindex=1&amp;slidetitle="/>
              </a:rPr>
              <a:t>Scytale</a:t>
            </a:r>
            <a:endParaRPr lang="fr-FR" sz="1600" dirty="0">
              <a:latin typeface="+mj-lt"/>
            </a:endParaRPr>
          </a:p>
        </p:txBody>
      </p:sp>
      <p:cxnSp>
        <p:nvCxnSpPr>
          <p:cNvPr id="6" name="Connecteur droit avec flèche 5"/>
          <p:cNvCxnSpPr/>
          <p:nvPr/>
        </p:nvCxnSpPr>
        <p:spPr>
          <a:xfrm flipV="1">
            <a:off x="2750729" y="2439373"/>
            <a:ext cx="6408712" cy="72008"/>
          </a:xfrm>
          <a:prstGeom prst="straightConnector1">
            <a:avLst/>
          </a:prstGeom>
          <a:ln w="825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7" name="Ellipse 6"/>
          <p:cNvSpPr/>
          <p:nvPr/>
        </p:nvSpPr>
        <p:spPr>
          <a:xfrm>
            <a:off x="2956087" y="2339346"/>
            <a:ext cx="288032" cy="272063"/>
          </a:xfrm>
          <a:prstGeom prst="ellipse">
            <a:avLst/>
          </a:prstGeom>
          <a:solidFill>
            <a:schemeClr val="bg1"/>
          </a:solidFill>
          <a:ln cmpd="dbl">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8" name="Rectangle à coins arrondis 7"/>
          <p:cNvSpPr/>
          <p:nvPr/>
        </p:nvSpPr>
        <p:spPr>
          <a:xfrm>
            <a:off x="2437954" y="2745504"/>
            <a:ext cx="1324297" cy="373048"/>
          </a:xfrm>
          <a:prstGeom prst="roundRect">
            <a:avLst/>
          </a:prstGeom>
          <a:noFill/>
          <a:ln w="12700">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90000"/>
                    <a:lumOff val="10000"/>
                  </a:schemeClr>
                </a:solidFill>
                <a:latin typeface="+mj-lt"/>
              </a:rPr>
              <a:t>Bâton de Plutarque</a:t>
            </a:r>
          </a:p>
        </p:txBody>
      </p:sp>
      <p:sp>
        <p:nvSpPr>
          <p:cNvPr id="13" name="Ellipse 12"/>
          <p:cNvSpPr/>
          <p:nvPr/>
        </p:nvSpPr>
        <p:spPr>
          <a:xfrm>
            <a:off x="5827855"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4" name="Ellipse 13"/>
          <p:cNvSpPr/>
          <p:nvPr/>
        </p:nvSpPr>
        <p:spPr>
          <a:xfrm>
            <a:off x="4870599"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5" name="Ellipse 14"/>
          <p:cNvSpPr/>
          <p:nvPr/>
        </p:nvSpPr>
        <p:spPr>
          <a:xfrm>
            <a:off x="3913343"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6" name="Ellipse 15"/>
          <p:cNvSpPr/>
          <p:nvPr/>
        </p:nvSpPr>
        <p:spPr>
          <a:xfrm>
            <a:off x="7780623" y="232141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7" name="Ellipse 16"/>
          <p:cNvSpPr/>
          <p:nvPr/>
        </p:nvSpPr>
        <p:spPr>
          <a:xfrm>
            <a:off x="8428695" y="232029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9" name="Rectangle à coins arrondis 18"/>
          <p:cNvSpPr/>
          <p:nvPr/>
        </p:nvSpPr>
        <p:spPr>
          <a:xfrm>
            <a:off x="3337279" y="1857832"/>
            <a:ext cx="1440160"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de César</a:t>
            </a:r>
          </a:p>
        </p:txBody>
      </p:sp>
      <p:sp>
        <p:nvSpPr>
          <p:cNvPr id="20" name="Rectangle à coins arrondis 19"/>
          <p:cNvSpPr/>
          <p:nvPr/>
        </p:nvSpPr>
        <p:spPr>
          <a:xfrm>
            <a:off x="4438551" y="2756895"/>
            <a:ext cx="1152128"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du Kamasutra</a:t>
            </a:r>
          </a:p>
        </p:txBody>
      </p:sp>
      <p:sp>
        <p:nvSpPr>
          <p:cNvPr id="22" name="Rectangle à coins arrondis 21"/>
          <p:cNvSpPr/>
          <p:nvPr/>
        </p:nvSpPr>
        <p:spPr>
          <a:xfrm>
            <a:off x="5266825" y="1857832"/>
            <a:ext cx="1410091"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Table de </a:t>
            </a:r>
            <a:r>
              <a:rPr lang="fr-FR" sz="1000" b="1" dirty="0" err="1">
                <a:solidFill>
                  <a:schemeClr val="accent4"/>
                </a:solidFill>
                <a:latin typeface="+mj-lt"/>
              </a:rPr>
              <a:t>Vigénère</a:t>
            </a:r>
            <a:endParaRPr lang="fr-FR" sz="1000" b="1" dirty="0">
              <a:solidFill>
                <a:schemeClr val="accent4"/>
              </a:solidFill>
              <a:latin typeface="+mj-lt"/>
            </a:endParaRPr>
          </a:p>
        </p:txBody>
      </p:sp>
      <p:sp>
        <p:nvSpPr>
          <p:cNvPr id="23" name="Rectangle à coins arrondis 22"/>
          <p:cNvSpPr/>
          <p:nvPr/>
        </p:nvSpPr>
        <p:spPr>
          <a:xfrm>
            <a:off x="7225630" y="2745504"/>
            <a:ext cx="139801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Machines à chiffrer</a:t>
            </a:r>
          </a:p>
        </p:txBody>
      </p:sp>
      <p:sp>
        <p:nvSpPr>
          <p:cNvPr id="26" name="Rectangle à coins arrondis 25"/>
          <p:cNvSpPr/>
          <p:nvPr/>
        </p:nvSpPr>
        <p:spPr>
          <a:xfrm>
            <a:off x="7742960" y="1847267"/>
            <a:ext cx="1659502"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Chiffrements modernes</a:t>
            </a:r>
          </a:p>
        </p:txBody>
      </p:sp>
      <p:cxnSp>
        <p:nvCxnSpPr>
          <p:cNvPr id="10" name="Connecteur droit 9"/>
          <p:cNvCxnSpPr>
            <a:stCxn id="7" idx="4"/>
            <a:endCxn id="8" idx="0"/>
          </p:cNvCxnSpPr>
          <p:nvPr/>
        </p:nvCxnSpPr>
        <p:spPr>
          <a:xfrm>
            <a:off x="3100103" y="2611409"/>
            <a:ext cx="0" cy="134095"/>
          </a:xfrm>
          <a:prstGeom prst="line">
            <a:avLst/>
          </a:prstGeom>
          <a:ln w="254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19" idx="2"/>
            <a:endCxn id="15" idx="0"/>
          </p:cNvCxnSpPr>
          <p:nvPr/>
        </p:nvCxnSpPr>
        <p:spPr>
          <a:xfrm>
            <a:off x="4057359"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14" idx="4"/>
            <a:endCxn id="20" idx="0"/>
          </p:cNvCxnSpPr>
          <p:nvPr/>
        </p:nvCxnSpPr>
        <p:spPr>
          <a:xfrm>
            <a:off x="5014615" y="2611409"/>
            <a:ext cx="0" cy="14548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a:stCxn id="22" idx="2"/>
            <a:endCxn id="13" idx="0"/>
          </p:cNvCxnSpPr>
          <p:nvPr/>
        </p:nvCxnSpPr>
        <p:spPr>
          <a:xfrm>
            <a:off x="5971871"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a:stCxn id="26" idx="2"/>
            <a:endCxn id="17" idx="0"/>
          </p:cNvCxnSpPr>
          <p:nvPr/>
        </p:nvCxnSpPr>
        <p:spPr>
          <a:xfrm>
            <a:off x="8572711" y="2220315"/>
            <a:ext cx="0" cy="9998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16" idx="4"/>
            <a:endCxn id="23" idx="0"/>
          </p:cNvCxnSpPr>
          <p:nvPr/>
        </p:nvCxnSpPr>
        <p:spPr>
          <a:xfrm>
            <a:off x="7924639" y="2593479"/>
            <a:ext cx="0" cy="15202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83635" y="2375349"/>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67" name="Rectangle 66"/>
          <p:cNvSpPr/>
          <p:nvPr/>
        </p:nvSpPr>
        <p:spPr>
          <a:xfrm>
            <a:off x="6869377"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68" name="Rectangle 67"/>
          <p:cNvSpPr/>
          <p:nvPr/>
        </p:nvSpPr>
        <p:spPr>
          <a:xfrm>
            <a:off x="7155119"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69" name="Rectangle 68"/>
          <p:cNvSpPr/>
          <p:nvPr/>
        </p:nvSpPr>
        <p:spPr>
          <a:xfrm>
            <a:off x="7440860" y="2358925"/>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173063229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7" name="ZoneTexte 6"/>
          <p:cNvSpPr txBox="1"/>
          <p:nvPr/>
        </p:nvSpPr>
        <p:spPr>
          <a:xfrm>
            <a:off x="2735253" y="3645024"/>
            <a:ext cx="6455202" cy="2616101"/>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 chiffre de César</a:t>
            </a:r>
          </a:p>
          <a:p>
            <a:endParaRPr lang="fr-FR" sz="1800" b="1" cap="small" dirty="0">
              <a:effectLst>
                <a:outerShdw blurRad="38100" dist="38100" dir="2700000" algn="tl">
                  <a:srgbClr val="000000">
                    <a:alpha val="43137"/>
                  </a:srgbClr>
                </a:outerShdw>
              </a:effectLst>
              <a:latin typeface="+mj-lt"/>
            </a:endParaRPr>
          </a:p>
          <a:p>
            <a:r>
              <a:rPr lang="fr-FR" sz="1600" dirty="0">
                <a:latin typeface="+mj-lt"/>
              </a:rPr>
              <a:t>Chiffre de substitution </a:t>
            </a:r>
            <a:r>
              <a:rPr lang="fr-FR" sz="1600" dirty="0" err="1">
                <a:latin typeface="+mj-lt"/>
              </a:rPr>
              <a:t>monoalphabétique</a:t>
            </a:r>
            <a:endParaRPr lang="fr-FR" sz="1600" dirty="0">
              <a:latin typeface="+mj-lt"/>
            </a:endParaRPr>
          </a:p>
          <a:p>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chiffrement </a:t>
            </a:r>
            <a:r>
              <a:rPr lang="fr-FR" sz="1600" dirty="0">
                <a:latin typeface="+mj-lt"/>
              </a:rPr>
              <a:t>: remplacer chaque lettre du message par une lettre située x positions plus loin dans l’alphabet</a:t>
            </a: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chiffrement </a:t>
            </a:r>
            <a:r>
              <a:rPr lang="fr-FR" sz="1600" dirty="0"/>
              <a:t>: </a:t>
            </a:r>
            <a:r>
              <a:rPr lang="fr-FR" sz="1600" dirty="0">
                <a:latin typeface="+mj-lt"/>
              </a:rPr>
              <a:t>x = 3</a:t>
            </a: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déchiffrement </a:t>
            </a:r>
            <a:r>
              <a:rPr lang="fr-FR" sz="1600" dirty="0"/>
              <a:t>: </a:t>
            </a:r>
            <a:r>
              <a:rPr lang="fr-FR" sz="1600" dirty="0">
                <a:solidFill>
                  <a:srgbClr val="222221"/>
                </a:solidFill>
                <a:latin typeface="Arial Narrow"/>
              </a:rPr>
              <a:t>x = 3</a:t>
            </a:r>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déchiffrement </a:t>
            </a:r>
            <a:r>
              <a:rPr lang="fr-FR" sz="1600" dirty="0"/>
              <a:t>: </a:t>
            </a:r>
            <a:r>
              <a:rPr lang="fr-FR" sz="1600" dirty="0">
                <a:solidFill>
                  <a:srgbClr val="222221"/>
                </a:solidFill>
                <a:latin typeface="Arial Narrow"/>
              </a:rPr>
              <a:t>remplacer chaque lettre du message par une lettre située x positions avant dans l’alphabet</a:t>
            </a:r>
            <a:endParaRPr lang="fr-FR" sz="1600" dirty="0">
              <a:latin typeface="+mj-lt"/>
            </a:endParaRPr>
          </a:p>
        </p:txBody>
      </p:sp>
      <p:pic>
        <p:nvPicPr>
          <p:cNvPr id="8" name="Picture 2"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841" y="4911132"/>
            <a:ext cx="2534677" cy="1068185"/>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Connecteur droit avec flèche 32"/>
          <p:cNvCxnSpPr/>
          <p:nvPr/>
        </p:nvCxnSpPr>
        <p:spPr>
          <a:xfrm flipV="1">
            <a:off x="2750729" y="2439373"/>
            <a:ext cx="6408712" cy="72008"/>
          </a:xfrm>
          <a:prstGeom prst="straightConnector1">
            <a:avLst/>
          </a:prstGeom>
          <a:ln w="825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4" name="Ellipse 33"/>
          <p:cNvSpPr/>
          <p:nvPr/>
        </p:nvSpPr>
        <p:spPr>
          <a:xfrm>
            <a:off x="2956087"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5" name="Rectangle à coins arrondis 34"/>
          <p:cNvSpPr/>
          <p:nvPr/>
        </p:nvSpPr>
        <p:spPr>
          <a:xfrm>
            <a:off x="2437954" y="2745504"/>
            <a:ext cx="132429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Bâton de Plutarque</a:t>
            </a:r>
          </a:p>
        </p:txBody>
      </p:sp>
      <p:sp>
        <p:nvSpPr>
          <p:cNvPr id="36" name="Ellipse 35"/>
          <p:cNvSpPr/>
          <p:nvPr/>
        </p:nvSpPr>
        <p:spPr>
          <a:xfrm>
            <a:off x="5827855"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7" name="Ellipse 36"/>
          <p:cNvSpPr/>
          <p:nvPr/>
        </p:nvSpPr>
        <p:spPr>
          <a:xfrm>
            <a:off x="4870599"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8" name="Ellipse 37"/>
          <p:cNvSpPr/>
          <p:nvPr/>
        </p:nvSpPr>
        <p:spPr>
          <a:xfrm>
            <a:off x="3913343" y="2339346"/>
            <a:ext cx="288032" cy="272063"/>
          </a:xfrm>
          <a:prstGeom prst="ellipse">
            <a:avLst/>
          </a:prstGeom>
          <a:solidFill>
            <a:schemeClr val="bg1"/>
          </a:solidFill>
          <a:ln cmpd="dbl">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39" name="Ellipse 38"/>
          <p:cNvSpPr/>
          <p:nvPr/>
        </p:nvSpPr>
        <p:spPr>
          <a:xfrm>
            <a:off x="7780623" y="232141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0" name="Ellipse 39"/>
          <p:cNvSpPr/>
          <p:nvPr/>
        </p:nvSpPr>
        <p:spPr>
          <a:xfrm>
            <a:off x="8428695" y="232029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1" name="Rectangle à coins arrondis 40"/>
          <p:cNvSpPr/>
          <p:nvPr/>
        </p:nvSpPr>
        <p:spPr>
          <a:xfrm>
            <a:off x="3337279" y="1857832"/>
            <a:ext cx="1440160" cy="373048"/>
          </a:xfrm>
          <a:prstGeom prst="roundRect">
            <a:avLst/>
          </a:prstGeom>
          <a:noFill/>
          <a:ln w="12700">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90000"/>
                    <a:lumOff val="10000"/>
                  </a:schemeClr>
                </a:solidFill>
                <a:latin typeface="+mj-lt"/>
              </a:rPr>
              <a:t>Chiffre de César</a:t>
            </a:r>
          </a:p>
        </p:txBody>
      </p:sp>
      <p:sp>
        <p:nvSpPr>
          <p:cNvPr id="42" name="Rectangle à coins arrondis 41"/>
          <p:cNvSpPr/>
          <p:nvPr/>
        </p:nvSpPr>
        <p:spPr>
          <a:xfrm>
            <a:off x="4438551" y="2756895"/>
            <a:ext cx="1152128"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du Kamasutra</a:t>
            </a:r>
          </a:p>
        </p:txBody>
      </p:sp>
      <p:sp>
        <p:nvSpPr>
          <p:cNvPr id="43" name="Rectangle à coins arrondis 42"/>
          <p:cNvSpPr/>
          <p:nvPr/>
        </p:nvSpPr>
        <p:spPr>
          <a:xfrm>
            <a:off x="5266825" y="1857832"/>
            <a:ext cx="1410091"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Table de </a:t>
            </a:r>
            <a:r>
              <a:rPr lang="fr-FR" sz="1000" b="1" dirty="0" err="1">
                <a:solidFill>
                  <a:schemeClr val="accent4"/>
                </a:solidFill>
                <a:latin typeface="+mj-lt"/>
              </a:rPr>
              <a:t>Vigénère</a:t>
            </a:r>
            <a:endParaRPr lang="fr-FR" sz="1000" b="1" dirty="0">
              <a:solidFill>
                <a:schemeClr val="accent4"/>
              </a:solidFill>
              <a:latin typeface="+mj-lt"/>
            </a:endParaRPr>
          </a:p>
        </p:txBody>
      </p:sp>
      <p:sp>
        <p:nvSpPr>
          <p:cNvPr id="44" name="Rectangle à coins arrondis 43"/>
          <p:cNvSpPr/>
          <p:nvPr/>
        </p:nvSpPr>
        <p:spPr>
          <a:xfrm>
            <a:off x="7225630" y="2745504"/>
            <a:ext cx="139801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Machines à chiffrer</a:t>
            </a:r>
          </a:p>
        </p:txBody>
      </p:sp>
      <p:sp>
        <p:nvSpPr>
          <p:cNvPr id="45" name="Rectangle à coins arrondis 44"/>
          <p:cNvSpPr/>
          <p:nvPr/>
        </p:nvSpPr>
        <p:spPr>
          <a:xfrm>
            <a:off x="7742960" y="1847267"/>
            <a:ext cx="1659502"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Chiffrements modernes</a:t>
            </a:r>
          </a:p>
        </p:txBody>
      </p:sp>
      <p:cxnSp>
        <p:nvCxnSpPr>
          <p:cNvPr id="46" name="Connecteur droit 45"/>
          <p:cNvCxnSpPr>
            <a:stCxn id="34" idx="4"/>
            <a:endCxn id="35" idx="0"/>
          </p:cNvCxnSpPr>
          <p:nvPr/>
        </p:nvCxnSpPr>
        <p:spPr>
          <a:xfrm>
            <a:off x="3100103" y="2611409"/>
            <a:ext cx="0" cy="13409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7" name="Connecteur droit 46"/>
          <p:cNvCxnSpPr>
            <a:stCxn id="41" idx="2"/>
            <a:endCxn id="38" idx="0"/>
          </p:cNvCxnSpPr>
          <p:nvPr/>
        </p:nvCxnSpPr>
        <p:spPr>
          <a:xfrm>
            <a:off x="4057359" y="2230880"/>
            <a:ext cx="0" cy="108466"/>
          </a:xfrm>
          <a:prstGeom prst="line">
            <a:avLst/>
          </a:prstGeom>
          <a:ln w="254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48" name="Connecteur droit 47"/>
          <p:cNvCxnSpPr>
            <a:stCxn id="37" idx="4"/>
            <a:endCxn id="42" idx="0"/>
          </p:cNvCxnSpPr>
          <p:nvPr/>
        </p:nvCxnSpPr>
        <p:spPr>
          <a:xfrm>
            <a:off x="5014615" y="2611409"/>
            <a:ext cx="0" cy="14548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9" name="Connecteur droit 48"/>
          <p:cNvCxnSpPr>
            <a:stCxn id="43" idx="2"/>
            <a:endCxn id="36" idx="0"/>
          </p:cNvCxnSpPr>
          <p:nvPr/>
        </p:nvCxnSpPr>
        <p:spPr>
          <a:xfrm>
            <a:off x="5971871"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a:stCxn id="45" idx="2"/>
            <a:endCxn id="40" idx="0"/>
          </p:cNvCxnSpPr>
          <p:nvPr/>
        </p:nvCxnSpPr>
        <p:spPr>
          <a:xfrm>
            <a:off x="8572711" y="2220315"/>
            <a:ext cx="0" cy="9998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a:stCxn id="39" idx="4"/>
            <a:endCxn id="44" idx="0"/>
          </p:cNvCxnSpPr>
          <p:nvPr/>
        </p:nvCxnSpPr>
        <p:spPr>
          <a:xfrm>
            <a:off x="7924639" y="2593479"/>
            <a:ext cx="0" cy="15202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6583635" y="2375349"/>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3" name="Rectangle 52"/>
          <p:cNvSpPr/>
          <p:nvPr/>
        </p:nvSpPr>
        <p:spPr>
          <a:xfrm>
            <a:off x="6869377"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4" name="Rectangle 53"/>
          <p:cNvSpPr/>
          <p:nvPr/>
        </p:nvSpPr>
        <p:spPr>
          <a:xfrm>
            <a:off x="7155119"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5" name="Rectangle 54"/>
          <p:cNvSpPr/>
          <p:nvPr/>
        </p:nvSpPr>
        <p:spPr>
          <a:xfrm>
            <a:off x="7440860" y="2358925"/>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161108481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8" name="ZoneTexte 7"/>
          <p:cNvSpPr txBox="1"/>
          <p:nvPr/>
        </p:nvSpPr>
        <p:spPr>
          <a:xfrm>
            <a:off x="2735252" y="3645024"/>
            <a:ext cx="6970276" cy="3108543"/>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 chiffre du </a:t>
            </a:r>
            <a:r>
              <a:rPr lang="fr-FR" sz="1800" b="1" cap="small" dirty="0" err="1">
                <a:effectLst>
                  <a:outerShdw blurRad="38100" dist="38100" dir="2700000" algn="tl">
                    <a:srgbClr val="000000">
                      <a:alpha val="43137"/>
                    </a:srgbClr>
                  </a:outerShdw>
                </a:effectLst>
                <a:latin typeface="+mj-lt"/>
              </a:rPr>
              <a:t>Kamasutra</a:t>
            </a:r>
            <a:endParaRPr lang="fr-FR" sz="1800" b="1" cap="small" dirty="0">
              <a:effectLst>
                <a:outerShdw blurRad="38100" dist="38100" dir="2700000" algn="tl">
                  <a:srgbClr val="000000">
                    <a:alpha val="43137"/>
                  </a:srgbClr>
                </a:outerShdw>
              </a:effectLst>
              <a:latin typeface="+mj-lt"/>
            </a:endParaRPr>
          </a:p>
          <a:p>
            <a:endParaRPr lang="fr-FR" sz="1800" b="1" cap="small" dirty="0">
              <a:effectLst>
                <a:outerShdw blurRad="38100" dist="38100" dir="2700000" algn="tl">
                  <a:srgbClr val="000000">
                    <a:alpha val="43137"/>
                  </a:srgbClr>
                </a:outerShdw>
              </a:effectLst>
              <a:latin typeface="+mj-lt"/>
            </a:endParaRPr>
          </a:p>
          <a:p>
            <a:r>
              <a:rPr lang="fr-FR" sz="1600" dirty="0">
                <a:latin typeface="+mj-lt"/>
              </a:rPr>
              <a:t>Chiffre de substitution </a:t>
            </a:r>
            <a:r>
              <a:rPr lang="fr-FR" sz="1600" dirty="0" err="1">
                <a:latin typeface="+mj-lt"/>
              </a:rPr>
              <a:t>monoalphabétique</a:t>
            </a:r>
            <a:endParaRPr lang="fr-FR" sz="1600" dirty="0">
              <a:latin typeface="+mj-lt"/>
            </a:endParaRPr>
          </a:p>
          <a:p>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chiffrement </a:t>
            </a:r>
            <a:r>
              <a:rPr lang="fr-FR" sz="1600" dirty="0">
                <a:latin typeface="+mj-lt"/>
              </a:rPr>
              <a:t>: remplacer chaque lettre du message par une autre</a:t>
            </a: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chiffrement </a:t>
            </a:r>
            <a:r>
              <a:rPr lang="fr-FR" sz="1600" dirty="0"/>
              <a:t>: </a:t>
            </a:r>
            <a:r>
              <a:rPr lang="fr-FR" sz="1600" dirty="0">
                <a:latin typeface="+mj-lt"/>
              </a:rPr>
              <a:t>la liste complète des échanges</a:t>
            </a: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déchiffrement </a:t>
            </a:r>
            <a:r>
              <a:rPr lang="fr-FR" sz="1600" dirty="0"/>
              <a:t>: </a:t>
            </a:r>
            <a:r>
              <a:rPr lang="fr-FR" sz="1600" dirty="0">
                <a:latin typeface="+mj-lt"/>
              </a:rPr>
              <a:t>la liste des échanges </a:t>
            </a: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déchiffrement </a:t>
            </a:r>
            <a:r>
              <a:rPr lang="fr-FR" sz="1600" dirty="0"/>
              <a:t>: </a:t>
            </a:r>
            <a:r>
              <a:rPr lang="fr-FR" sz="1600" dirty="0">
                <a:latin typeface="+mj-lt"/>
              </a:rPr>
              <a:t>remplacer chaque lettre du message par une autre lettre</a:t>
            </a:r>
          </a:p>
          <a:p>
            <a:pPr marL="764658" lvl="1" indent="-285750">
              <a:buClr>
                <a:schemeClr val="accent4"/>
              </a:buClr>
              <a:buFont typeface="Arial" panose="020B0604020202020204" pitchFamily="34" charset="0"/>
              <a:buChar char="•"/>
            </a:pPr>
            <a:endParaRPr lang="fr-FR" sz="1600" dirty="0">
              <a:latin typeface="+mj-lt"/>
            </a:endParaRPr>
          </a:p>
          <a:p>
            <a:pPr lvl="1">
              <a:buClr>
                <a:schemeClr val="accent4"/>
              </a:buClr>
            </a:pPr>
            <a:r>
              <a:rPr lang="fr-FR" sz="1600" dirty="0">
                <a:latin typeface="+mj-lt"/>
                <a:sym typeface="Wingdings" pitchFamily="2" charset="2"/>
              </a:rPr>
              <a:t> </a:t>
            </a:r>
            <a:r>
              <a:rPr lang="fr-FR" sz="1600" dirty="0">
                <a:latin typeface="+mj-lt"/>
                <a:sym typeface="Wingdings" pitchFamily="2" charset="2"/>
                <a:hlinkClick r:id="rId3" action="ppaction://hlinkpres?slideindex=1&amp;slidetitle="/>
              </a:rPr>
              <a:t>Décrypter le chiffre du </a:t>
            </a:r>
            <a:r>
              <a:rPr lang="fr-FR" sz="1600" dirty="0" err="1">
                <a:latin typeface="+mj-lt"/>
                <a:sym typeface="Wingdings" pitchFamily="2" charset="2"/>
                <a:hlinkClick r:id="rId3" action="ppaction://hlinkpres?slideindex=1&amp;slidetitle="/>
              </a:rPr>
              <a:t>Kamasutra</a:t>
            </a:r>
            <a:endParaRPr lang="fr-FR" sz="1600" dirty="0">
              <a:latin typeface="+mj-lt"/>
            </a:endParaRPr>
          </a:p>
          <a:p>
            <a:pPr marL="764658" lvl="1" indent="-285750">
              <a:buClr>
                <a:schemeClr val="accent4"/>
              </a:buClr>
              <a:buFont typeface="Arial" panose="020B0604020202020204" pitchFamily="34" charset="0"/>
              <a:buChar char="•"/>
            </a:pPr>
            <a:endParaRPr lang="fr-FR" sz="1600" dirty="0">
              <a:latin typeface="+mj-lt"/>
            </a:endParaRPr>
          </a:p>
        </p:txBody>
      </p:sp>
      <p:pic>
        <p:nvPicPr>
          <p:cNvPr id="11268" name="Picture 4" descr="http://classes.bnf.fr/ecritures/images/2/n085.jpg"/>
          <p:cNvPicPr>
            <a:picLocks noChangeAspect="1" noChangeArrowheads="1"/>
          </p:cNvPicPr>
          <p:nvPr/>
        </p:nvPicPr>
        <p:blipFill rotWithShape="1">
          <a:blip r:embed="rId4">
            <a:extLst>
              <a:ext uri="{28A0092B-C50C-407E-A947-70E740481C1C}">
                <a14:useLocalDpi xmlns:a14="http://schemas.microsoft.com/office/drawing/2010/main" val="0"/>
              </a:ext>
            </a:extLst>
          </a:blip>
          <a:srcRect l="33834"/>
          <a:stretch/>
        </p:blipFill>
        <p:spPr bwMode="auto">
          <a:xfrm>
            <a:off x="353649" y="4761149"/>
            <a:ext cx="2394865" cy="1368152"/>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Connecteur droit avec flèche 33"/>
          <p:cNvCxnSpPr/>
          <p:nvPr/>
        </p:nvCxnSpPr>
        <p:spPr>
          <a:xfrm flipV="1">
            <a:off x="2750729" y="2439373"/>
            <a:ext cx="6408712" cy="72008"/>
          </a:xfrm>
          <a:prstGeom prst="straightConnector1">
            <a:avLst/>
          </a:prstGeom>
          <a:ln w="825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956087"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6" name="Rectangle à coins arrondis 35"/>
          <p:cNvSpPr/>
          <p:nvPr/>
        </p:nvSpPr>
        <p:spPr>
          <a:xfrm>
            <a:off x="2437954" y="2745504"/>
            <a:ext cx="132429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Bâton de Plutarque</a:t>
            </a:r>
          </a:p>
        </p:txBody>
      </p:sp>
      <p:sp>
        <p:nvSpPr>
          <p:cNvPr id="37" name="Ellipse 36"/>
          <p:cNvSpPr/>
          <p:nvPr/>
        </p:nvSpPr>
        <p:spPr>
          <a:xfrm>
            <a:off x="5827855"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8" name="Ellipse 37"/>
          <p:cNvSpPr/>
          <p:nvPr/>
        </p:nvSpPr>
        <p:spPr>
          <a:xfrm>
            <a:off x="4870599" y="2339346"/>
            <a:ext cx="288032" cy="272063"/>
          </a:xfrm>
          <a:prstGeom prst="ellipse">
            <a:avLst/>
          </a:prstGeom>
          <a:solidFill>
            <a:schemeClr val="bg1"/>
          </a:solidFill>
          <a:ln cmpd="dbl">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39" name="Ellipse 38"/>
          <p:cNvSpPr/>
          <p:nvPr/>
        </p:nvSpPr>
        <p:spPr>
          <a:xfrm>
            <a:off x="3913343"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0" name="Ellipse 39"/>
          <p:cNvSpPr/>
          <p:nvPr/>
        </p:nvSpPr>
        <p:spPr>
          <a:xfrm>
            <a:off x="7780623" y="232141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1" name="Ellipse 40"/>
          <p:cNvSpPr/>
          <p:nvPr/>
        </p:nvSpPr>
        <p:spPr>
          <a:xfrm>
            <a:off x="8428695" y="232029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2" name="Rectangle à coins arrondis 41"/>
          <p:cNvSpPr/>
          <p:nvPr/>
        </p:nvSpPr>
        <p:spPr>
          <a:xfrm>
            <a:off x="3337279" y="1857832"/>
            <a:ext cx="1440160"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de César</a:t>
            </a:r>
          </a:p>
        </p:txBody>
      </p:sp>
      <p:sp>
        <p:nvSpPr>
          <p:cNvPr id="43" name="Rectangle à coins arrondis 42"/>
          <p:cNvSpPr/>
          <p:nvPr/>
        </p:nvSpPr>
        <p:spPr>
          <a:xfrm>
            <a:off x="4438551" y="2756895"/>
            <a:ext cx="1152128" cy="373048"/>
          </a:xfrm>
          <a:prstGeom prst="roundRect">
            <a:avLst/>
          </a:prstGeom>
          <a:noFill/>
          <a:ln w="12700">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90000"/>
                    <a:lumOff val="10000"/>
                  </a:schemeClr>
                </a:solidFill>
                <a:latin typeface="+mj-lt"/>
              </a:rPr>
              <a:t>Chiffre du Kamasutra</a:t>
            </a:r>
          </a:p>
        </p:txBody>
      </p:sp>
      <p:sp>
        <p:nvSpPr>
          <p:cNvPr id="44" name="Rectangle à coins arrondis 43"/>
          <p:cNvSpPr/>
          <p:nvPr/>
        </p:nvSpPr>
        <p:spPr>
          <a:xfrm>
            <a:off x="5266825" y="1857832"/>
            <a:ext cx="1410091"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Table de </a:t>
            </a:r>
            <a:r>
              <a:rPr lang="fr-FR" sz="1000" b="1" dirty="0" err="1">
                <a:solidFill>
                  <a:schemeClr val="accent4"/>
                </a:solidFill>
                <a:latin typeface="+mj-lt"/>
              </a:rPr>
              <a:t>Vigénère</a:t>
            </a:r>
            <a:endParaRPr lang="fr-FR" sz="1000" b="1" dirty="0">
              <a:solidFill>
                <a:schemeClr val="accent4"/>
              </a:solidFill>
              <a:latin typeface="+mj-lt"/>
            </a:endParaRPr>
          </a:p>
        </p:txBody>
      </p:sp>
      <p:sp>
        <p:nvSpPr>
          <p:cNvPr id="45" name="Rectangle à coins arrondis 44"/>
          <p:cNvSpPr/>
          <p:nvPr/>
        </p:nvSpPr>
        <p:spPr>
          <a:xfrm>
            <a:off x="7225630" y="2745504"/>
            <a:ext cx="139801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Machines à chiffrer</a:t>
            </a:r>
          </a:p>
        </p:txBody>
      </p:sp>
      <p:sp>
        <p:nvSpPr>
          <p:cNvPr id="46" name="Rectangle à coins arrondis 45"/>
          <p:cNvSpPr/>
          <p:nvPr/>
        </p:nvSpPr>
        <p:spPr>
          <a:xfrm>
            <a:off x="7742960" y="1847267"/>
            <a:ext cx="1659502"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Chiffrements modernes</a:t>
            </a:r>
          </a:p>
        </p:txBody>
      </p:sp>
      <p:cxnSp>
        <p:nvCxnSpPr>
          <p:cNvPr id="47" name="Connecteur droit 46"/>
          <p:cNvCxnSpPr>
            <a:stCxn id="35" idx="4"/>
            <a:endCxn id="36" idx="0"/>
          </p:cNvCxnSpPr>
          <p:nvPr/>
        </p:nvCxnSpPr>
        <p:spPr>
          <a:xfrm>
            <a:off x="3100103" y="2611409"/>
            <a:ext cx="0" cy="13409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8" name="Connecteur droit 47"/>
          <p:cNvCxnSpPr>
            <a:stCxn id="42" idx="2"/>
            <a:endCxn id="39" idx="0"/>
          </p:cNvCxnSpPr>
          <p:nvPr/>
        </p:nvCxnSpPr>
        <p:spPr>
          <a:xfrm>
            <a:off x="4057359"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9" name="Connecteur droit 48"/>
          <p:cNvCxnSpPr>
            <a:stCxn id="38" idx="4"/>
            <a:endCxn id="43" idx="0"/>
          </p:cNvCxnSpPr>
          <p:nvPr/>
        </p:nvCxnSpPr>
        <p:spPr>
          <a:xfrm>
            <a:off x="5014615" y="2611409"/>
            <a:ext cx="0" cy="145486"/>
          </a:xfrm>
          <a:prstGeom prst="line">
            <a:avLst/>
          </a:prstGeom>
          <a:ln w="254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a:stCxn id="44" idx="2"/>
            <a:endCxn id="37" idx="0"/>
          </p:cNvCxnSpPr>
          <p:nvPr/>
        </p:nvCxnSpPr>
        <p:spPr>
          <a:xfrm>
            <a:off x="5971871"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a:stCxn id="46" idx="2"/>
            <a:endCxn id="41" idx="0"/>
          </p:cNvCxnSpPr>
          <p:nvPr/>
        </p:nvCxnSpPr>
        <p:spPr>
          <a:xfrm>
            <a:off x="8572711" y="2220315"/>
            <a:ext cx="0" cy="9998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a:stCxn id="40" idx="4"/>
            <a:endCxn id="45" idx="0"/>
          </p:cNvCxnSpPr>
          <p:nvPr/>
        </p:nvCxnSpPr>
        <p:spPr>
          <a:xfrm>
            <a:off x="7924639" y="2593479"/>
            <a:ext cx="0" cy="15202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6583635" y="2375349"/>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4" name="Rectangle 53"/>
          <p:cNvSpPr/>
          <p:nvPr/>
        </p:nvSpPr>
        <p:spPr>
          <a:xfrm>
            <a:off x="6869377"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5" name="Rectangle 54"/>
          <p:cNvSpPr/>
          <p:nvPr/>
        </p:nvSpPr>
        <p:spPr>
          <a:xfrm>
            <a:off x="7155119"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6" name="Rectangle 55"/>
          <p:cNvSpPr/>
          <p:nvPr/>
        </p:nvSpPr>
        <p:spPr>
          <a:xfrm>
            <a:off x="7440860" y="2358925"/>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91920941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7" name="ZoneTexte 6"/>
          <p:cNvSpPr txBox="1"/>
          <p:nvPr/>
        </p:nvSpPr>
        <p:spPr>
          <a:xfrm>
            <a:off x="2735253" y="3645024"/>
            <a:ext cx="6455202" cy="2616101"/>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 chiffre de </a:t>
            </a:r>
            <a:r>
              <a:rPr lang="fr-FR" sz="1800" b="1" cap="small" dirty="0" err="1">
                <a:effectLst>
                  <a:outerShdw blurRad="38100" dist="38100" dir="2700000" algn="tl">
                    <a:srgbClr val="000000">
                      <a:alpha val="43137"/>
                    </a:srgbClr>
                  </a:outerShdw>
                </a:effectLst>
                <a:latin typeface="+mj-lt"/>
              </a:rPr>
              <a:t>Vigénère</a:t>
            </a:r>
            <a:r>
              <a:rPr lang="fr-FR" sz="1800" b="1" cap="small" dirty="0">
                <a:effectLst>
                  <a:outerShdw blurRad="38100" dist="38100" dir="2700000" algn="tl">
                    <a:srgbClr val="000000">
                      <a:alpha val="43137"/>
                    </a:srgbClr>
                  </a:outerShdw>
                </a:effectLst>
                <a:latin typeface="+mj-lt"/>
              </a:rPr>
              <a:t> </a:t>
            </a:r>
          </a:p>
          <a:p>
            <a:endParaRPr lang="fr-FR" sz="1800" b="1" cap="small" dirty="0">
              <a:effectLst>
                <a:outerShdw blurRad="38100" dist="38100" dir="2700000" algn="tl">
                  <a:srgbClr val="000000">
                    <a:alpha val="43137"/>
                  </a:srgbClr>
                </a:outerShdw>
              </a:effectLst>
              <a:latin typeface="+mj-lt"/>
            </a:endParaRPr>
          </a:p>
          <a:p>
            <a:r>
              <a:rPr lang="fr-FR" sz="1600" dirty="0">
                <a:latin typeface="+mj-lt"/>
              </a:rPr>
              <a:t>Premier chiffre de substitution </a:t>
            </a:r>
            <a:r>
              <a:rPr lang="fr-FR" sz="1600" dirty="0" err="1">
                <a:latin typeface="+mj-lt"/>
              </a:rPr>
              <a:t>polyalphabétique</a:t>
            </a:r>
            <a:r>
              <a:rPr lang="fr-FR" sz="1600" dirty="0">
                <a:latin typeface="+mj-lt"/>
              </a:rPr>
              <a:t> connu</a:t>
            </a:r>
          </a:p>
          <a:p>
            <a:r>
              <a:rPr lang="fr-FR" sz="1600" dirty="0">
                <a:latin typeface="+mj-lt"/>
              </a:rPr>
              <a:t>Inventée par </a:t>
            </a:r>
            <a:r>
              <a:rPr lang="fr-FR" sz="1600" dirty="0" err="1">
                <a:latin typeface="+mj-lt"/>
              </a:rPr>
              <a:t>Vigénère</a:t>
            </a:r>
            <a:r>
              <a:rPr lang="fr-FR" sz="1600" dirty="0">
                <a:latin typeface="+mj-lt"/>
              </a:rPr>
              <a:t> (1523-1596), basée sur le disque d’Alberti (1404-1472).</a:t>
            </a:r>
          </a:p>
          <a:p>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Opération de chiffrement et de déchiffrement </a:t>
            </a:r>
            <a:r>
              <a:rPr lang="fr-FR" sz="1600" dirty="0">
                <a:latin typeface="+mj-lt"/>
              </a:rPr>
              <a:t>: Trouver la lettre correspondante dans la table de </a:t>
            </a:r>
            <a:r>
              <a:rPr lang="fr-FR" sz="1600" dirty="0" err="1">
                <a:latin typeface="+mj-lt"/>
              </a:rPr>
              <a:t>Vigénère</a:t>
            </a:r>
            <a:endParaRPr lang="fr-FR" sz="1600" dirty="0">
              <a:latin typeface="+mj-lt"/>
            </a:endParaRPr>
          </a:p>
          <a:p>
            <a:pPr marL="764658" lvl="1" indent="-285750">
              <a:buClr>
                <a:schemeClr val="accent4"/>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Clé de chiffrement et de déchiffrement </a:t>
            </a:r>
            <a:r>
              <a:rPr lang="fr-FR" sz="1600" dirty="0"/>
              <a:t>: </a:t>
            </a:r>
            <a:r>
              <a:rPr lang="fr-FR" sz="1600" dirty="0">
                <a:latin typeface="+mj-lt"/>
              </a:rPr>
              <a:t>clé secrète répétée</a:t>
            </a:r>
          </a:p>
          <a:p>
            <a:pPr marL="764658" lvl="1" indent="-285750">
              <a:buClr>
                <a:schemeClr val="accent4"/>
              </a:buClr>
              <a:buFont typeface="Arial" panose="020B0604020202020204" pitchFamily="34" charset="0"/>
              <a:buChar char="•"/>
            </a:pPr>
            <a:endParaRPr lang="fr-FR" sz="1600" dirty="0">
              <a:latin typeface="+mj-lt"/>
            </a:endParaRPr>
          </a:p>
          <a:p>
            <a:pPr lvl="1">
              <a:buClr>
                <a:schemeClr val="accent4"/>
              </a:buClr>
            </a:pPr>
            <a:r>
              <a:rPr lang="fr-FR" sz="1600" dirty="0">
                <a:latin typeface="+mj-lt"/>
                <a:sym typeface="Wingdings" pitchFamily="2" charset="2"/>
              </a:rPr>
              <a:t> </a:t>
            </a:r>
            <a:r>
              <a:rPr lang="fr-FR" sz="1600" dirty="0">
                <a:latin typeface="+mj-lt"/>
                <a:sym typeface="Wingdings" pitchFamily="2" charset="2"/>
                <a:hlinkClick r:id="rId3" action="ppaction://hlinkpres?slideindex=1&amp;slidetitle="/>
              </a:rPr>
              <a:t>Décrypter la table de </a:t>
            </a:r>
            <a:r>
              <a:rPr lang="fr-FR" sz="1600" dirty="0" err="1">
                <a:latin typeface="+mj-lt"/>
                <a:sym typeface="Wingdings" pitchFamily="2" charset="2"/>
                <a:hlinkClick r:id="rId3" action="ppaction://hlinkpres?slideindex=1&amp;slidetitle="/>
              </a:rPr>
              <a:t>Vigénère</a:t>
            </a:r>
            <a:endParaRPr lang="fr-FR" sz="1600" dirty="0">
              <a:latin typeface="+mj-lt"/>
            </a:endParaRPr>
          </a:p>
        </p:txBody>
      </p:sp>
      <p:pic>
        <p:nvPicPr>
          <p:cNvPr id="12290" name="Picture 2" descr="Afficher l'image d'origine"/>
          <p:cNvPicPr>
            <a:picLocks noChangeAspect="1" noChangeArrowheads="1"/>
          </p:cNvPicPr>
          <p:nvPr/>
        </p:nvPicPr>
        <p:blipFill rotWithShape="1">
          <a:blip r:embed="rId4">
            <a:extLst>
              <a:ext uri="{28A0092B-C50C-407E-A947-70E740481C1C}">
                <a14:useLocalDpi xmlns:a14="http://schemas.microsoft.com/office/drawing/2010/main" val="0"/>
              </a:ext>
            </a:extLst>
          </a:blip>
          <a:srcRect r="60025" b="52768"/>
          <a:stretch/>
        </p:blipFill>
        <p:spPr bwMode="auto">
          <a:xfrm>
            <a:off x="253821" y="4293096"/>
            <a:ext cx="2376264" cy="17781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bibmath.net/crypto/concret/images/alberti_disque.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30999" y="3068960"/>
            <a:ext cx="1512168" cy="151216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necteur droit avec flèche 8"/>
          <p:cNvCxnSpPr/>
          <p:nvPr/>
        </p:nvCxnSpPr>
        <p:spPr>
          <a:xfrm flipV="1">
            <a:off x="2750729" y="2439373"/>
            <a:ext cx="6408712" cy="72008"/>
          </a:xfrm>
          <a:prstGeom prst="straightConnector1">
            <a:avLst/>
          </a:prstGeom>
          <a:ln w="825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0" name="Ellipse 9"/>
          <p:cNvSpPr/>
          <p:nvPr/>
        </p:nvSpPr>
        <p:spPr>
          <a:xfrm>
            <a:off x="2956087"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1" name="Rectangle à coins arrondis 10"/>
          <p:cNvSpPr/>
          <p:nvPr/>
        </p:nvSpPr>
        <p:spPr>
          <a:xfrm>
            <a:off x="2437954" y="2745504"/>
            <a:ext cx="132429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Bâton de Plutarque</a:t>
            </a:r>
          </a:p>
        </p:txBody>
      </p:sp>
      <p:sp>
        <p:nvSpPr>
          <p:cNvPr id="12" name="Ellipse 11"/>
          <p:cNvSpPr/>
          <p:nvPr/>
        </p:nvSpPr>
        <p:spPr>
          <a:xfrm>
            <a:off x="5827855" y="2339346"/>
            <a:ext cx="288032" cy="272063"/>
          </a:xfrm>
          <a:prstGeom prst="ellipse">
            <a:avLst/>
          </a:prstGeom>
          <a:solidFill>
            <a:schemeClr val="bg1"/>
          </a:solidFill>
          <a:ln cmpd="dbl">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3" name="Ellipse 12"/>
          <p:cNvSpPr/>
          <p:nvPr/>
        </p:nvSpPr>
        <p:spPr>
          <a:xfrm>
            <a:off x="4870599"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4" name="Ellipse 13"/>
          <p:cNvSpPr/>
          <p:nvPr/>
        </p:nvSpPr>
        <p:spPr>
          <a:xfrm>
            <a:off x="3913343"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5" name="Ellipse 14"/>
          <p:cNvSpPr/>
          <p:nvPr/>
        </p:nvSpPr>
        <p:spPr>
          <a:xfrm>
            <a:off x="7780623" y="232141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6" name="Ellipse 15"/>
          <p:cNvSpPr/>
          <p:nvPr/>
        </p:nvSpPr>
        <p:spPr>
          <a:xfrm>
            <a:off x="8428695" y="232029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7" name="Rectangle à coins arrondis 16"/>
          <p:cNvSpPr/>
          <p:nvPr/>
        </p:nvSpPr>
        <p:spPr>
          <a:xfrm>
            <a:off x="3337279" y="1857832"/>
            <a:ext cx="1440160"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de César</a:t>
            </a:r>
          </a:p>
        </p:txBody>
      </p:sp>
      <p:sp>
        <p:nvSpPr>
          <p:cNvPr id="18" name="Rectangle à coins arrondis 17"/>
          <p:cNvSpPr/>
          <p:nvPr/>
        </p:nvSpPr>
        <p:spPr>
          <a:xfrm>
            <a:off x="4438551" y="2756895"/>
            <a:ext cx="1152128"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du Kamasutra</a:t>
            </a:r>
          </a:p>
        </p:txBody>
      </p:sp>
      <p:sp>
        <p:nvSpPr>
          <p:cNvPr id="19" name="Rectangle à coins arrondis 18"/>
          <p:cNvSpPr/>
          <p:nvPr/>
        </p:nvSpPr>
        <p:spPr>
          <a:xfrm>
            <a:off x="5266825" y="1857832"/>
            <a:ext cx="1410091" cy="373048"/>
          </a:xfrm>
          <a:prstGeom prst="roundRect">
            <a:avLst/>
          </a:prstGeom>
          <a:noFill/>
          <a:ln w="12700">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90000"/>
                    <a:lumOff val="10000"/>
                  </a:schemeClr>
                </a:solidFill>
                <a:latin typeface="+mj-lt"/>
              </a:rPr>
              <a:t>Table de </a:t>
            </a:r>
            <a:r>
              <a:rPr lang="fr-FR" sz="1000" b="1" dirty="0" err="1">
                <a:solidFill>
                  <a:schemeClr val="tx1">
                    <a:lumMod val="90000"/>
                    <a:lumOff val="10000"/>
                  </a:schemeClr>
                </a:solidFill>
                <a:latin typeface="+mj-lt"/>
              </a:rPr>
              <a:t>Vigénère</a:t>
            </a:r>
            <a:endParaRPr lang="fr-FR" sz="1000" b="1" dirty="0">
              <a:solidFill>
                <a:schemeClr val="tx1">
                  <a:lumMod val="90000"/>
                  <a:lumOff val="10000"/>
                </a:schemeClr>
              </a:solidFill>
              <a:latin typeface="+mj-lt"/>
            </a:endParaRPr>
          </a:p>
        </p:txBody>
      </p:sp>
      <p:sp>
        <p:nvSpPr>
          <p:cNvPr id="20" name="Rectangle à coins arrondis 19"/>
          <p:cNvSpPr/>
          <p:nvPr/>
        </p:nvSpPr>
        <p:spPr>
          <a:xfrm>
            <a:off x="7225630" y="2745504"/>
            <a:ext cx="139801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Machines à chiffrer</a:t>
            </a:r>
          </a:p>
        </p:txBody>
      </p:sp>
      <p:sp>
        <p:nvSpPr>
          <p:cNvPr id="22" name="Rectangle à coins arrondis 21"/>
          <p:cNvSpPr/>
          <p:nvPr/>
        </p:nvSpPr>
        <p:spPr>
          <a:xfrm>
            <a:off x="7742960" y="1847267"/>
            <a:ext cx="1659502"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Chiffrements modernes</a:t>
            </a:r>
          </a:p>
        </p:txBody>
      </p:sp>
      <p:cxnSp>
        <p:nvCxnSpPr>
          <p:cNvPr id="23" name="Connecteur droit 22"/>
          <p:cNvCxnSpPr>
            <a:stCxn id="10" idx="4"/>
            <a:endCxn id="11" idx="0"/>
          </p:cNvCxnSpPr>
          <p:nvPr/>
        </p:nvCxnSpPr>
        <p:spPr>
          <a:xfrm>
            <a:off x="3100103" y="2611409"/>
            <a:ext cx="0" cy="13409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a:stCxn id="17" idx="2"/>
            <a:endCxn id="14" idx="0"/>
          </p:cNvCxnSpPr>
          <p:nvPr/>
        </p:nvCxnSpPr>
        <p:spPr>
          <a:xfrm>
            <a:off x="4057359"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13" idx="4"/>
            <a:endCxn id="18" idx="0"/>
          </p:cNvCxnSpPr>
          <p:nvPr/>
        </p:nvCxnSpPr>
        <p:spPr>
          <a:xfrm>
            <a:off x="5014615" y="2611409"/>
            <a:ext cx="0" cy="14548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19" idx="2"/>
            <a:endCxn id="12" idx="0"/>
          </p:cNvCxnSpPr>
          <p:nvPr/>
        </p:nvCxnSpPr>
        <p:spPr>
          <a:xfrm>
            <a:off x="5971871" y="2230880"/>
            <a:ext cx="0" cy="108466"/>
          </a:xfrm>
          <a:prstGeom prst="line">
            <a:avLst/>
          </a:prstGeom>
          <a:ln w="254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22" idx="2"/>
            <a:endCxn id="16" idx="0"/>
          </p:cNvCxnSpPr>
          <p:nvPr/>
        </p:nvCxnSpPr>
        <p:spPr>
          <a:xfrm>
            <a:off x="8572711" y="2220315"/>
            <a:ext cx="0" cy="9998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15" idx="4"/>
            <a:endCxn id="20" idx="0"/>
          </p:cNvCxnSpPr>
          <p:nvPr/>
        </p:nvCxnSpPr>
        <p:spPr>
          <a:xfrm>
            <a:off x="7924639" y="2593479"/>
            <a:ext cx="0" cy="15202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583635" y="2375349"/>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0" name="Rectangle 29"/>
          <p:cNvSpPr/>
          <p:nvPr/>
        </p:nvSpPr>
        <p:spPr>
          <a:xfrm>
            <a:off x="6869377"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1" name="Rectangle 30"/>
          <p:cNvSpPr/>
          <p:nvPr/>
        </p:nvSpPr>
        <p:spPr>
          <a:xfrm>
            <a:off x="7155119"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2" name="Rectangle 31"/>
          <p:cNvSpPr/>
          <p:nvPr/>
        </p:nvSpPr>
        <p:spPr>
          <a:xfrm>
            <a:off x="7440860" y="2358925"/>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305245663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clot\Desktop\NewLampFilmEnigma6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6853" y="2996952"/>
            <a:ext cx="1948388" cy="1461292"/>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pic>
        <p:nvPicPr>
          <p:cNvPr id="12290"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3621" y="4910000"/>
            <a:ext cx="3581620" cy="186306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27751" y="3469083"/>
            <a:ext cx="6032736" cy="2616101"/>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rPr>
              <a:t>Les </a:t>
            </a:r>
            <a:r>
              <a:rPr lang="fr-FR" sz="1800" b="1" cap="small" dirty="0">
                <a:effectLst>
                  <a:outerShdw blurRad="38100" dist="38100" dir="2700000" algn="tl">
                    <a:srgbClr val="000000">
                      <a:alpha val="43137"/>
                    </a:srgbClr>
                  </a:outerShdw>
                </a:effectLst>
                <a:latin typeface="+mj-lt"/>
              </a:rPr>
              <a:t>machines</a:t>
            </a:r>
            <a:r>
              <a:rPr lang="fr-FR" sz="1800" b="1" cap="small" dirty="0">
                <a:effectLst>
                  <a:outerShdw blurRad="38100" dist="38100" dir="2700000" algn="tl">
                    <a:srgbClr val="000000">
                      <a:alpha val="43137"/>
                    </a:srgbClr>
                  </a:outerShdw>
                </a:effectLst>
              </a:rPr>
              <a:t> de chiffrement</a:t>
            </a:r>
          </a:p>
          <a:p>
            <a:endParaRPr lang="fr-FR" sz="1800" b="1" cap="small" dirty="0">
              <a:effectLst>
                <a:outerShdw blurRad="38100" dist="38100" dir="2700000" algn="tl">
                  <a:srgbClr val="000000">
                    <a:alpha val="43137"/>
                  </a:srgbClr>
                </a:outerShdw>
              </a:effectLst>
            </a:endParaRPr>
          </a:p>
          <a:p>
            <a:pPr marL="764658" lvl="1" indent="-285750">
              <a:buFont typeface="Arial" panose="020B0604020202020204" pitchFamily="34" charset="0"/>
              <a:buChar char="•"/>
            </a:pPr>
            <a:r>
              <a:rPr lang="fr-FR" sz="1600" dirty="0">
                <a:solidFill>
                  <a:srgbClr val="222221"/>
                </a:solidFill>
                <a:latin typeface="Arial Narrow"/>
              </a:rPr>
              <a:t>Les</a:t>
            </a:r>
            <a:r>
              <a:rPr lang="fr-FR" sz="1600" b="1" dirty="0">
                <a:solidFill>
                  <a:srgbClr val="222221"/>
                </a:solidFill>
                <a:effectLst>
                  <a:outerShdw blurRad="38100" dist="38100" dir="2700000" algn="tl">
                    <a:srgbClr val="000000">
                      <a:alpha val="43137"/>
                    </a:srgbClr>
                  </a:outerShdw>
                </a:effectLst>
                <a:latin typeface="Arial Narrow"/>
              </a:rPr>
              <a:t> </a:t>
            </a:r>
            <a:r>
              <a:rPr lang="fr-FR" sz="1600" dirty="0">
                <a:solidFill>
                  <a:srgbClr val="222221"/>
                </a:solidFill>
                <a:latin typeface="Arial Narrow"/>
              </a:rPr>
              <a:t>opérations de </a:t>
            </a:r>
            <a:r>
              <a:rPr lang="fr-FR" sz="1600" b="1" dirty="0">
                <a:solidFill>
                  <a:srgbClr val="222221"/>
                </a:solidFill>
                <a:effectLst>
                  <a:outerShdw blurRad="38100" dist="38100" dir="2700000" algn="tl">
                    <a:srgbClr val="000000">
                      <a:alpha val="43137"/>
                    </a:srgbClr>
                  </a:outerShdw>
                </a:effectLst>
                <a:latin typeface="Arial Narrow"/>
              </a:rPr>
              <a:t>chiffrement  </a:t>
            </a:r>
            <a:r>
              <a:rPr lang="fr-FR" sz="1600" dirty="0">
                <a:solidFill>
                  <a:srgbClr val="222221"/>
                </a:solidFill>
                <a:latin typeface="Arial Narrow"/>
              </a:rPr>
              <a:t>et</a:t>
            </a:r>
            <a:r>
              <a:rPr lang="fr-FR" sz="1600" b="1" dirty="0">
                <a:solidFill>
                  <a:srgbClr val="222221"/>
                </a:solidFill>
                <a:effectLst>
                  <a:outerShdw blurRad="38100" dist="38100" dir="2700000" algn="tl">
                    <a:srgbClr val="000000">
                      <a:alpha val="43137"/>
                    </a:srgbClr>
                  </a:outerShdw>
                </a:effectLst>
                <a:latin typeface="Arial Narrow"/>
              </a:rPr>
              <a:t> </a:t>
            </a:r>
            <a:r>
              <a:rPr lang="fr-FR" sz="1600" dirty="0">
                <a:solidFill>
                  <a:srgbClr val="222221"/>
                </a:solidFill>
                <a:latin typeface="Arial Narrow"/>
              </a:rPr>
              <a:t>de</a:t>
            </a:r>
            <a:r>
              <a:rPr lang="fr-FR" sz="1600" b="1" dirty="0">
                <a:solidFill>
                  <a:srgbClr val="222221"/>
                </a:solidFill>
                <a:effectLst>
                  <a:outerShdw blurRad="38100" dist="38100" dir="2700000" algn="tl">
                    <a:srgbClr val="000000">
                      <a:alpha val="43137"/>
                    </a:srgbClr>
                  </a:outerShdw>
                </a:effectLst>
                <a:latin typeface="Arial Narrow"/>
              </a:rPr>
              <a:t> déchiffrement </a:t>
            </a:r>
            <a:r>
              <a:rPr lang="fr-FR" sz="1600" dirty="0">
                <a:solidFill>
                  <a:srgbClr val="222221"/>
                </a:solidFill>
                <a:latin typeface="Arial Narrow"/>
              </a:rPr>
              <a:t>sont effectuées par des machines, électromagnétiques pour la plupart.</a:t>
            </a:r>
          </a:p>
          <a:p>
            <a:pPr marL="764658" lvl="1" indent="-285750">
              <a:buFont typeface="Arial" panose="020B0604020202020204" pitchFamily="34" charset="0"/>
              <a:buChar char="•"/>
            </a:pPr>
            <a:r>
              <a:rPr lang="fr-FR" sz="1600" dirty="0">
                <a:solidFill>
                  <a:srgbClr val="222221"/>
                </a:solidFill>
                <a:latin typeface="Arial Narrow"/>
              </a:rPr>
              <a:t>Les</a:t>
            </a:r>
            <a:r>
              <a:rPr lang="fr-FR" sz="1600" b="1" dirty="0">
                <a:solidFill>
                  <a:srgbClr val="222221"/>
                </a:solidFill>
                <a:effectLst>
                  <a:outerShdw blurRad="38100" dist="38100" dir="2700000" algn="tl">
                    <a:srgbClr val="000000">
                      <a:alpha val="43137"/>
                    </a:srgbClr>
                  </a:outerShdw>
                </a:effectLst>
                <a:latin typeface="Arial Narrow"/>
              </a:rPr>
              <a:t> clés de chiffrement </a:t>
            </a:r>
            <a:r>
              <a:rPr lang="fr-FR" sz="1600" dirty="0">
                <a:solidFill>
                  <a:srgbClr val="222221"/>
                </a:solidFill>
                <a:latin typeface="Arial Narrow"/>
              </a:rPr>
              <a:t>et </a:t>
            </a:r>
            <a:r>
              <a:rPr lang="fr-FR" sz="1600" b="1" dirty="0">
                <a:solidFill>
                  <a:srgbClr val="222221"/>
                </a:solidFill>
                <a:effectLst>
                  <a:outerShdw blurRad="38100" dist="38100" dir="2700000" algn="tl">
                    <a:srgbClr val="000000">
                      <a:alpha val="43137"/>
                    </a:srgbClr>
                  </a:outerShdw>
                </a:effectLst>
                <a:latin typeface="Arial Narrow"/>
              </a:rPr>
              <a:t>de</a:t>
            </a:r>
            <a:r>
              <a:rPr lang="fr-FR" sz="1600" dirty="0">
                <a:solidFill>
                  <a:srgbClr val="222221"/>
                </a:solidFill>
                <a:latin typeface="Arial Narrow"/>
              </a:rPr>
              <a:t> </a:t>
            </a:r>
            <a:r>
              <a:rPr lang="fr-FR" sz="1600" b="1" dirty="0">
                <a:solidFill>
                  <a:srgbClr val="222221"/>
                </a:solidFill>
                <a:effectLst>
                  <a:outerShdw blurRad="38100" dist="38100" dir="2700000" algn="tl">
                    <a:srgbClr val="000000">
                      <a:alpha val="43137"/>
                    </a:srgbClr>
                  </a:outerShdw>
                </a:effectLst>
                <a:latin typeface="Arial Narrow"/>
              </a:rPr>
              <a:t>déchiffrement </a:t>
            </a:r>
            <a:r>
              <a:rPr lang="fr-FR" sz="1600" dirty="0">
                <a:solidFill>
                  <a:srgbClr val="222221"/>
                </a:solidFill>
                <a:latin typeface="Arial Narrow"/>
              </a:rPr>
              <a:t>correspondent à la configuration initiale de la machine</a:t>
            </a:r>
          </a:p>
          <a:p>
            <a:pPr marL="764658" lvl="1" indent="-285750">
              <a:buFont typeface="Arial" panose="020B0604020202020204" pitchFamily="34" charset="0"/>
              <a:buChar char="•"/>
            </a:pPr>
            <a:endParaRPr lang="fr-FR" sz="1600" dirty="0">
              <a:solidFill>
                <a:srgbClr val="222221"/>
              </a:solidFill>
              <a:latin typeface="Arial Narrow"/>
            </a:endParaRPr>
          </a:p>
          <a:p>
            <a:pPr marL="764658" lvl="1" indent="-285750">
              <a:buClr>
                <a:schemeClr val="accent4"/>
              </a:buClr>
              <a:buFont typeface="Arial" panose="020B0604020202020204" pitchFamily="34" charset="0"/>
              <a:buChar char="•"/>
            </a:pPr>
            <a:endParaRPr lang="fr-FR" sz="1600" dirty="0"/>
          </a:p>
          <a:p>
            <a:pPr lvl="1">
              <a:buClr>
                <a:schemeClr val="accent4"/>
              </a:buClr>
            </a:pPr>
            <a:r>
              <a:rPr lang="fr-FR" sz="1600" dirty="0">
                <a:sym typeface="Wingdings" pitchFamily="2" charset="2"/>
              </a:rPr>
              <a:t> </a:t>
            </a:r>
            <a:r>
              <a:rPr lang="fr-FR" sz="1600" dirty="0">
                <a:sym typeface="Wingdings" pitchFamily="2" charset="2"/>
                <a:hlinkClick r:id="rId5" action="ppaction://hlinkpres?slideindex=1&amp;slidetitle="/>
              </a:rPr>
              <a:t>Décrypter </a:t>
            </a:r>
            <a:r>
              <a:rPr lang="fr-FR" sz="1600" dirty="0" err="1">
                <a:sym typeface="Wingdings" pitchFamily="2" charset="2"/>
                <a:hlinkClick r:id="rId5" action="ppaction://hlinkpres?slideindex=1&amp;slidetitle="/>
              </a:rPr>
              <a:t>Enigma</a:t>
            </a:r>
            <a:endParaRPr lang="fr-FR" sz="1600" dirty="0"/>
          </a:p>
          <a:p>
            <a:pPr marL="764658" lvl="1" indent="-285750">
              <a:buFont typeface="Arial" panose="020B0604020202020204" pitchFamily="34" charset="0"/>
              <a:buChar char="•"/>
            </a:pPr>
            <a:endParaRPr lang="fr-FR" sz="1600" dirty="0">
              <a:solidFill>
                <a:srgbClr val="222221"/>
              </a:solidFill>
              <a:latin typeface="Arial Narrow"/>
            </a:endParaRPr>
          </a:p>
        </p:txBody>
      </p:sp>
      <p:cxnSp>
        <p:nvCxnSpPr>
          <p:cNvPr id="9" name="Connecteur droit avec flèche 8"/>
          <p:cNvCxnSpPr/>
          <p:nvPr/>
        </p:nvCxnSpPr>
        <p:spPr>
          <a:xfrm flipV="1">
            <a:off x="2750729" y="2439373"/>
            <a:ext cx="6408712" cy="72008"/>
          </a:xfrm>
          <a:prstGeom prst="straightConnector1">
            <a:avLst/>
          </a:prstGeom>
          <a:ln w="825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2956087"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2" name="Rectangle à coins arrondis 11"/>
          <p:cNvSpPr/>
          <p:nvPr/>
        </p:nvSpPr>
        <p:spPr>
          <a:xfrm>
            <a:off x="2437954" y="2745504"/>
            <a:ext cx="132429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Bâton de Plutarque</a:t>
            </a:r>
          </a:p>
        </p:txBody>
      </p:sp>
      <p:sp>
        <p:nvSpPr>
          <p:cNvPr id="13" name="Ellipse 12"/>
          <p:cNvSpPr/>
          <p:nvPr/>
        </p:nvSpPr>
        <p:spPr>
          <a:xfrm>
            <a:off x="5827855"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4" name="Ellipse 13"/>
          <p:cNvSpPr/>
          <p:nvPr/>
        </p:nvSpPr>
        <p:spPr>
          <a:xfrm>
            <a:off x="4870599"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5" name="Ellipse 14"/>
          <p:cNvSpPr/>
          <p:nvPr/>
        </p:nvSpPr>
        <p:spPr>
          <a:xfrm>
            <a:off x="3913343"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6" name="Ellipse 15"/>
          <p:cNvSpPr/>
          <p:nvPr/>
        </p:nvSpPr>
        <p:spPr>
          <a:xfrm>
            <a:off x="7780623" y="2321416"/>
            <a:ext cx="288032" cy="272063"/>
          </a:xfrm>
          <a:prstGeom prst="ellipse">
            <a:avLst/>
          </a:prstGeom>
          <a:solidFill>
            <a:schemeClr val="bg1"/>
          </a:solidFill>
          <a:ln cmpd="dbl">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7" name="Ellipse 16"/>
          <p:cNvSpPr/>
          <p:nvPr/>
        </p:nvSpPr>
        <p:spPr>
          <a:xfrm>
            <a:off x="8428695" y="232029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8" name="Rectangle à coins arrondis 17"/>
          <p:cNvSpPr/>
          <p:nvPr/>
        </p:nvSpPr>
        <p:spPr>
          <a:xfrm>
            <a:off x="3337279" y="1857832"/>
            <a:ext cx="1440160"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de César</a:t>
            </a:r>
          </a:p>
        </p:txBody>
      </p:sp>
      <p:sp>
        <p:nvSpPr>
          <p:cNvPr id="19" name="Rectangle à coins arrondis 18"/>
          <p:cNvSpPr/>
          <p:nvPr/>
        </p:nvSpPr>
        <p:spPr>
          <a:xfrm>
            <a:off x="4438551" y="2756895"/>
            <a:ext cx="1152128"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du Kamasutra</a:t>
            </a:r>
          </a:p>
        </p:txBody>
      </p:sp>
      <p:sp>
        <p:nvSpPr>
          <p:cNvPr id="20" name="Rectangle à coins arrondis 19"/>
          <p:cNvSpPr/>
          <p:nvPr/>
        </p:nvSpPr>
        <p:spPr>
          <a:xfrm>
            <a:off x="5266825" y="1857832"/>
            <a:ext cx="1410091"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Table de </a:t>
            </a:r>
            <a:r>
              <a:rPr lang="fr-FR" sz="1000" b="1" dirty="0" err="1">
                <a:solidFill>
                  <a:schemeClr val="accent4"/>
                </a:solidFill>
                <a:latin typeface="+mj-lt"/>
              </a:rPr>
              <a:t>Vigénère</a:t>
            </a:r>
            <a:endParaRPr lang="fr-FR" sz="1000" b="1" dirty="0">
              <a:solidFill>
                <a:schemeClr val="accent4"/>
              </a:solidFill>
              <a:latin typeface="+mj-lt"/>
            </a:endParaRPr>
          </a:p>
        </p:txBody>
      </p:sp>
      <p:sp>
        <p:nvSpPr>
          <p:cNvPr id="22" name="Rectangle à coins arrondis 21"/>
          <p:cNvSpPr/>
          <p:nvPr/>
        </p:nvSpPr>
        <p:spPr>
          <a:xfrm>
            <a:off x="7225630" y="2745504"/>
            <a:ext cx="1398017" cy="373048"/>
          </a:xfrm>
          <a:prstGeom prst="roundRect">
            <a:avLst/>
          </a:prstGeom>
          <a:solidFill>
            <a:schemeClr val="bg1"/>
          </a:solidFill>
          <a:ln w="12700">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90000"/>
                    <a:lumOff val="10000"/>
                  </a:schemeClr>
                </a:solidFill>
                <a:latin typeface="+mj-lt"/>
              </a:rPr>
              <a:t>Machines à chiffrer</a:t>
            </a:r>
          </a:p>
        </p:txBody>
      </p:sp>
      <p:sp>
        <p:nvSpPr>
          <p:cNvPr id="23" name="Rectangle à coins arrondis 22"/>
          <p:cNvSpPr/>
          <p:nvPr/>
        </p:nvSpPr>
        <p:spPr>
          <a:xfrm>
            <a:off x="7742960" y="1847267"/>
            <a:ext cx="1659502"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Chiffrements modernes</a:t>
            </a:r>
          </a:p>
        </p:txBody>
      </p:sp>
      <p:cxnSp>
        <p:nvCxnSpPr>
          <p:cNvPr id="24" name="Connecteur droit 23"/>
          <p:cNvCxnSpPr>
            <a:stCxn id="11" idx="4"/>
            <a:endCxn id="12" idx="0"/>
          </p:cNvCxnSpPr>
          <p:nvPr/>
        </p:nvCxnSpPr>
        <p:spPr>
          <a:xfrm>
            <a:off x="3100103" y="2611409"/>
            <a:ext cx="0" cy="13409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18" idx="2"/>
            <a:endCxn id="15" idx="0"/>
          </p:cNvCxnSpPr>
          <p:nvPr/>
        </p:nvCxnSpPr>
        <p:spPr>
          <a:xfrm>
            <a:off x="4057359"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14" idx="4"/>
            <a:endCxn id="19" idx="0"/>
          </p:cNvCxnSpPr>
          <p:nvPr/>
        </p:nvCxnSpPr>
        <p:spPr>
          <a:xfrm>
            <a:off x="5014615" y="2611409"/>
            <a:ext cx="0" cy="14548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20" idx="2"/>
            <a:endCxn id="13" idx="0"/>
          </p:cNvCxnSpPr>
          <p:nvPr/>
        </p:nvCxnSpPr>
        <p:spPr>
          <a:xfrm>
            <a:off x="5971871"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23" idx="2"/>
            <a:endCxn id="17" idx="0"/>
          </p:cNvCxnSpPr>
          <p:nvPr/>
        </p:nvCxnSpPr>
        <p:spPr>
          <a:xfrm>
            <a:off x="8572711" y="2220315"/>
            <a:ext cx="0" cy="9998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a:stCxn id="16" idx="4"/>
            <a:endCxn id="22" idx="0"/>
          </p:cNvCxnSpPr>
          <p:nvPr/>
        </p:nvCxnSpPr>
        <p:spPr>
          <a:xfrm>
            <a:off x="7924639" y="2593479"/>
            <a:ext cx="0" cy="152025"/>
          </a:xfrm>
          <a:prstGeom prst="line">
            <a:avLst/>
          </a:prstGeom>
          <a:ln w="254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583635" y="2375349"/>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1" name="Rectangle 30"/>
          <p:cNvSpPr/>
          <p:nvPr/>
        </p:nvSpPr>
        <p:spPr>
          <a:xfrm>
            <a:off x="6869377"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2" name="Rectangle 31"/>
          <p:cNvSpPr/>
          <p:nvPr/>
        </p:nvSpPr>
        <p:spPr>
          <a:xfrm>
            <a:off x="7155119"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3" name="Rectangle 32"/>
          <p:cNvSpPr/>
          <p:nvPr/>
        </p:nvSpPr>
        <p:spPr>
          <a:xfrm>
            <a:off x="7440860" y="2358925"/>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30125495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8" name="ZoneTexte 7"/>
          <p:cNvSpPr txBox="1"/>
          <p:nvPr/>
        </p:nvSpPr>
        <p:spPr>
          <a:xfrm>
            <a:off x="2735253" y="3645024"/>
            <a:ext cx="6455202" cy="2369880"/>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 Chiffrement moderne</a:t>
            </a:r>
          </a:p>
          <a:p>
            <a:endParaRPr lang="fr-FR" sz="1800" b="1" dirty="0">
              <a:effectLst>
                <a:outerShdw blurRad="38100" dist="38100" dir="2700000" algn="tl">
                  <a:srgbClr val="000000">
                    <a:alpha val="43137"/>
                  </a:srgbClr>
                </a:outerShdw>
              </a:effectLst>
              <a:latin typeface="+mj-lt"/>
            </a:endParaRPr>
          </a:p>
          <a:p>
            <a:pPr marL="764658" lvl="1" indent="-285750">
              <a:buClr>
                <a:schemeClr val="accent4"/>
              </a:buClr>
              <a:buFont typeface="Arial" panose="020B0604020202020204" pitchFamily="34" charset="0"/>
              <a:buChar char="•"/>
            </a:pPr>
            <a:r>
              <a:rPr lang="fr-FR" sz="1600" dirty="0">
                <a:latin typeface="+mj-lt"/>
              </a:rPr>
              <a:t>Les</a:t>
            </a:r>
            <a:r>
              <a:rPr lang="fr-FR" sz="1600" b="1" dirty="0">
                <a:effectLst>
                  <a:outerShdw blurRad="38100" dist="38100" dir="2700000" algn="tl">
                    <a:srgbClr val="000000">
                      <a:alpha val="43137"/>
                    </a:srgbClr>
                  </a:outerShdw>
                </a:effectLst>
                <a:latin typeface="+mj-lt"/>
              </a:rPr>
              <a:t> </a:t>
            </a:r>
            <a:r>
              <a:rPr lang="fr-FR" sz="1600" dirty="0">
                <a:latin typeface="+mj-lt"/>
              </a:rPr>
              <a:t>opérations de </a:t>
            </a:r>
            <a:r>
              <a:rPr lang="fr-FR" sz="1600" b="1" dirty="0">
                <a:effectLst>
                  <a:outerShdw blurRad="38100" dist="38100" dir="2700000" algn="tl">
                    <a:srgbClr val="000000">
                      <a:alpha val="43137"/>
                    </a:srgbClr>
                  </a:outerShdw>
                </a:effectLst>
                <a:latin typeface="+mj-lt"/>
              </a:rPr>
              <a:t>chiffrement  </a:t>
            </a:r>
            <a:r>
              <a:rPr lang="fr-FR" sz="1600" dirty="0">
                <a:latin typeface="+mj-lt"/>
              </a:rPr>
              <a:t>et</a:t>
            </a:r>
            <a:r>
              <a:rPr lang="fr-FR" sz="1600" b="1" dirty="0">
                <a:effectLst>
                  <a:outerShdw blurRad="38100" dist="38100" dir="2700000" algn="tl">
                    <a:srgbClr val="000000">
                      <a:alpha val="43137"/>
                    </a:srgbClr>
                  </a:outerShdw>
                </a:effectLst>
                <a:latin typeface="+mj-lt"/>
              </a:rPr>
              <a:t> </a:t>
            </a:r>
            <a:r>
              <a:rPr lang="fr-FR" sz="1600" dirty="0">
                <a:latin typeface="+mj-lt"/>
              </a:rPr>
              <a:t>de</a:t>
            </a:r>
            <a:r>
              <a:rPr lang="fr-FR" sz="1600" b="1" dirty="0">
                <a:effectLst>
                  <a:outerShdw blurRad="38100" dist="38100" dir="2700000" algn="tl">
                    <a:srgbClr val="000000">
                      <a:alpha val="43137"/>
                    </a:srgbClr>
                  </a:outerShdw>
                </a:effectLst>
                <a:latin typeface="+mj-lt"/>
              </a:rPr>
              <a:t> déchiffrement </a:t>
            </a:r>
            <a:r>
              <a:rPr lang="fr-FR" sz="1600" dirty="0">
                <a:latin typeface="+mj-lt"/>
              </a:rPr>
              <a:t>sont remplacées par des </a:t>
            </a:r>
            <a:r>
              <a:rPr lang="fr-FR" sz="1600" b="1" dirty="0">
                <a:effectLst>
                  <a:outerShdw blurRad="38100" dist="38100" dir="2700000" algn="tl">
                    <a:srgbClr val="000000">
                      <a:alpha val="43137"/>
                    </a:srgbClr>
                  </a:outerShdw>
                </a:effectLst>
                <a:latin typeface="+mj-lt"/>
              </a:rPr>
              <a:t>algorithmes mathématiques</a:t>
            </a:r>
            <a:r>
              <a:rPr lang="fr-FR" sz="1600" dirty="0">
                <a:latin typeface="+mj-lt"/>
              </a:rPr>
              <a:t>.</a:t>
            </a:r>
          </a:p>
          <a:p>
            <a:pPr marL="764658" lvl="1" indent="-285750">
              <a:buClr>
                <a:schemeClr val="accent4"/>
              </a:buClr>
              <a:buFont typeface="Arial" panose="020B0604020202020204" pitchFamily="34" charset="0"/>
              <a:buChar char="•"/>
            </a:pPr>
            <a:r>
              <a:rPr lang="fr-FR" sz="1600" dirty="0">
                <a:latin typeface="+mj-lt"/>
              </a:rPr>
              <a:t>Les</a:t>
            </a:r>
            <a:r>
              <a:rPr lang="fr-FR" sz="1600" b="1" dirty="0">
                <a:effectLst>
                  <a:outerShdw blurRad="38100" dist="38100" dir="2700000" algn="tl">
                    <a:srgbClr val="000000">
                      <a:alpha val="43137"/>
                    </a:srgbClr>
                  </a:outerShdw>
                </a:effectLst>
                <a:latin typeface="+mj-lt"/>
              </a:rPr>
              <a:t> clés de chiffrement </a:t>
            </a:r>
            <a:r>
              <a:rPr lang="fr-FR" sz="1600" dirty="0">
                <a:latin typeface="+mj-lt"/>
              </a:rPr>
              <a:t>et </a:t>
            </a:r>
            <a:r>
              <a:rPr lang="fr-FR" sz="1600" b="1" dirty="0">
                <a:effectLst>
                  <a:outerShdw blurRad="38100" dist="38100" dir="2700000" algn="tl">
                    <a:srgbClr val="000000">
                      <a:alpha val="43137"/>
                    </a:srgbClr>
                  </a:outerShdw>
                </a:effectLst>
                <a:latin typeface="+mj-lt"/>
              </a:rPr>
              <a:t>de</a:t>
            </a:r>
            <a:r>
              <a:rPr lang="fr-FR" sz="1600" dirty="0">
                <a:latin typeface="+mj-lt"/>
              </a:rPr>
              <a:t> </a:t>
            </a:r>
            <a:r>
              <a:rPr lang="fr-FR" sz="1600" b="1" dirty="0">
                <a:effectLst>
                  <a:outerShdw blurRad="38100" dist="38100" dir="2700000" algn="tl">
                    <a:srgbClr val="000000">
                      <a:alpha val="43137"/>
                    </a:srgbClr>
                  </a:outerShdw>
                </a:effectLst>
                <a:latin typeface="+mj-lt"/>
              </a:rPr>
              <a:t>déchiffrement </a:t>
            </a:r>
            <a:r>
              <a:rPr lang="fr-FR" sz="1600" dirty="0">
                <a:latin typeface="+mj-lt"/>
              </a:rPr>
              <a:t>sont des suites de bits de longueur variée. </a:t>
            </a:r>
          </a:p>
          <a:p>
            <a:pPr marL="764658" lvl="1" indent="-285750">
              <a:buClr>
                <a:schemeClr val="accent4"/>
              </a:buClr>
              <a:buFont typeface="Arial" panose="020B0604020202020204" pitchFamily="34" charset="0"/>
              <a:buChar char="•"/>
            </a:pPr>
            <a:r>
              <a:rPr lang="fr-FR" sz="1600" dirty="0">
                <a:latin typeface="+mj-lt"/>
              </a:rPr>
              <a:t>La </a:t>
            </a:r>
            <a:r>
              <a:rPr lang="fr-FR" sz="1600" b="1" dirty="0">
                <a:effectLst>
                  <a:outerShdw blurRad="38100" dist="38100" dir="2700000" algn="tl">
                    <a:srgbClr val="000000">
                      <a:alpha val="43137"/>
                    </a:srgbClr>
                  </a:outerShdw>
                </a:effectLst>
                <a:latin typeface="+mj-lt"/>
              </a:rPr>
              <a:t>clé de déchiffrement </a:t>
            </a:r>
            <a:r>
              <a:rPr lang="fr-FR" sz="1600" dirty="0">
                <a:latin typeface="+mj-lt"/>
              </a:rPr>
              <a:t>n’est pas forcément identique à la </a:t>
            </a:r>
            <a:r>
              <a:rPr lang="fr-FR" sz="1600" b="1" dirty="0">
                <a:effectLst>
                  <a:outerShdw blurRad="38100" dist="38100" dir="2700000" algn="tl">
                    <a:srgbClr val="000000">
                      <a:alpha val="43137"/>
                    </a:srgbClr>
                  </a:outerShdw>
                </a:effectLst>
                <a:latin typeface="+mj-lt"/>
              </a:rPr>
              <a:t>clé de chiffrement</a:t>
            </a:r>
            <a:r>
              <a:rPr lang="fr-FR" sz="1600" dirty="0">
                <a:latin typeface="+mj-lt"/>
              </a:rPr>
              <a:t>.</a:t>
            </a:r>
          </a:p>
          <a:p>
            <a:pPr marL="764658" lvl="1" indent="-285750">
              <a:buClr>
                <a:schemeClr val="accent4"/>
              </a:buClr>
              <a:buFont typeface="Arial" panose="020B0604020202020204" pitchFamily="34" charset="0"/>
              <a:buChar char="•"/>
            </a:pPr>
            <a:endParaRPr lang="fr-FR" sz="1600" dirty="0">
              <a:latin typeface="+mj-lt"/>
            </a:endParaRPr>
          </a:p>
        </p:txBody>
      </p:sp>
      <p:pic>
        <p:nvPicPr>
          <p:cNvPr id="15362" name="Picture 2" descr="Afficher l'image d'origine"/>
          <p:cNvPicPr>
            <a:picLocks noChangeAspect="1" noChangeArrowheads="1"/>
          </p:cNvPicPr>
          <p:nvPr/>
        </p:nvPicPr>
        <p:blipFill rotWithShape="1">
          <a:blip r:embed="rId3">
            <a:extLst>
              <a:ext uri="{28A0092B-C50C-407E-A947-70E740481C1C}">
                <a14:useLocalDpi xmlns:a14="http://schemas.microsoft.com/office/drawing/2010/main" val="0"/>
              </a:ext>
            </a:extLst>
          </a:blip>
          <a:srcRect l="9645" r="6771"/>
          <a:stretch/>
        </p:blipFill>
        <p:spPr bwMode="auto">
          <a:xfrm>
            <a:off x="416496" y="4365104"/>
            <a:ext cx="2621091" cy="1512168"/>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necteur droit avec flèche 8"/>
          <p:cNvCxnSpPr/>
          <p:nvPr/>
        </p:nvCxnSpPr>
        <p:spPr>
          <a:xfrm flipV="1">
            <a:off x="2750729" y="2439373"/>
            <a:ext cx="6408712" cy="72008"/>
          </a:xfrm>
          <a:prstGeom prst="straightConnector1">
            <a:avLst/>
          </a:prstGeom>
          <a:ln w="825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0" name="Ellipse 9"/>
          <p:cNvSpPr/>
          <p:nvPr/>
        </p:nvSpPr>
        <p:spPr>
          <a:xfrm>
            <a:off x="2956087"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1" name="Rectangle à coins arrondis 10"/>
          <p:cNvSpPr/>
          <p:nvPr/>
        </p:nvSpPr>
        <p:spPr>
          <a:xfrm>
            <a:off x="2437954" y="2745504"/>
            <a:ext cx="132429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Bâton de Plutarque</a:t>
            </a:r>
          </a:p>
        </p:txBody>
      </p:sp>
      <p:sp>
        <p:nvSpPr>
          <p:cNvPr id="12" name="Ellipse 11"/>
          <p:cNvSpPr/>
          <p:nvPr/>
        </p:nvSpPr>
        <p:spPr>
          <a:xfrm>
            <a:off x="5827855"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3" name="Ellipse 12"/>
          <p:cNvSpPr/>
          <p:nvPr/>
        </p:nvSpPr>
        <p:spPr>
          <a:xfrm>
            <a:off x="4870599"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4" name="Ellipse 13"/>
          <p:cNvSpPr/>
          <p:nvPr/>
        </p:nvSpPr>
        <p:spPr>
          <a:xfrm>
            <a:off x="3913343" y="233934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5" name="Ellipse 14"/>
          <p:cNvSpPr/>
          <p:nvPr/>
        </p:nvSpPr>
        <p:spPr>
          <a:xfrm>
            <a:off x="7780623" y="2321416"/>
            <a:ext cx="288032" cy="272063"/>
          </a:xfrm>
          <a:prstGeom prst="ellipse">
            <a:avLst/>
          </a:prstGeom>
          <a:solidFill>
            <a:schemeClr val="bg1"/>
          </a:solidFill>
          <a:ln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6" name="Ellipse 15"/>
          <p:cNvSpPr/>
          <p:nvPr/>
        </p:nvSpPr>
        <p:spPr>
          <a:xfrm>
            <a:off x="8428695" y="2320296"/>
            <a:ext cx="288032" cy="272063"/>
          </a:xfrm>
          <a:prstGeom prst="ellipse">
            <a:avLst/>
          </a:prstGeom>
          <a:solidFill>
            <a:schemeClr val="bg1"/>
          </a:solidFill>
          <a:ln cmpd="dbl">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7" name="Rectangle à coins arrondis 16"/>
          <p:cNvSpPr/>
          <p:nvPr/>
        </p:nvSpPr>
        <p:spPr>
          <a:xfrm>
            <a:off x="3337279" y="1857832"/>
            <a:ext cx="1440160"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de César</a:t>
            </a:r>
          </a:p>
        </p:txBody>
      </p:sp>
      <p:sp>
        <p:nvSpPr>
          <p:cNvPr id="18" name="Rectangle à coins arrondis 17"/>
          <p:cNvSpPr/>
          <p:nvPr/>
        </p:nvSpPr>
        <p:spPr>
          <a:xfrm>
            <a:off x="4438551" y="2756895"/>
            <a:ext cx="1152128"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Chiffre du Kamasutra</a:t>
            </a:r>
          </a:p>
        </p:txBody>
      </p:sp>
      <p:sp>
        <p:nvSpPr>
          <p:cNvPr id="19" name="Rectangle à coins arrondis 18"/>
          <p:cNvSpPr/>
          <p:nvPr/>
        </p:nvSpPr>
        <p:spPr>
          <a:xfrm>
            <a:off x="5266825" y="1857832"/>
            <a:ext cx="1410091"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Table de </a:t>
            </a:r>
            <a:r>
              <a:rPr lang="fr-FR" sz="1000" b="1" dirty="0" err="1">
                <a:solidFill>
                  <a:schemeClr val="accent4"/>
                </a:solidFill>
                <a:latin typeface="+mj-lt"/>
              </a:rPr>
              <a:t>Vigénère</a:t>
            </a:r>
            <a:endParaRPr lang="fr-FR" sz="1000" b="1" dirty="0">
              <a:solidFill>
                <a:schemeClr val="accent4"/>
              </a:solidFill>
              <a:latin typeface="+mj-lt"/>
            </a:endParaRPr>
          </a:p>
        </p:txBody>
      </p:sp>
      <p:sp>
        <p:nvSpPr>
          <p:cNvPr id="20" name="Rectangle à coins arrondis 19"/>
          <p:cNvSpPr/>
          <p:nvPr/>
        </p:nvSpPr>
        <p:spPr>
          <a:xfrm>
            <a:off x="7225630" y="2745504"/>
            <a:ext cx="1398017" cy="373048"/>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solidFill>
                <a:latin typeface="+mj-lt"/>
              </a:rPr>
              <a:t>Machines à chiffrer</a:t>
            </a:r>
          </a:p>
        </p:txBody>
      </p:sp>
      <p:sp>
        <p:nvSpPr>
          <p:cNvPr id="22" name="Rectangle à coins arrondis 21"/>
          <p:cNvSpPr/>
          <p:nvPr/>
        </p:nvSpPr>
        <p:spPr>
          <a:xfrm>
            <a:off x="7742960" y="1847267"/>
            <a:ext cx="1659502" cy="373048"/>
          </a:xfrm>
          <a:prstGeom prst="roundRect">
            <a:avLst/>
          </a:prstGeom>
          <a:noFill/>
          <a:ln w="12700">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90000"/>
                    <a:lumOff val="10000"/>
                  </a:schemeClr>
                </a:solidFill>
                <a:latin typeface="+mj-lt"/>
              </a:rPr>
              <a:t>Chiffrements modernes</a:t>
            </a:r>
          </a:p>
        </p:txBody>
      </p:sp>
      <p:cxnSp>
        <p:nvCxnSpPr>
          <p:cNvPr id="23" name="Connecteur droit 22"/>
          <p:cNvCxnSpPr>
            <a:stCxn id="10" idx="4"/>
            <a:endCxn id="11" idx="0"/>
          </p:cNvCxnSpPr>
          <p:nvPr/>
        </p:nvCxnSpPr>
        <p:spPr>
          <a:xfrm>
            <a:off x="3100103" y="2611409"/>
            <a:ext cx="0" cy="13409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a:stCxn id="17" idx="2"/>
            <a:endCxn id="14" idx="0"/>
          </p:cNvCxnSpPr>
          <p:nvPr/>
        </p:nvCxnSpPr>
        <p:spPr>
          <a:xfrm>
            <a:off x="4057359"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13" idx="4"/>
            <a:endCxn id="18" idx="0"/>
          </p:cNvCxnSpPr>
          <p:nvPr/>
        </p:nvCxnSpPr>
        <p:spPr>
          <a:xfrm>
            <a:off x="5014615" y="2611409"/>
            <a:ext cx="0" cy="14548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19" idx="2"/>
            <a:endCxn id="12" idx="0"/>
          </p:cNvCxnSpPr>
          <p:nvPr/>
        </p:nvCxnSpPr>
        <p:spPr>
          <a:xfrm>
            <a:off x="5971871" y="2230880"/>
            <a:ext cx="0" cy="10846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22" idx="2"/>
            <a:endCxn id="16" idx="0"/>
          </p:cNvCxnSpPr>
          <p:nvPr/>
        </p:nvCxnSpPr>
        <p:spPr>
          <a:xfrm>
            <a:off x="8572711" y="2220315"/>
            <a:ext cx="0" cy="99981"/>
          </a:xfrm>
          <a:prstGeom prst="line">
            <a:avLst/>
          </a:prstGeom>
          <a:ln w="254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15" idx="4"/>
            <a:endCxn id="20" idx="0"/>
          </p:cNvCxnSpPr>
          <p:nvPr/>
        </p:nvCxnSpPr>
        <p:spPr>
          <a:xfrm>
            <a:off x="7924639" y="2593479"/>
            <a:ext cx="0" cy="15202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583635" y="2375349"/>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0" name="Rectangle 29"/>
          <p:cNvSpPr/>
          <p:nvPr/>
        </p:nvSpPr>
        <p:spPr>
          <a:xfrm>
            <a:off x="6869377"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1" name="Rectangle 30"/>
          <p:cNvSpPr/>
          <p:nvPr/>
        </p:nvSpPr>
        <p:spPr>
          <a:xfrm>
            <a:off x="7155119" y="2411354"/>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2" name="Rectangle 31"/>
          <p:cNvSpPr/>
          <p:nvPr/>
        </p:nvSpPr>
        <p:spPr>
          <a:xfrm>
            <a:off x="7440860" y="2358925"/>
            <a:ext cx="144016"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242081114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10" name="Rectangle 9"/>
          <p:cNvSpPr/>
          <p:nvPr/>
        </p:nvSpPr>
        <p:spPr>
          <a:xfrm>
            <a:off x="287119" y="1556794"/>
            <a:ext cx="4377849" cy="4824534"/>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287119" y="1588285"/>
            <a:ext cx="4959904"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23" name="ZoneTexte 22"/>
          <p:cNvSpPr txBox="1"/>
          <p:nvPr/>
        </p:nvSpPr>
        <p:spPr>
          <a:xfrm>
            <a:off x="5150982" y="1597416"/>
            <a:ext cx="4448295"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6" name="Connecteur droit avec flèche 5"/>
          <p:cNvCxnSpPr/>
          <p:nvPr/>
        </p:nvCxnSpPr>
        <p:spPr>
          <a:xfrm>
            <a:off x="2795623" y="3737277"/>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6249144" y="3733786"/>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Freeform 18"/>
          <p:cNvSpPr>
            <a:spLocks/>
          </p:cNvSpPr>
          <p:nvPr/>
        </p:nvSpPr>
        <p:spPr bwMode="auto">
          <a:xfrm rot="18680588">
            <a:off x="2449390" y="4347700"/>
            <a:ext cx="1666244" cy="1695983"/>
          </a:xfrm>
          <a:prstGeom prst="teardrop">
            <a:avLst/>
          </a:prstGeom>
          <a:noFill/>
          <a:ln w="12700">
            <a:solidFill>
              <a:schemeClr val="accent2">
                <a:lumMod val="60000"/>
                <a:lumOff val="40000"/>
              </a:schemeClr>
            </a:solidFill>
            <a:prstDash val="solid"/>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ZoneTexte 6"/>
          <p:cNvSpPr txBox="1"/>
          <p:nvPr/>
        </p:nvSpPr>
        <p:spPr>
          <a:xfrm>
            <a:off x="5916136" y="4457963"/>
            <a:ext cx="1670171" cy="1569660"/>
          </a:xfrm>
          <a:prstGeom prst="rect">
            <a:avLst/>
          </a:prstGeom>
          <a:noFill/>
        </p:spPr>
        <p:txBody>
          <a:bodyPr wrap="square" rtlCol="0">
            <a:spAutoFit/>
          </a:bodyPr>
          <a:lstStyle/>
          <a:p>
            <a:pPr algn="ctr"/>
            <a:r>
              <a:rPr lang="fr-FR" sz="1600" dirty="0">
                <a:latin typeface="+mj-lt"/>
              </a:rPr>
              <a:t>Opération de déchiffrement </a:t>
            </a:r>
          </a:p>
          <a:p>
            <a:pPr algn="ctr"/>
            <a:r>
              <a:rPr lang="fr-FR" sz="1600" dirty="0">
                <a:latin typeface="+mj-lt"/>
              </a:rPr>
              <a:t>+ </a:t>
            </a:r>
          </a:p>
          <a:p>
            <a:pPr algn="ctr"/>
            <a:r>
              <a:rPr lang="fr-FR" sz="1600" dirty="0">
                <a:latin typeface="+mj-lt"/>
              </a:rPr>
              <a:t>Convention secrète de déchiffrement</a:t>
            </a:r>
          </a:p>
          <a:p>
            <a:endParaRPr lang="fr-FR" sz="1600" dirty="0"/>
          </a:p>
        </p:txBody>
      </p:sp>
      <p:sp>
        <p:nvSpPr>
          <p:cNvPr id="30" name="ZoneTexte 29"/>
          <p:cNvSpPr txBox="1"/>
          <p:nvPr/>
        </p:nvSpPr>
        <p:spPr>
          <a:xfrm>
            <a:off x="2432720" y="4460947"/>
            <a:ext cx="1675001" cy="1569660"/>
          </a:xfrm>
          <a:prstGeom prst="rect">
            <a:avLst/>
          </a:prstGeom>
          <a:noFill/>
        </p:spPr>
        <p:txBody>
          <a:bodyPr wrap="square" rtlCol="0">
            <a:spAutoFit/>
          </a:bodyPr>
          <a:lstStyle/>
          <a:p>
            <a:pPr algn="ctr"/>
            <a:r>
              <a:rPr lang="fr-FR" sz="1600" dirty="0">
                <a:latin typeface="+mj-lt"/>
              </a:rPr>
              <a:t>Opération de chiffrement </a:t>
            </a:r>
          </a:p>
          <a:p>
            <a:pPr algn="ctr"/>
            <a:r>
              <a:rPr lang="fr-FR" sz="1600" dirty="0">
                <a:latin typeface="+mj-lt"/>
              </a:rPr>
              <a:t>+ </a:t>
            </a:r>
          </a:p>
          <a:p>
            <a:pPr algn="ctr"/>
            <a:r>
              <a:rPr lang="fr-FR" sz="1600" dirty="0">
                <a:latin typeface="+mj-lt"/>
              </a:rPr>
              <a:t>Convention secrète de chiffrement</a:t>
            </a:r>
          </a:p>
          <a:p>
            <a:endParaRPr lang="fr-FR" sz="1600" dirty="0"/>
          </a:p>
        </p:txBody>
      </p:sp>
      <p:pic>
        <p:nvPicPr>
          <p:cNvPr id="13318" name="Picture 6"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995" y="3234280"/>
            <a:ext cx="2047011" cy="869980"/>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pic>
        <p:nvPicPr>
          <p:cNvPr id="33" name="Picture 6"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7126" y="3312292"/>
            <a:ext cx="1863451" cy="791967"/>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36" name="ZoneTexte 35"/>
          <p:cNvSpPr txBox="1"/>
          <p:nvPr/>
        </p:nvSpPr>
        <p:spPr>
          <a:xfrm>
            <a:off x="891244" y="3330202"/>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sp>
        <p:nvSpPr>
          <p:cNvPr id="37" name="ZoneTexte 36"/>
          <p:cNvSpPr txBox="1"/>
          <p:nvPr/>
        </p:nvSpPr>
        <p:spPr>
          <a:xfrm>
            <a:off x="7668110" y="3385109"/>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sp>
        <p:nvSpPr>
          <p:cNvPr id="19" name="Freeform 18"/>
          <p:cNvSpPr>
            <a:spLocks/>
          </p:cNvSpPr>
          <p:nvPr/>
        </p:nvSpPr>
        <p:spPr bwMode="auto">
          <a:xfrm rot="18680588">
            <a:off x="5924868" y="4336007"/>
            <a:ext cx="1666244" cy="1695983"/>
          </a:xfrm>
          <a:prstGeom prst="teardrop">
            <a:avLst/>
          </a:prstGeom>
          <a:noFill/>
          <a:ln w="12700">
            <a:solidFill>
              <a:schemeClr val="accent2">
                <a:lumMod val="60000"/>
                <a:lumOff val="40000"/>
              </a:schemeClr>
            </a:solidFill>
            <a:prstDash val="solid"/>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5427996" y="1556794"/>
            <a:ext cx="4158058" cy="4824534"/>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314" name="Picture 2"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9281" y="3234279"/>
            <a:ext cx="2019782" cy="947995"/>
          </a:xfrm>
          <a:prstGeom prst="rect">
            <a:avLst/>
          </a:prstGeom>
          <a:noFill/>
        </p:spPr>
      </p:pic>
      <p:sp>
        <p:nvSpPr>
          <p:cNvPr id="24" name="ZoneTexte 23"/>
          <p:cNvSpPr txBox="1"/>
          <p:nvPr/>
        </p:nvSpPr>
        <p:spPr>
          <a:xfrm>
            <a:off x="4107722" y="3484604"/>
            <a:ext cx="1862900" cy="369332"/>
          </a:xfrm>
          <a:prstGeom prst="rect">
            <a:avLst/>
          </a:prstGeom>
          <a:solidFill>
            <a:schemeClr val="bg1">
              <a:alpha val="70000"/>
            </a:schemeClr>
          </a:solidFill>
        </p:spPr>
        <p:txBody>
          <a:bodyPr wrap="square" rtlCol="0">
            <a:spAutoFit/>
          </a:bodyPr>
          <a:lstStyle/>
          <a:p>
            <a:r>
              <a:rPr lang="fr-FR" sz="1800" b="1" cap="small" dirty="0">
                <a:effectLst>
                  <a:outerShdw blurRad="38100" dist="38100" dir="2700000" algn="tl">
                    <a:srgbClr val="000000">
                      <a:alpha val="43137"/>
                    </a:srgbClr>
                  </a:outerShdw>
                </a:effectLst>
                <a:uFill>
                  <a:solidFill>
                    <a:schemeClr val="accent3">
                      <a:lumMod val="50000"/>
                    </a:schemeClr>
                  </a:solidFill>
                </a:uFill>
              </a:rPr>
              <a:t>Cryptogramme</a:t>
            </a:r>
            <a:endParaRPr lang="fr-FR" sz="1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7059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animBg="1"/>
      <p:bldP spid="7" grpId="0"/>
      <p:bldP spid="30" grpId="0"/>
      <p:bldP spid="37" grpId="0" animBg="1"/>
      <p:bldP spid="19" grpId="0" animBg="1"/>
      <p:bldP spid="21"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ZoneTexte 25"/>
          <p:cNvSpPr txBox="1"/>
          <p:nvPr/>
        </p:nvSpPr>
        <p:spPr>
          <a:xfrm>
            <a:off x="2288704" y="1556792"/>
            <a:ext cx="7272808" cy="2523768"/>
          </a:xfrm>
          <a:prstGeom prst="rect">
            <a:avLst/>
          </a:prstGeom>
          <a:noFill/>
          <a:ln>
            <a:solidFill>
              <a:srgbClr val="99BDD5"/>
            </a:solidFill>
          </a:ln>
        </p:spPr>
        <p:txBody>
          <a:bodyPr wrap="square" rtlCol="0">
            <a:spAutoFit/>
          </a:bodyPr>
          <a:lstStyle/>
          <a:p>
            <a:r>
              <a:rPr lang="fr-FR" sz="2000" b="1" cap="small" dirty="0">
                <a:effectLst>
                  <a:outerShdw blurRad="38100" dist="38100" dir="2700000" algn="tl">
                    <a:srgbClr val="000000">
                      <a:alpha val="43137"/>
                    </a:srgbClr>
                  </a:outerShdw>
                </a:effectLst>
                <a:latin typeface="+mj-lt"/>
              </a:rPr>
              <a:t>Deux types de chiffrement :</a:t>
            </a:r>
          </a:p>
          <a:p>
            <a:endParaRPr lang="fr-FR" sz="1800" b="1" dirty="0">
              <a:effectLst>
                <a:outerShdw blurRad="38100" dist="38100" dir="2700000" algn="tl">
                  <a:srgbClr val="000000">
                    <a:alpha val="43137"/>
                  </a:srgbClr>
                </a:outerShdw>
              </a:effectLst>
              <a:latin typeface="+mj-lt"/>
            </a:endParaRPr>
          </a:p>
          <a:p>
            <a:pPr marL="764658" lvl="1" indent="-285750">
              <a:buClr>
                <a:schemeClr val="accent4"/>
              </a:buClr>
              <a:buFont typeface="Arial" panose="020B0604020202020204" pitchFamily="34" charset="0"/>
              <a:buChar char="•"/>
            </a:pPr>
            <a:r>
              <a:rPr lang="fr-FR" sz="2000" dirty="0">
                <a:solidFill>
                  <a:srgbClr val="222221"/>
                </a:solidFill>
                <a:latin typeface="Arial Narrow"/>
              </a:rPr>
              <a:t>Le chiffrement est dit </a:t>
            </a:r>
            <a:r>
              <a:rPr lang="fr-FR" sz="2000" b="1" dirty="0">
                <a:solidFill>
                  <a:srgbClr val="222221"/>
                </a:solidFill>
                <a:effectLst>
                  <a:outerShdw blurRad="38100" dist="38100" dir="2700000" algn="tl">
                    <a:srgbClr val="000000">
                      <a:alpha val="43137"/>
                    </a:srgbClr>
                  </a:outerShdw>
                </a:effectLst>
                <a:latin typeface="Arial Narrow"/>
              </a:rPr>
              <a:t>symétrique</a:t>
            </a:r>
            <a:r>
              <a:rPr lang="fr-FR" sz="2000" dirty="0">
                <a:solidFill>
                  <a:srgbClr val="222221"/>
                </a:solidFill>
                <a:latin typeface="Arial Narrow"/>
              </a:rPr>
              <a:t>, si la clé de chiffrement est </a:t>
            </a:r>
            <a:r>
              <a:rPr lang="fr-FR" sz="2000" b="1" dirty="0">
                <a:solidFill>
                  <a:srgbClr val="222221"/>
                </a:solidFill>
                <a:effectLst>
                  <a:outerShdw blurRad="38100" dist="38100" dir="2700000" algn="tl">
                    <a:srgbClr val="000000">
                      <a:alpha val="43137"/>
                    </a:srgbClr>
                  </a:outerShdw>
                </a:effectLst>
                <a:latin typeface="Arial Narrow"/>
              </a:rPr>
              <a:t>identique</a:t>
            </a:r>
            <a:r>
              <a:rPr lang="fr-FR" sz="2000" dirty="0">
                <a:solidFill>
                  <a:srgbClr val="222221"/>
                </a:solidFill>
                <a:latin typeface="Arial Narrow"/>
              </a:rPr>
              <a:t> à la clé de déchiffrement. On parle alors de </a:t>
            </a:r>
            <a:r>
              <a:rPr lang="fr-FR" sz="2000" b="1" dirty="0">
                <a:solidFill>
                  <a:srgbClr val="222221"/>
                </a:solidFill>
                <a:effectLst>
                  <a:outerShdw blurRad="38100" dist="38100" dir="2700000" algn="tl">
                    <a:srgbClr val="000000">
                      <a:alpha val="43137"/>
                    </a:srgbClr>
                  </a:outerShdw>
                </a:effectLst>
                <a:latin typeface="Arial Narrow"/>
              </a:rPr>
              <a:t>clé secrète. </a:t>
            </a:r>
          </a:p>
          <a:p>
            <a:pPr marL="764658" lvl="1" indent="-285750">
              <a:buClr>
                <a:schemeClr val="accent4"/>
              </a:buClr>
              <a:buFont typeface="Arial" panose="020B0604020202020204" pitchFamily="34" charset="0"/>
              <a:buChar char="•"/>
            </a:pPr>
            <a:endParaRPr lang="fr-FR" sz="2000" b="1" dirty="0">
              <a:solidFill>
                <a:srgbClr val="222221"/>
              </a:solidFill>
              <a:effectLst>
                <a:outerShdw blurRad="38100" dist="38100" dir="2700000" algn="tl">
                  <a:srgbClr val="000000">
                    <a:alpha val="43137"/>
                  </a:srgbClr>
                </a:outerShdw>
              </a:effectLst>
              <a:latin typeface="Arial Narrow"/>
            </a:endParaRPr>
          </a:p>
          <a:p>
            <a:pPr marL="764658" lvl="1" indent="-285750">
              <a:buClr>
                <a:schemeClr val="accent4"/>
              </a:buClr>
              <a:buFont typeface="Arial" panose="020B0604020202020204" pitchFamily="34" charset="0"/>
              <a:buChar char="•"/>
            </a:pPr>
            <a:r>
              <a:rPr lang="fr-FR" sz="2000" dirty="0">
                <a:latin typeface="+mj-lt"/>
              </a:rPr>
              <a:t>Le chiffrement est dit </a:t>
            </a:r>
            <a:r>
              <a:rPr lang="fr-FR" sz="2000" b="1" dirty="0">
                <a:solidFill>
                  <a:srgbClr val="222221"/>
                </a:solidFill>
                <a:effectLst>
                  <a:outerShdw blurRad="38100" dist="38100" dir="2700000" algn="tl">
                    <a:srgbClr val="000000">
                      <a:alpha val="43137"/>
                    </a:srgbClr>
                  </a:outerShdw>
                </a:effectLst>
                <a:latin typeface="Arial Narrow"/>
              </a:rPr>
              <a:t>asymétrique</a:t>
            </a:r>
            <a:r>
              <a:rPr lang="fr-FR" sz="2000" dirty="0">
                <a:latin typeface="+mj-lt"/>
              </a:rPr>
              <a:t>, si la clé de chiffrement est </a:t>
            </a:r>
            <a:r>
              <a:rPr lang="fr-FR" sz="2000" b="1" dirty="0">
                <a:solidFill>
                  <a:srgbClr val="222221"/>
                </a:solidFill>
                <a:effectLst>
                  <a:outerShdw blurRad="38100" dist="38100" dir="2700000" algn="tl">
                    <a:srgbClr val="000000">
                      <a:alpha val="43137"/>
                    </a:srgbClr>
                  </a:outerShdw>
                </a:effectLst>
                <a:latin typeface="Arial Narrow"/>
              </a:rPr>
              <a:t>différente</a:t>
            </a:r>
            <a:r>
              <a:rPr lang="fr-FR" sz="2000" dirty="0">
                <a:latin typeface="+mj-lt"/>
              </a:rPr>
              <a:t> de la clé de déchiffrement. On parle alors de </a:t>
            </a:r>
            <a:r>
              <a:rPr lang="fr-FR" sz="2000" b="1" dirty="0">
                <a:solidFill>
                  <a:srgbClr val="222221"/>
                </a:solidFill>
                <a:effectLst>
                  <a:outerShdw blurRad="38100" dist="38100" dir="2700000" algn="tl">
                    <a:srgbClr val="000000">
                      <a:alpha val="43137"/>
                    </a:srgbClr>
                  </a:outerShdw>
                </a:effectLst>
                <a:latin typeface="Arial Narrow"/>
              </a:rPr>
              <a:t>clé</a:t>
            </a:r>
            <a:r>
              <a:rPr lang="fr-FR" sz="2000" dirty="0">
                <a:latin typeface="+mj-lt"/>
              </a:rPr>
              <a:t> </a:t>
            </a:r>
            <a:r>
              <a:rPr lang="fr-FR" sz="2000" b="1" dirty="0">
                <a:solidFill>
                  <a:srgbClr val="222221"/>
                </a:solidFill>
                <a:effectLst>
                  <a:outerShdw blurRad="38100" dist="38100" dir="2700000" algn="tl">
                    <a:srgbClr val="000000">
                      <a:alpha val="43137"/>
                    </a:srgbClr>
                  </a:outerShdw>
                </a:effectLst>
                <a:latin typeface="Arial Narrow"/>
              </a:rPr>
              <a:t>privée</a:t>
            </a:r>
            <a:r>
              <a:rPr lang="fr-FR" sz="2000" dirty="0">
                <a:latin typeface="+mj-lt"/>
              </a:rPr>
              <a:t> et de </a:t>
            </a:r>
            <a:r>
              <a:rPr lang="fr-FR" sz="2000" b="1" dirty="0">
                <a:solidFill>
                  <a:srgbClr val="222221"/>
                </a:solidFill>
                <a:effectLst>
                  <a:outerShdw blurRad="38100" dist="38100" dir="2700000" algn="tl">
                    <a:srgbClr val="000000">
                      <a:alpha val="43137"/>
                    </a:srgbClr>
                  </a:outerShdw>
                </a:effectLst>
                <a:latin typeface="Arial Narrow"/>
              </a:rPr>
              <a:t>clé publique.</a:t>
            </a:r>
            <a:endParaRPr lang="fr-FR" sz="1600" dirty="0">
              <a:latin typeface="+mj-lt"/>
            </a:endParaRPr>
          </a:p>
        </p:txBody>
      </p:sp>
      <p:sp>
        <p:nvSpPr>
          <p:cNvPr id="3" name="Rectangle 2"/>
          <p:cNvSpPr/>
          <p:nvPr/>
        </p:nvSpPr>
        <p:spPr>
          <a:xfrm>
            <a:off x="200472" y="4326781"/>
            <a:ext cx="9505056" cy="2197525"/>
          </a:xfrm>
          <a:prstGeom prst="rect">
            <a:avLst/>
          </a:prstGeom>
        </p:spPr>
        <p:txBody>
          <a:bodyPr wrap="square">
            <a:spAutoFit/>
          </a:bodyPr>
          <a:lstStyle/>
          <a:p>
            <a:pPr marL="342900" indent="-342900">
              <a:lnSpc>
                <a:spcPct val="90000"/>
              </a:lnSpc>
              <a:buClr>
                <a:srgbClr val="99BDD5"/>
              </a:buClr>
              <a:buFont typeface="Arial" panose="020B0604020202020204" pitchFamily="34" charset="0"/>
              <a:buChar char="•"/>
            </a:pPr>
            <a:r>
              <a:rPr lang="fr-FR" sz="2000" dirty="0">
                <a:latin typeface="+mj-lt"/>
              </a:rPr>
              <a:t>D’après le principe de </a:t>
            </a:r>
            <a:r>
              <a:rPr lang="fr-FR" sz="2000" b="1" dirty="0" err="1">
                <a:effectLst>
                  <a:outerShdw blurRad="38100" dist="38100" dir="2700000" algn="tl">
                    <a:srgbClr val="000000">
                      <a:alpha val="43137"/>
                    </a:srgbClr>
                  </a:outerShdw>
                </a:effectLst>
                <a:latin typeface="+mj-lt"/>
              </a:rPr>
              <a:t>Kerckhoffs</a:t>
            </a:r>
            <a:r>
              <a:rPr lang="fr-FR" sz="2000" dirty="0">
                <a:latin typeface="+mj-lt"/>
              </a:rPr>
              <a:t>, considéré comme un principe fondamental par les cryptologues, la sécurité d’un crypto-système doit être </a:t>
            </a:r>
            <a:r>
              <a:rPr lang="fr-FR" sz="2000" b="1" dirty="0">
                <a:effectLst>
                  <a:outerShdw blurRad="38100" dist="38100" dir="2700000" algn="tl">
                    <a:srgbClr val="000000">
                      <a:alpha val="43137"/>
                    </a:srgbClr>
                  </a:outerShdw>
                </a:effectLst>
                <a:latin typeface="+mj-lt"/>
              </a:rPr>
              <a:t>uniquement</a:t>
            </a:r>
            <a:r>
              <a:rPr lang="fr-FR" sz="2000" dirty="0">
                <a:latin typeface="+mj-lt"/>
              </a:rPr>
              <a:t> assuré par la </a:t>
            </a:r>
            <a:r>
              <a:rPr lang="fr-FR" sz="2000" b="1" dirty="0">
                <a:effectLst>
                  <a:outerShdw blurRad="38100" dist="38100" dir="2700000" algn="tl">
                    <a:srgbClr val="000000">
                      <a:alpha val="43137"/>
                    </a:srgbClr>
                  </a:outerShdw>
                </a:effectLst>
                <a:latin typeface="+mj-lt"/>
              </a:rPr>
              <a:t>clé secrète : </a:t>
            </a:r>
          </a:p>
          <a:p>
            <a:pPr>
              <a:lnSpc>
                <a:spcPct val="90000"/>
              </a:lnSpc>
            </a:pPr>
            <a:endParaRPr lang="fr-FR" sz="2000" b="1" dirty="0">
              <a:effectLst>
                <a:outerShdw blurRad="38100" dist="38100" dir="2700000" algn="tl">
                  <a:srgbClr val="000000">
                    <a:alpha val="43137"/>
                  </a:srgbClr>
                </a:outerShdw>
              </a:effectLst>
              <a:latin typeface="+mj-lt"/>
            </a:endParaRPr>
          </a:p>
          <a:p>
            <a:pPr algn="ctr">
              <a:lnSpc>
                <a:spcPct val="90000"/>
              </a:lnSpc>
            </a:pPr>
            <a:r>
              <a:rPr lang="fr-FR" sz="2000" b="1" dirty="0">
                <a:solidFill>
                  <a:srgbClr val="222221"/>
                </a:solidFill>
                <a:effectLst>
                  <a:outerShdw blurRad="38100" dist="38100" dir="2700000" algn="tl">
                    <a:srgbClr val="000000">
                      <a:alpha val="43137"/>
                    </a:srgbClr>
                  </a:outerShdw>
                </a:effectLst>
                <a:latin typeface="Arial Narrow"/>
              </a:rPr>
              <a:t>« L’adversaire connait le système »</a:t>
            </a:r>
          </a:p>
          <a:p>
            <a:pPr>
              <a:lnSpc>
                <a:spcPct val="90000"/>
              </a:lnSpc>
            </a:pPr>
            <a:endParaRPr lang="fr-FR" sz="1600" dirty="0">
              <a:latin typeface="+mj-lt"/>
            </a:endParaRPr>
          </a:p>
          <a:p>
            <a:pPr>
              <a:lnSpc>
                <a:spcPct val="90000"/>
              </a:lnSpc>
            </a:pPr>
            <a:endParaRPr lang="fr-FR" sz="1600" dirty="0">
              <a:latin typeface="+mj-lt"/>
            </a:endParaRPr>
          </a:p>
          <a:p>
            <a:pPr marL="342900" indent="-342900">
              <a:lnSpc>
                <a:spcPct val="90000"/>
              </a:lnSpc>
              <a:buClr>
                <a:srgbClr val="99BDD5"/>
              </a:buClr>
              <a:buFont typeface="Arial" panose="020B0604020202020204" pitchFamily="34" charset="0"/>
              <a:buChar char="•"/>
            </a:pPr>
            <a:r>
              <a:rPr lang="fr-FR" sz="2000" dirty="0">
                <a:latin typeface="+mj-lt"/>
              </a:rPr>
              <a:t>Le graal de la cryptographie est une </a:t>
            </a:r>
            <a:r>
              <a:rPr lang="fr-FR" sz="2000" b="1" dirty="0">
                <a:effectLst>
                  <a:outerShdw blurRad="38100" dist="38100" dir="2700000" algn="tl">
                    <a:srgbClr val="000000">
                      <a:alpha val="43137"/>
                    </a:srgbClr>
                  </a:outerShdw>
                </a:effectLst>
                <a:latin typeface="+mj-lt"/>
              </a:rPr>
              <a:t>clé aléatoire</a:t>
            </a:r>
            <a:r>
              <a:rPr lang="fr-FR" sz="2000" dirty="0">
                <a:latin typeface="+mj-lt"/>
              </a:rPr>
              <a:t>, </a:t>
            </a:r>
            <a:r>
              <a:rPr lang="fr-FR" sz="2000" b="1" dirty="0">
                <a:effectLst>
                  <a:outerShdw blurRad="38100" dist="38100" dir="2700000" algn="tl">
                    <a:srgbClr val="000000">
                      <a:alpha val="43137"/>
                    </a:srgbClr>
                  </a:outerShdw>
                </a:effectLst>
                <a:latin typeface="+mj-lt"/>
              </a:rPr>
              <a:t>différente</a:t>
            </a:r>
            <a:r>
              <a:rPr lang="fr-FR" sz="2000" dirty="0">
                <a:latin typeface="+mj-lt"/>
              </a:rPr>
              <a:t> pour chacun des échanges, avec une </a:t>
            </a:r>
            <a:r>
              <a:rPr lang="fr-FR" sz="2000" b="1" dirty="0">
                <a:effectLst>
                  <a:outerShdw blurRad="38100" dist="38100" dir="2700000" algn="tl">
                    <a:srgbClr val="000000">
                      <a:alpha val="43137"/>
                    </a:srgbClr>
                  </a:outerShdw>
                </a:effectLst>
                <a:latin typeface="+mj-lt"/>
              </a:rPr>
              <a:t>taille égale ou supérieure à la taille du message</a:t>
            </a:r>
            <a:r>
              <a:rPr lang="fr-FR" sz="2000" dirty="0">
                <a:latin typeface="+mj-lt"/>
              </a:rPr>
              <a:t>.</a:t>
            </a:r>
          </a:p>
        </p:txBody>
      </p:sp>
    </p:spTree>
    <p:extLst>
      <p:ext uri="{BB962C8B-B14F-4D97-AF65-F5344CB8AC3E}">
        <p14:creationId xmlns:p14="http://schemas.microsoft.com/office/powerpoint/2010/main" val="2586092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5476272" y="1556794"/>
            <a:ext cx="4109782" cy="4824534"/>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p:cNvSpPr/>
          <p:nvPr/>
        </p:nvSpPr>
        <p:spPr>
          <a:xfrm>
            <a:off x="260892" y="1556794"/>
            <a:ext cx="4548092" cy="4824534"/>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Symétrique</a:t>
            </a:r>
          </a:p>
        </p:txBody>
      </p:sp>
      <p:sp>
        <p:nvSpPr>
          <p:cNvPr id="20" name="ZoneTexte 19"/>
          <p:cNvSpPr txBox="1"/>
          <p:nvPr/>
        </p:nvSpPr>
        <p:spPr>
          <a:xfrm>
            <a:off x="287119" y="1588285"/>
            <a:ext cx="4013332"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23" name="ZoneTexte 22"/>
          <p:cNvSpPr txBox="1"/>
          <p:nvPr/>
        </p:nvSpPr>
        <p:spPr>
          <a:xfrm>
            <a:off x="5745088" y="1597416"/>
            <a:ext cx="3854189"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6" name="Connecteur droit avec flèche 5"/>
          <p:cNvCxnSpPr/>
          <p:nvPr/>
        </p:nvCxnSpPr>
        <p:spPr>
          <a:xfrm>
            <a:off x="2795623" y="4414021"/>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6249144" y="4410530"/>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3318" name="Picture 6"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995" y="3911024"/>
            <a:ext cx="2047011" cy="869980"/>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pic>
        <p:nvPicPr>
          <p:cNvPr id="33" name="Picture 6"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7126" y="3989036"/>
            <a:ext cx="1863451" cy="791967"/>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36" name="ZoneTexte 35"/>
          <p:cNvSpPr txBox="1"/>
          <p:nvPr/>
        </p:nvSpPr>
        <p:spPr>
          <a:xfrm>
            <a:off x="891244" y="4006946"/>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sp>
        <p:nvSpPr>
          <p:cNvPr id="37" name="ZoneTexte 36"/>
          <p:cNvSpPr txBox="1"/>
          <p:nvPr/>
        </p:nvSpPr>
        <p:spPr>
          <a:xfrm>
            <a:off x="7668110" y="4061853"/>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pic>
        <p:nvPicPr>
          <p:cNvPr id="19" name="Picture 2" descr="C:\Users\clot\Desktop\imag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4484" y="3708436"/>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 descr="C:\Users\clot\Desktop\imag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6914" y="3725910"/>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5" name="Connecteur droit 4"/>
          <p:cNvCxnSpPr>
            <a:cxnSpLocks/>
          </p:cNvCxnSpPr>
          <p:nvPr/>
        </p:nvCxnSpPr>
        <p:spPr>
          <a:xfrm flipV="1">
            <a:off x="3500736" y="2996952"/>
            <a:ext cx="948208" cy="651154"/>
          </a:xfrm>
          <a:prstGeom prst="line">
            <a:avLst/>
          </a:prstGeom>
          <a:ln w="6350"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Connecteur droit 24"/>
          <p:cNvCxnSpPr>
            <a:cxnSpLocks/>
          </p:cNvCxnSpPr>
          <p:nvPr/>
        </p:nvCxnSpPr>
        <p:spPr>
          <a:xfrm>
            <a:off x="5745088" y="2996952"/>
            <a:ext cx="792088" cy="651154"/>
          </a:xfrm>
          <a:prstGeom prst="line">
            <a:avLst/>
          </a:prstGeom>
          <a:ln w="3175"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pic>
        <p:nvPicPr>
          <p:cNvPr id="13314" name="Picture 2" descr="Afficher l'image d'origi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9281" y="3911023"/>
            <a:ext cx="2019782" cy="947995"/>
          </a:xfrm>
          <a:prstGeom prst="rect">
            <a:avLst/>
          </a:prstGeom>
          <a:noFill/>
        </p:spPr>
      </p:pic>
      <p:sp>
        <p:nvSpPr>
          <p:cNvPr id="24" name="ZoneTexte 23"/>
          <p:cNvSpPr txBox="1"/>
          <p:nvPr/>
        </p:nvSpPr>
        <p:spPr>
          <a:xfrm>
            <a:off x="4107722" y="4185904"/>
            <a:ext cx="1862900" cy="369332"/>
          </a:xfrm>
          <a:prstGeom prst="rect">
            <a:avLst/>
          </a:prstGeom>
          <a:solidFill>
            <a:schemeClr val="bg1">
              <a:alpha val="70000"/>
            </a:schemeClr>
          </a:solidFill>
        </p:spPr>
        <p:txBody>
          <a:bodyPr wrap="square" rtlCol="0">
            <a:spAutoFit/>
          </a:bodyPr>
          <a:lstStyle/>
          <a:p>
            <a:r>
              <a:rPr lang="fr-FR" sz="1800" b="1" cap="small" dirty="0">
                <a:effectLst>
                  <a:outerShdw blurRad="38100" dist="38100" dir="2700000" algn="tl">
                    <a:srgbClr val="000000">
                      <a:alpha val="43137"/>
                    </a:srgbClr>
                  </a:outerShdw>
                </a:effectLst>
                <a:uFill>
                  <a:solidFill>
                    <a:schemeClr val="accent3">
                      <a:lumMod val="50000"/>
                    </a:schemeClr>
                  </a:solidFill>
                </a:uFill>
              </a:rPr>
              <a:t>Cryptogramme</a:t>
            </a:r>
            <a:endParaRPr lang="fr-FR" sz="1800" b="1" dirty="0">
              <a:effectLst>
                <a:outerShdw blurRad="38100" dist="38100" dir="2700000" algn="tl">
                  <a:srgbClr val="000000">
                    <a:alpha val="43137"/>
                  </a:srgbClr>
                </a:outerShdw>
              </a:effectLst>
            </a:endParaRPr>
          </a:p>
        </p:txBody>
      </p:sp>
      <p:sp>
        <p:nvSpPr>
          <p:cNvPr id="3" name="Ellipse 2"/>
          <p:cNvSpPr/>
          <p:nvPr/>
        </p:nvSpPr>
        <p:spPr>
          <a:xfrm>
            <a:off x="4200391" y="2435321"/>
            <a:ext cx="1845610" cy="774574"/>
          </a:xfrm>
          <a:prstGeom prst="ellipse">
            <a:avLst/>
          </a:prstGeom>
          <a:solidFill>
            <a:schemeClr val="accent2">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7" name="ZoneTexte 6"/>
          <p:cNvSpPr txBox="1"/>
          <p:nvPr/>
        </p:nvSpPr>
        <p:spPr>
          <a:xfrm>
            <a:off x="4231395" y="2479639"/>
            <a:ext cx="1670171" cy="892552"/>
          </a:xfrm>
          <a:prstGeom prst="rect">
            <a:avLst/>
          </a:prstGeom>
          <a:noFill/>
        </p:spPr>
        <p:txBody>
          <a:bodyPr wrap="square" rtlCol="0">
            <a:spAutoFit/>
          </a:bodyPr>
          <a:lstStyle/>
          <a:p>
            <a:pPr algn="ctr"/>
            <a:r>
              <a:rPr lang="fr-FR" sz="1800" dirty="0">
                <a:latin typeface="+mj-lt"/>
              </a:rPr>
              <a:t>Clé secrète partagée</a:t>
            </a:r>
          </a:p>
          <a:p>
            <a:endParaRPr lang="fr-FR" sz="1600" dirty="0"/>
          </a:p>
        </p:txBody>
      </p:sp>
    </p:spTree>
    <p:extLst>
      <p:ext uri="{BB962C8B-B14F-4D97-AF65-F5344CB8AC3E}">
        <p14:creationId xmlns:p14="http://schemas.microsoft.com/office/powerpoint/2010/main" val="4073139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Exemple de chiffrement Symétrique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graphicFrame>
        <p:nvGraphicFramePr>
          <p:cNvPr id="4" name="Tableau 3">
            <a:extLst>
              <a:ext uri="{FF2B5EF4-FFF2-40B4-BE49-F238E27FC236}">
                <a16:creationId xmlns:a16="http://schemas.microsoft.com/office/drawing/2014/main" id="{4AF0292E-8BB2-43B8-AAF3-CF6D765DC1CB}"/>
              </a:ext>
            </a:extLst>
          </p:cNvPr>
          <p:cNvGraphicFramePr>
            <a:graphicFrameLocks noGrp="1"/>
          </p:cNvGraphicFramePr>
          <p:nvPr>
            <p:extLst>
              <p:ext uri="{D42A27DB-BD31-4B8C-83A1-F6EECF244321}">
                <p14:modId xmlns:p14="http://schemas.microsoft.com/office/powerpoint/2010/main" val="986816244"/>
              </p:ext>
            </p:extLst>
          </p:nvPr>
        </p:nvGraphicFramePr>
        <p:xfrm>
          <a:off x="672679" y="4432481"/>
          <a:ext cx="2649018" cy="1107441"/>
        </p:xfrm>
        <a:graphic>
          <a:graphicData uri="http://schemas.openxmlformats.org/drawingml/2006/table">
            <a:tbl>
              <a:tblPr firstRow="1" bandRow="1">
                <a:tableStyleId>{8A107856-5554-42FB-B03E-39F5DBC370BA}</a:tableStyleId>
              </a:tblPr>
              <a:tblGrid>
                <a:gridCol w="883006">
                  <a:extLst>
                    <a:ext uri="{9D8B030D-6E8A-4147-A177-3AD203B41FA5}">
                      <a16:colId xmlns:a16="http://schemas.microsoft.com/office/drawing/2014/main" val="3347298172"/>
                    </a:ext>
                  </a:extLst>
                </a:gridCol>
                <a:gridCol w="883006">
                  <a:extLst>
                    <a:ext uri="{9D8B030D-6E8A-4147-A177-3AD203B41FA5}">
                      <a16:colId xmlns:a16="http://schemas.microsoft.com/office/drawing/2014/main" val="136517670"/>
                    </a:ext>
                  </a:extLst>
                </a:gridCol>
                <a:gridCol w="883006">
                  <a:extLst>
                    <a:ext uri="{9D8B030D-6E8A-4147-A177-3AD203B41FA5}">
                      <a16:colId xmlns:a16="http://schemas.microsoft.com/office/drawing/2014/main" val="2402289254"/>
                    </a:ext>
                  </a:extLst>
                </a:gridCol>
              </a:tblGrid>
              <a:tr h="369147">
                <a:tc>
                  <a:txBody>
                    <a:bodyPr/>
                    <a:lstStyle/>
                    <a:p>
                      <a:pPr algn="ctr"/>
                      <a:r>
                        <a:rPr lang="fr-FR" dirty="0"/>
                        <a:t>XOR</a:t>
                      </a:r>
                    </a:p>
                  </a:txBody>
                  <a:tcPr/>
                </a:tc>
                <a:tc>
                  <a:txBody>
                    <a:bodyPr/>
                    <a:lstStyle/>
                    <a:p>
                      <a:pPr algn="ctr"/>
                      <a:r>
                        <a:rPr lang="fr-FR" dirty="0"/>
                        <a:t>0</a:t>
                      </a:r>
                    </a:p>
                  </a:txBody>
                  <a:tcPr/>
                </a:tc>
                <a:tc>
                  <a:txBody>
                    <a:bodyPr/>
                    <a:lstStyle/>
                    <a:p>
                      <a:pPr algn="ctr"/>
                      <a:r>
                        <a:rPr lang="fr-FR" dirty="0"/>
                        <a:t>1</a:t>
                      </a:r>
                    </a:p>
                  </a:txBody>
                  <a:tcPr/>
                </a:tc>
                <a:extLst>
                  <a:ext uri="{0D108BD9-81ED-4DB2-BD59-A6C34878D82A}">
                    <a16:rowId xmlns:a16="http://schemas.microsoft.com/office/drawing/2014/main" val="1929271169"/>
                  </a:ext>
                </a:extLst>
              </a:tr>
              <a:tr h="369147">
                <a:tc>
                  <a:txBody>
                    <a:bodyPr/>
                    <a:lstStyle/>
                    <a:p>
                      <a:pPr algn="ctr"/>
                      <a:r>
                        <a:rPr lang="fr-FR" b="1" dirty="0"/>
                        <a:t>0</a:t>
                      </a:r>
                    </a:p>
                  </a:txBody>
                  <a:tcPr>
                    <a:solidFill>
                      <a:schemeClr val="accent2">
                        <a:lumMod val="20000"/>
                        <a:lumOff val="80000"/>
                      </a:schemeClr>
                    </a:solidFill>
                  </a:tcPr>
                </a:tc>
                <a:tc>
                  <a:txBody>
                    <a:bodyPr/>
                    <a:lstStyle/>
                    <a:p>
                      <a:pPr algn="ctr"/>
                      <a:r>
                        <a:rPr lang="fr-FR" dirty="0"/>
                        <a:t>0</a:t>
                      </a:r>
                    </a:p>
                  </a:txBody>
                  <a:tcPr>
                    <a:solidFill>
                      <a:schemeClr val="accent2">
                        <a:lumMod val="20000"/>
                        <a:lumOff val="80000"/>
                      </a:schemeClr>
                    </a:solidFill>
                  </a:tcPr>
                </a:tc>
                <a:tc>
                  <a:txBody>
                    <a:bodyPr/>
                    <a:lstStyle/>
                    <a:p>
                      <a:pPr algn="ctr"/>
                      <a:r>
                        <a:rPr lang="fr-FR" dirty="0"/>
                        <a:t>1</a:t>
                      </a:r>
                    </a:p>
                  </a:txBody>
                  <a:tcPr>
                    <a:solidFill>
                      <a:schemeClr val="accent2">
                        <a:lumMod val="20000"/>
                        <a:lumOff val="80000"/>
                      </a:schemeClr>
                    </a:solidFill>
                  </a:tcPr>
                </a:tc>
                <a:extLst>
                  <a:ext uri="{0D108BD9-81ED-4DB2-BD59-A6C34878D82A}">
                    <a16:rowId xmlns:a16="http://schemas.microsoft.com/office/drawing/2014/main" val="2259558069"/>
                  </a:ext>
                </a:extLst>
              </a:tr>
              <a:tr h="369147">
                <a:tc>
                  <a:txBody>
                    <a:bodyPr/>
                    <a:lstStyle/>
                    <a:p>
                      <a:pPr algn="ctr"/>
                      <a:r>
                        <a:rPr lang="fr-FR" b="1" dirty="0"/>
                        <a:t>1</a:t>
                      </a:r>
                    </a:p>
                  </a:txBody>
                  <a:tcPr/>
                </a:tc>
                <a:tc>
                  <a:txBody>
                    <a:bodyPr/>
                    <a:lstStyle/>
                    <a:p>
                      <a:pPr algn="ctr"/>
                      <a:r>
                        <a:rPr lang="fr-FR" dirty="0"/>
                        <a:t>1</a:t>
                      </a:r>
                    </a:p>
                  </a:txBody>
                  <a:tcPr/>
                </a:tc>
                <a:tc>
                  <a:txBody>
                    <a:bodyPr/>
                    <a:lstStyle/>
                    <a:p>
                      <a:pPr algn="ctr"/>
                      <a:r>
                        <a:rPr lang="fr-FR" dirty="0"/>
                        <a:t>0</a:t>
                      </a:r>
                    </a:p>
                  </a:txBody>
                  <a:tcPr/>
                </a:tc>
                <a:extLst>
                  <a:ext uri="{0D108BD9-81ED-4DB2-BD59-A6C34878D82A}">
                    <a16:rowId xmlns:a16="http://schemas.microsoft.com/office/drawing/2014/main" val="1944325950"/>
                  </a:ext>
                </a:extLst>
              </a:tr>
            </a:tbl>
          </a:graphicData>
        </a:graphic>
      </p:graphicFrame>
      <p:graphicFrame>
        <p:nvGraphicFramePr>
          <p:cNvPr id="9" name="Tableau 8">
            <a:extLst>
              <a:ext uri="{FF2B5EF4-FFF2-40B4-BE49-F238E27FC236}">
                <a16:creationId xmlns:a16="http://schemas.microsoft.com/office/drawing/2014/main" id="{BDB920F1-ADE4-48A2-80C0-442524061F2B}"/>
              </a:ext>
            </a:extLst>
          </p:cNvPr>
          <p:cNvGraphicFramePr>
            <a:graphicFrameLocks noGrp="1"/>
          </p:cNvGraphicFramePr>
          <p:nvPr>
            <p:extLst>
              <p:ext uri="{D42A27DB-BD31-4B8C-83A1-F6EECF244321}">
                <p14:modId xmlns:p14="http://schemas.microsoft.com/office/powerpoint/2010/main" val="510028731"/>
              </p:ext>
            </p:extLst>
          </p:nvPr>
        </p:nvGraphicFramePr>
        <p:xfrm>
          <a:off x="3008784" y="2033528"/>
          <a:ext cx="5472609" cy="1107440"/>
        </p:xfrm>
        <a:graphic>
          <a:graphicData uri="http://schemas.openxmlformats.org/drawingml/2006/table">
            <a:tbl>
              <a:tblPr firstRow="1" bandRow="1">
                <a:tableStyleId>{8A107856-5554-42FB-B03E-39F5DBC370BA}</a:tableStyleId>
              </a:tblPr>
              <a:tblGrid>
                <a:gridCol w="1824203">
                  <a:extLst>
                    <a:ext uri="{9D8B030D-6E8A-4147-A177-3AD203B41FA5}">
                      <a16:colId xmlns:a16="http://schemas.microsoft.com/office/drawing/2014/main" val="3347298172"/>
                    </a:ext>
                  </a:extLst>
                </a:gridCol>
                <a:gridCol w="3648406">
                  <a:extLst>
                    <a:ext uri="{9D8B030D-6E8A-4147-A177-3AD203B41FA5}">
                      <a16:colId xmlns:a16="http://schemas.microsoft.com/office/drawing/2014/main" val="136517670"/>
                    </a:ext>
                  </a:extLst>
                </a:gridCol>
              </a:tblGrid>
              <a:tr h="286058">
                <a:tc>
                  <a:txBody>
                    <a:bodyPr/>
                    <a:lstStyle/>
                    <a:p>
                      <a:pPr algn="ctr"/>
                      <a:r>
                        <a:rPr lang="fr-FR" b="0" dirty="0"/>
                        <a:t>Message</a:t>
                      </a:r>
                    </a:p>
                  </a:txBody>
                  <a:tcPr/>
                </a:tc>
                <a:tc>
                  <a:txBody>
                    <a:bodyPr/>
                    <a:lstStyle/>
                    <a:p>
                      <a:pPr algn="ctr"/>
                      <a:r>
                        <a:rPr lang="fr-FR" b="0" dirty="0"/>
                        <a:t>OK</a:t>
                      </a:r>
                    </a:p>
                  </a:txBody>
                  <a:tcPr/>
                </a:tc>
                <a:extLst>
                  <a:ext uri="{0D108BD9-81ED-4DB2-BD59-A6C34878D82A}">
                    <a16:rowId xmlns:a16="http://schemas.microsoft.com/office/drawing/2014/main" val="1929271169"/>
                  </a:ext>
                </a:extLst>
              </a:tr>
              <a:tr h="370840">
                <a:tc>
                  <a:txBody>
                    <a:bodyPr/>
                    <a:lstStyle/>
                    <a:p>
                      <a:pPr algn="ctr"/>
                      <a:r>
                        <a:rPr lang="fr-FR" b="0" dirty="0"/>
                        <a:t>Hexadécimal</a:t>
                      </a:r>
                    </a:p>
                  </a:txBody>
                  <a:tcPr>
                    <a:solidFill>
                      <a:schemeClr val="accent2">
                        <a:lumMod val="20000"/>
                        <a:lumOff val="80000"/>
                      </a:schemeClr>
                    </a:solidFill>
                  </a:tcPr>
                </a:tc>
                <a:tc>
                  <a:txBody>
                    <a:bodyPr/>
                    <a:lstStyle/>
                    <a:p>
                      <a:pPr algn="ctr"/>
                      <a:r>
                        <a:rPr lang="fr-FR" b="0" dirty="0"/>
                        <a:t>4F 4B</a:t>
                      </a:r>
                    </a:p>
                  </a:txBody>
                  <a:tcPr>
                    <a:solidFill>
                      <a:schemeClr val="accent2">
                        <a:lumMod val="20000"/>
                        <a:lumOff val="80000"/>
                      </a:schemeClr>
                    </a:solidFill>
                  </a:tcPr>
                </a:tc>
                <a:extLst>
                  <a:ext uri="{0D108BD9-81ED-4DB2-BD59-A6C34878D82A}">
                    <a16:rowId xmlns:a16="http://schemas.microsoft.com/office/drawing/2014/main" val="2259558069"/>
                  </a:ext>
                </a:extLst>
              </a:tr>
              <a:tr h="370840">
                <a:tc>
                  <a:txBody>
                    <a:bodyPr/>
                    <a:lstStyle/>
                    <a:p>
                      <a:pPr algn="ctr"/>
                      <a:r>
                        <a:rPr lang="fr-FR" b="0" dirty="0"/>
                        <a:t>Binaire</a:t>
                      </a:r>
                    </a:p>
                  </a:txBody>
                  <a:tcPr/>
                </a:tc>
                <a:tc>
                  <a:txBody>
                    <a:bodyPr/>
                    <a:lstStyle/>
                    <a:p>
                      <a:pPr algn="ctr"/>
                      <a:r>
                        <a:rPr lang="fr-FR" b="0" dirty="0"/>
                        <a:t>1001111 1001011</a:t>
                      </a:r>
                    </a:p>
                  </a:txBody>
                  <a:tcPr/>
                </a:tc>
                <a:extLst>
                  <a:ext uri="{0D108BD9-81ED-4DB2-BD59-A6C34878D82A}">
                    <a16:rowId xmlns:a16="http://schemas.microsoft.com/office/drawing/2014/main" val="1944325950"/>
                  </a:ext>
                </a:extLst>
              </a:tr>
            </a:tbl>
          </a:graphicData>
        </a:graphic>
      </p:graphicFrame>
      <p:graphicFrame>
        <p:nvGraphicFramePr>
          <p:cNvPr id="11" name="Tableau 10">
            <a:extLst>
              <a:ext uri="{FF2B5EF4-FFF2-40B4-BE49-F238E27FC236}">
                <a16:creationId xmlns:a16="http://schemas.microsoft.com/office/drawing/2014/main" id="{2632A599-34F3-46D3-B004-1214F0F48C81}"/>
              </a:ext>
            </a:extLst>
          </p:cNvPr>
          <p:cNvGraphicFramePr>
            <a:graphicFrameLocks noGrp="1"/>
          </p:cNvGraphicFramePr>
          <p:nvPr>
            <p:extLst>
              <p:ext uri="{D42A27DB-BD31-4B8C-83A1-F6EECF244321}">
                <p14:modId xmlns:p14="http://schemas.microsoft.com/office/powerpoint/2010/main" val="161105252"/>
              </p:ext>
            </p:extLst>
          </p:nvPr>
        </p:nvGraphicFramePr>
        <p:xfrm>
          <a:off x="4088904" y="3783445"/>
          <a:ext cx="4680521" cy="1107440"/>
        </p:xfrm>
        <a:graphic>
          <a:graphicData uri="http://schemas.openxmlformats.org/drawingml/2006/table">
            <a:tbl>
              <a:tblPr firstRow="1" bandRow="1">
                <a:tableStyleId>{8A107856-5554-42FB-B03E-39F5DBC370BA}</a:tableStyleId>
              </a:tblPr>
              <a:tblGrid>
                <a:gridCol w="2016225">
                  <a:extLst>
                    <a:ext uri="{9D8B030D-6E8A-4147-A177-3AD203B41FA5}">
                      <a16:colId xmlns:a16="http://schemas.microsoft.com/office/drawing/2014/main" val="3347298172"/>
                    </a:ext>
                  </a:extLst>
                </a:gridCol>
                <a:gridCol w="2664296">
                  <a:extLst>
                    <a:ext uri="{9D8B030D-6E8A-4147-A177-3AD203B41FA5}">
                      <a16:colId xmlns:a16="http://schemas.microsoft.com/office/drawing/2014/main" val="136517670"/>
                    </a:ext>
                  </a:extLst>
                </a:gridCol>
              </a:tblGrid>
              <a:tr h="286058">
                <a:tc>
                  <a:txBody>
                    <a:bodyPr/>
                    <a:lstStyle/>
                    <a:p>
                      <a:pPr algn="ctr"/>
                      <a:r>
                        <a:rPr lang="fr-FR" sz="1600" b="0" dirty="0"/>
                        <a:t>Message</a:t>
                      </a:r>
                    </a:p>
                  </a:txBody>
                  <a:tcPr/>
                </a:tc>
                <a:tc>
                  <a:txBody>
                    <a:bodyPr/>
                    <a:lstStyle/>
                    <a:p>
                      <a:pPr algn="ctr"/>
                      <a:r>
                        <a:rPr lang="fr-FR" sz="1800" b="0" dirty="0"/>
                        <a:t>10011111001011</a:t>
                      </a:r>
                      <a:endParaRPr lang="fr-FR" b="0" dirty="0"/>
                    </a:p>
                  </a:txBody>
                  <a:tcPr/>
                </a:tc>
                <a:extLst>
                  <a:ext uri="{0D108BD9-81ED-4DB2-BD59-A6C34878D82A}">
                    <a16:rowId xmlns:a16="http://schemas.microsoft.com/office/drawing/2014/main" val="1929271169"/>
                  </a:ext>
                </a:extLst>
              </a:tr>
              <a:tr h="370840">
                <a:tc>
                  <a:txBody>
                    <a:bodyPr/>
                    <a:lstStyle/>
                    <a:p>
                      <a:pPr algn="ctr"/>
                      <a:r>
                        <a:rPr lang="fr-FR" sz="1600" b="0" dirty="0"/>
                        <a:t>Clé</a:t>
                      </a:r>
                    </a:p>
                  </a:txBody>
                  <a:tcPr/>
                </a:tc>
                <a:tc>
                  <a:txBody>
                    <a:bodyPr/>
                    <a:lstStyle/>
                    <a:p>
                      <a:pPr algn="ctr"/>
                      <a:r>
                        <a:rPr lang="fr-FR" dirty="0"/>
                        <a:t>11010010100110</a:t>
                      </a:r>
                    </a:p>
                  </a:txBody>
                  <a:tcPr/>
                </a:tc>
                <a:extLst>
                  <a:ext uri="{0D108BD9-81ED-4DB2-BD59-A6C34878D82A}">
                    <a16:rowId xmlns:a16="http://schemas.microsoft.com/office/drawing/2014/main" val="2259558069"/>
                  </a:ext>
                </a:extLst>
              </a:tr>
              <a:tr h="370840">
                <a:tc>
                  <a:txBody>
                    <a:bodyPr/>
                    <a:lstStyle/>
                    <a:p>
                      <a:pPr algn="ctr"/>
                      <a:r>
                        <a:rPr lang="fr-FR" sz="1600" b="0" dirty="0"/>
                        <a:t>Cryptogramme</a:t>
                      </a:r>
                    </a:p>
                  </a:txBody>
                  <a:tcPr/>
                </a:tc>
                <a:tc>
                  <a:txBody>
                    <a:bodyPr/>
                    <a:lstStyle/>
                    <a:p>
                      <a:pPr algn="ctr"/>
                      <a:r>
                        <a:rPr lang="fr-FR" dirty="0"/>
                        <a:t>01001101101101</a:t>
                      </a:r>
                    </a:p>
                  </a:txBody>
                  <a:tcPr/>
                </a:tc>
                <a:extLst>
                  <a:ext uri="{0D108BD9-81ED-4DB2-BD59-A6C34878D82A}">
                    <a16:rowId xmlns:a16="http://schemas.microsoft.com/office/drawing/2014/main" val="1944325950"/>
                  </a:ext>
                </a:extLst>
              </a:tr>
            </a:tbl>
          </a:graphicData>
        </a:graphic>
      </p:graphicFrame>
      <p:graphicFrame>
        <p:nvGraphicFramePr>
          <p:cNvPr id="12" name="Tableau 11">
            <a:extLst>
              <a:ext uri="{FF2B5EF4-FFF2-40B4-BE49-F238E27FC236}">
                <a16:creationId xmlns:a16="http://schemas.microsoft.com/office/drawing/2014/main" id="{7A997F88-8B3E-4F34-BF8B-5E5B7EBEBBCC}"/>
              </a:ext>
            </a:extLst>
          </p:cNvPr>
          <p:cNvGraphicFramePr>
            <a:graphicFrameLocks noGrp="1"/>
          </p:cNvGraphicFramePr>
          <p:nvPr>
            <p:extLst>
              <p:ext uri="{D42A27DB-BD31-4B8C-83A1-F6EECF244321}">
                <p14:modId xmlns:p14="http://schemas.microsoft.com/office/powerpoint/2010/main" val="2988857504"/>
              </p:ext>
            </p:extLst>
          </p:nvPr>
        </p:nvGraphicFramePr>
        <p:xfrm>
          <a:off x="4088904" y="5345896"/>
          <a:ext cx="4680520" cy="1107440"/>
        </p:xfrm>
        <a:graphic>
          <a:graphicData uri="http://schemas.openxmlformats.org/drawingml/2006/table">
            <a:tbl>
              <a:tblPr firstRow="1" bandRow="1">
                <a:tableStyleId>{8A107856-5554-42FB-B03E-39F5DBC370BA}</a:tableStyleId>
              </a:tblPr>
              <a:tblGrid>
                <a:gridCol w="2016223">
                  <a:extLst>
                    <a:ext uri="{9D8B030D-6E8A-4147-A177-3AD203B41FA5}">
                      <a16:colId xmlns:a16="http://schemas.microsoft.com/office/drawing/2014/main" val="3347298172"/>
                    </a:ext>
                  </a:extLst>
                </a:gridCol>
                <a:gridCol w="2664297">
                  <a:extLst>
                    <a:ext uri="{9D8B030D-6E8A-4147-A177-3AD203B41FA5}">
                      <a16:colId xmlns:a16="http://schemas.microsoft.com/office/drawing/2014/main" val="136517670"/>
                    </a:ext>
                  </a:extLst>
                </a:gridCol>
              </a:tblGrid>
              <a:tr h="286058">
                <a:tc>
                  <a:txBody>
                    <a:bodyPr/>
                    <a:lstStyle/>
                    <a:p>
                      <a:pPr algn="ctr"/>
                      <a:r>
                        <a:rPr lang="fr-FR" sz="1600" b="0" dirty="0"/>
                        <a:t>Cryptogramme</a:t>
                      </a:r>
                    </a:p>
                  </a:txBody>
                  <a:tcPr/>
                </a:tc>
                <a:tc>
                  <a:txBody>
                    <a:bodyPr/>
                    <a:lstStyle/>
                    <a:p>
                      <a:pPr algn="ctr"/>
                      <a:r>
                        <a:rPr lang="fr-FR" b="0" dirty="0"/>
                        <a:t>01001101101101</a:t>
                      </a:r>
                    </a:p>
                  </a:txBody>
                  <a:tcPr/>
                </a:tc>
                <a:extLst>
                  <a:ext uri="{0D108BD9-81ED-4DB2-BD59-A6C34878D82A}">
                    <a16:rowId xmlns:a16="http://schemas.microsoft.com/office/drawing/2014/main" val="1929271169"/>
                  </a:ext>
                </a:extLst>
              </a:tr>
              <a:tr h="370840">
                <a:tc>
                  <a:txBody>
                    <a:bodyPr/>
                    <a:lstStyle/>
                    <a:p>
                      <a:pPr algn="ctr"/>
                      <a:r>
                        <a:rPr lang="fr-FR" sz="1600" b="0" dirty="0"/>
                        <a:t>Clé</a:t>
                      </a:r>
                    </a:p>
                  </a:txBody>
                  <a:tcPr/>
                </a:tc>
                <a:tc>
                  <a:txBody>
                    <a:bodyPr/>
                    <a:lstStyle/>
                    <a:p>
                      <a:pPr algn="ctr"/>
                      <a:r>
                        <a:rPr lang="fr-FR" dirty="0"/>
                        <a:t>11010010100110</a:t>
                      </a:r>
                    </a:p>
                  </a:txBody>
                  <a:tcPr/>
                </a:tc>
                <a:extLst>
                  <a:ext uri="{0D108BD9-81ED-4DB2-BD59-A6C34878D82A}">
                    <a16:rowId xmlns:a16="http://schemas.microsoft.com/office/drawing/2014/main" val="2259558069"/>
                  </a:ext>
                </a:extLst>
              </a:tr>
              <a:tr h="370840">
                <a:tc>
                  <a:txBody>
                    <a:bodyPr/>
                    <a:lstStyle/>
                    <a:p>
                      <a:pPr algn="ctr"/>
                      <a:r>
                        <a:rPr lang="fr-FR" sz="1600" b="0" dirty="0"/>
                        <a:t>Message</a:t>
                      </a:r>
                    </a:p>
                  </a:txBody>
                  <a:tcPr/>
                </a:tc>
                <a:tc>
                  <a:txBody>
                    <a:bodyPr/>
                    <a:lstStyle/>
                    <a:p>
                      <a:pPr algn="ctr"/>
                      <a:r>
                        <a:rPr lang="fr-FR" sz="1800" b="0" dirty="0"/>
                        <a:t>10011111001011</a:t>
                      </a:r>
                      <a:endParaRPr lang="fr-FR" dirty="0"/>
                    </a:p>
                  </a:txBody>
                  <a:tcPr/>
                </a:tc>
                <a:extLst>
                  <a:ext uri="{0D108BD9-81ED-4DB2-BD59-A6C34878D82A}">
                    <a16:rowId xmlns:a16="http://schemas.microsoft.com/office/drawing/2014/main" val="1944325950"/>
                  </a:ext>
                </a:extLst>
              </a:tr>
            </a:tbl>
          </a:graphicData>
        </a:graphic>
      </p:graphicFrame>
      <p:sp>
        <p:nvSpPr>
          <p:cNvPr id="7" name="ZoneTexte 6">
            <a:extLst>
              <a:ext uri="{FF2B5EF4-FFF2-40B4-BE49-F238E27FC236}">
                <a16:creationId xmlns:a16="http://schemas.microsoft.com/office/drawing/2014/main" id="{46B49D02-4D99-46C0-A43B-6639B519B1BE}"/>
              </a:ext>
            </a:extLst>
          </p:cNvPr>
          <p:cNvSpPr txBox="1"/>
          <p:nvPr/>
        </p:nvSpPr>
        <p:spPr>
          <a:xfrm>
            <a:off x="4088904" y="3397979"/>
            <a:ext cx="2417137" cy="338554"/>
          </a:xfrm>
          <a:prstGeom prst="rect">
            <a:avLst/>
          </a:prstGeom>
          <a:noFill/>
        </p:spPr>
        <p:txBody>
          <a:bodyPr wrap="none" rtlCol="0">
            <a:spAutoFit/>
          </a:bodyPr>
          <a:lstStyle/>
          <a:p>
            <a:r>
              <a:rPr lang="fr-FR" sz="1600" dirty="0"/>
              <a:t>Chiffrement du message</a:t>
            </a:r>
          </a:p>
        </p:txBody>
      </p:sp>
      <p:sp>
        <p:nvSpPr>
          <p:cNvPr id="14" name="ZoneTexte 13">
            <a:extLst>
              <a:ext uri="{FF2B5EF4-FFF2-40B4-BE49-F238E27FC236}">
                <a16:creationId xmlns:a16="http://schemas.microsoft.com/office/drawing/2014/main" id="{2098592B-8713-42C5-B1EC-9BC0746BE0E7}"/>
              </a:ext>
            </a:extLst>
          </p:cNvPr>
          <p:cNvSpPr txBox="1"/>
          <p:nvPr/>
        </p:nvSpPr>
        <p:spPr>
          <a:xfrm>
            <a:off x="4088904" y="5007342"/>
            <a:ext cx="1458541" cy="338554"/>
          </a:xfrm>
          <a:prstGeom prst="rect">
            <a:avLst/>
          </a:prstGeom>
          <a:noFill/>
        </p:spPr>
        <p:txBody>
          <a:bodyPr wrap="none" rtlCol="0">
            <a:spAutoFit/>
          </a:bodyPr>
          <a:lstStyle/>
          <a:p>
            <a:r>
              <a:rPr lang="fr-FR" sz="1600" dirty="0"/>
              <a:t>Déchiffrement</a:t>
            </a:r>
          </a:p>
        </p:txBody>
      </p:sp>
      <p:sp>
        <p:nvSpPr>
          <p:cNvPr id="15" name="ZoneTexte 14">
            <a:extLst>
              <a:ext uri="{FF2B5EF4-FFF2-40B4-BE49-F238E27FC236}">
                <a16:creationId xmlns:a16="http://schemas.microsoft.com/office/drawing/2014/main" id="{A562E36D-FA8B-4F12-858C-BA96A7511899}"/>
              </a:ext>
            </a:extLst>
          </p:cNvPr>
          <p:cNvSpPr txBox="1"/>
          <p:nvPr/>
        </p:nvSpPr>
        <p:spPr>
          <a:xfrm>
            <a:off x="672679" y="4047015"/>
            <a:ext cx="1471878" cy="338554"/>
          </a:xfrm>
          <a:prstGeom prst="rect">
            <a:avLst/>
          </a:prstGeom>
          <a:noFill/>
        </p:spPr>
        <p:txBody>
          <a:bodyPr wrap="none" rtlCol="0">
            <a:spAutoFit/>
          </a:bodyPr>
          <a:lstStyle/>
          <a:p>
            <a:r>
              <a:rPr lang="fr-FR" sz="1600" dirty="0"/>
              <a:t>Fonction XOR</a:t>
            </a:r>
          </a:p>
        </p:txBody>
      </p:sp>
      <p:sp>
        <p:nvSpPr>
          <p:cNvPr id="16" name="ZoneTexte 15">
            <a:extLst>
              <a:ext uri="{FF2B5EF4-FFF2-40B4-BE49-F238E27FC236}">
                <a16:creationId xmlns:a16="http://schemas.microsoft.com/office/drawing/2014/main" id="{BC0A9C53-F7FC-4953-BB58-EE93F7036B77}"/>
              </a:ext>
            </a:extLst>
          </p:cNvPr>
          <p:cNvSpPr txBox="1"/>
          <p:nvPr/>
        </p:nvSpPr>
        <p:spPr>
          <a:xfrm>
            <a:off x="2408178" y="1522895"/>
            <a:ext cx="4604787" cy="369332"/>
          </a:xfrm>
          <a:prstGeom prst="rect">
            <a:avLst/>
          </a:prstGeom>
          <a:noFill/>
        </p:spPr>
        <p:txBody>
          <a:bodyPr wrap="none" rtlCol="0">
            <a:spAutoFit/>
          </a:bodyPr>
          <a:lstStyle/>
          <a:p>
            <a:r>
              <a:rPr lang="fr-FR" sz="1800" dirty="0"/>
              <a:t>Chiffrement symétrique avec le OU exclusif</a:t>
            </a:r>
          </a:p>
        </p:txBody>
      </p:sp>
    </p:spTree>
    <p:extLst>
      <p:ext uri="{BB962C8B-B14F-4D97-AF65-F5344CB8AC3E}">
        <p14:creationId xmlns:p14="http://schemas.microsoft.com/office/powerpoint/2010/main" val="3105292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ZoneTexte 259">
            <a:extLst>
              <a:ext uri="{FF2B5EF4-FFF2-40B4-BE49-F238E27FC236}">
                <a16:creationId xmlns:a16="http://schemas.microsoft.com/office/drawing/2014/main" id="{E7D848D6-7CA0-4477-AB5D-55C127FD7144}"/>
              </a:ext>
            </a:extLst>
          </p:cNvPr>
          <p:cNvSpPr txBox="1"/>
          <p:nvPr/>
        </p:nvSpPr>
        <p:spPr>
          <a:xfrm>
            <a:off x="5485921" y="4776071"/>
            <a:ext cx="978538" cy="307777"/>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fr-FR" sz="1400" i="1" dirty="0">
                <a:latin typeface="+mj-lt"/>
              </a:rPr>
              <a:t>Texte chiffré</a:t>
            </a:r>
          </a:p>
        </p:txBody>
      </p:sp>
      <p:sp>
        <p:nvSpPr>
          <p:cNvPr id="259" name="ZoneTexte 258">
            <a:extLst>
              <a:ext uri="{FF2B5EF4-FFF2-40B4-BE49-F238E27FC236}">
                <a16:creationId xmlns:a16="http://schemas.microsoft.com/office/drawing/2014/main" id="{DB1FD290-1163-40EC-A8AB-8A44B8759527}"/>
              </a:ext>
            </a:extLst>
          </p:cNvPr>
          <p:cNvSpPr txBox="1"/>
          <p:nvPr/>
        </p:nvSpPr>
        <p:spPr>
          <a:xfrm>
            <a:off x="5419248" y="1659046"/>
            <a:ext cx="1053237" cy="30777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fr-FR" sz="1400" i="1" dirty="0">
                <a:latin typeface="+mj-lt"/>
              </a:rPr>
              <a:t>Texte en clair</a:t>
            </a:r>
          </a:p>
        </p:txBody>
      </p:sp>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Types de chiffrements symétriques</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13" name="ZoneTexte 12">
            <a:extLst>
              <a:ext uri="{FF2B5EF4-FFF2-40B4-BE49-F238E27FC236}">
                <a16:creationId xmlns:a16="http://schemas.microsoft.com/office/drawing/2014/main" id="{6872E00D-2A45-4958-9149-5C975267B309}"/>
              </a:ext>
            </a:extLst>
          </p:cNvPr>
          <p:cNvSpPr txBox="1"/>
          <p:nvPr/>
        </p:nvSpPr>
        <p:spPr>
          <a:xfrm>
            <a:off x="246637" y="5488472"/>
            <a:ext cx="7100534" cy="400110"/>
          </a:xfrm>
          <a:prstGeom prst="rect">
            <a:avLst/>
          </a:prstGeom>
          <a:noFill/>
        </p:spPr>
        <p:txBody>
          <a:bodyPr wrap="none" rtlCol="0">
            <a:spAutoFit/>
          </a:bodyPr>
          <a:lstStyle/>
          <a:p>
            <a:r>
              <a:rPr lang="fr-FR" sz="2000" b="1" cap="small" dirty="0">
                <a:effectLst>
                  <a:outerShdw blurRad="38100" dist="38100" dir="2700000" algn="tl">
                    <a:srgbClr val="000000">
                      <a:alpha val="43137"/>
                    </a:srgbClr>
                  </a:outerShdw>
                </a:effectLst>
                <a:latin typeface="+mj-lt"/>
              </a:rPr>
              <a:t>Chiffrement de flux – chiffrement par flot – chiffrement en continu</a:t>
            </a:r>
          </a:p>
        </p:txBody>
      </p:sp>
      <p:sp>
        <p:nvSpPr>
          <p:cNvPr id="8" name="Rectangle 7">
            <a:extLst>
              <a:ext uri="{FF2B5EF4-FFF2-40B4-BE49-F238E27FC236}">
                <a16:creationId xmlns:a16="http://schemas.microsoft.com/office/drawing/2014/main" id="{619B0BD8-EE9C-40DD-B193-A5BF6D40F8CE}"/>
              </a:ext>
            </a:extLst>
          </p:cNvPr>
          <p:cNvSpPr/>
          <p:nvPr/>
        </p:nvSpPr>
        <p:spPr>
          <a:xfrm>
            <a:off x="3155289"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1" name="Rectangle 60">
            <a:extLst>
              <a:ext uri="{FF2B5EF4-FFF2-40B4-BE49-F238E27FC236}">
                <a16:creationId xmlns:a16="http://schemas.microsoft.com/office/drawing/2014/main" id="{D2E1A7CE-1803-454F-A53C-6D3420035AD8}"/>
              </a:ext>
            </a:extLst>
          </p:cNvPr>
          <p:cNvSpPr/>
          <p:nvPr/>
        </p:nvSpPr>
        <p:spPr>
          <a:xfrm>
            <a:off x="3379201"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2" name="Rectangle 61">
            <a:extLst>
              <a:ext uri="{FF2B5EF4-FFF2-40B4-BE49-F238E27FC236}">
                <a16:creationId xmlns:a16="http://schemas.microsoft.com/office/drawing/2014/main" id="{2917270F-CF8B-48D0-888F-7815AE23AF76}"/>
              </a:ext>
            </a:extLst>
          </p:cNvPr>
          <p:cNvSpPr/>
          <p:nvPr/>
        </p:nvSpPr>
        <p:spPr>
          <a:xfrm>
            <a:off x="3603113"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3" name="Rectangle 62">
            <a:extLst>
              <a:ext uri="{FF2B5EF4-FFF2-40B4-BE49-F238E27FC236}">
                <a16:creationId xmlns:a16="http://schemas.microsoft.com/office/drawing/2014/main" id="{5B613092-8CB8-4819-AFD8-37BA059D3501}"/>
              </a:ext>
            </a:extLst>
          </p:cNvPr>
          <p:cNvSpPr/>
          <p:nvPr/>
        </p:nvSpPr>
        <p:spPr>
          <a:xfrm>
            <a:off x="3823217"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4" name="Rectangle 63">
            <a:extLst>
              <a:ext uri="{FF2B5EF4-FFF2-40B4-BE49-F238E27FC236}">
                <a16:creationId xmlns:a16="http://schemas.microsoft.com/office/drawing/2014/main" id="{C56F86D7-94E7-4C75-B06B-CDEA6F0EE817}"/>
              </a:ext>
            </a:extLst>
          </p:cNvPr>
          <p:cNvSpPr/>
          <p:nvPr/>
        </p:nvSpPr>
        <p:spPr>
          <a:xfrm>
            <a:off x="4036225"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5" name="Rectangle 64">
            <a:extLst>
              <a:ext uri="{FF2B5EF4-FFF2-40B4-BE49-F238E27FC236}">
                <a16:creationId xmlns:a16="http://schemas.microsoft.com/office/drawing/2014/main" id="{200DBE45-75A8-4CE9-A2F0-3604880420AE}"/>
              </a:ext>
            </a:extLst>
          </p:cNvPr>
          <p:cNvSpPr/>
          <p:nvPr/>
        </p:nvSpPr>
        <p:spPr>
          <a:xfrm>
            <a:off x="4260137"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6" name="Rectangle 65">
            <a:extLst>
              <a:ext uri="{FF2B5EF4-FFF2-40B4-BE49-F238E27FC236}">
                <a16:creationId xmlns:a16="http://schemas.microsoft.com/office/drawing/2014/main" id="{247EE63A-54CF-47D1-BE8C-FDB6B7719D1C}"/>
              </a:ext>
            </a:extLst>
          </p:cNvPr>
          <p:cNvSpPr/>
          <p:nvPr/>
        </p:nvSpPr>
        <p:spPr>
          <a:xfrm>
            <a:off x="4484049"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7" name="Rectangle 66">
            <a:extLst>
              <a:ext uri="{FF2B5EF4-FFF2-40B4-BE49-F238E27FC236}">
                <a16:creationId xmlns:a16="http://schemas.microsoft.com/office/drawing/2014/main" id="{14ECA5A5-F41A-46E1-9EFA-FB1EED0D2909}"/>
              </a:ext>
            </a:extLst>
          </p:cNvPr>
          <p:cNvSpPr/>
          <p:nvPr/>
        </p:nvSpPr>
        <p:spPr>
          <a:xfrm>
            <a:off x="4704153"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8" name="Rectangle 67">
            <a:extLst>
              <a:ext uri="{FF2B5EF4-FFF2-40B4-BE49-F238E27FC236}">
                <a16:creationId xmlns:a16="http://schemas.microsoft.com/office/drawing/2014/main" id="{139E9F5D-548D-4DD3-A134-568849EF97E7}"/>
              </a:ext>
            </a:extLst>
          </p:cNvPr>
          <p:cNvSpPr/>
          <p:nvPr/>
        </p:nvSpPr>
        <p:spPr>
          <a:xfrm>
            <a:off x="4931121"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9" name="Rectangle 68">
            <a:extLst>
              <a:ext uri="{FF2B5EF4-FFF2-40B4-BE49-F238E27FC236}">
                <a16:creationId xmlns:a16="http://schemas.microsoft.com/office/drawing/2014/main" id="{1ED22F1C-24B2-4A03-898A-C88385323233}"/>
              </a:ext>
            </a:extLst>
          </p:cNvPr>
          <p:cNvSpPr/>
          <p:nvPr/>
        </p:nvSpPr>
        <p:spPr>
          <a:xfrm>
            <a:off x="5155033"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0" name="Rectangle 69">
            <a:extLst>
              <a:ext uri="{FF2B5EF4-FFF2-40B4-BE49-F238E27FC236}">
                <a16:creationId xmlns:a16="http://schemas.microsoft.com/office/drawing/2014/main" id="{F1546B81-264F-4C45-BC0F-22C6A514CE9F}"/>
              </a:ext>
            </a:extLst>
          </p:cNvPr>
          <p:cNvSpPr/>
          <p:nvPr/>
        </p:nvSpPr>
        <p:spPr>
          <a:xfrm>
            <a:off x="5378945"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1" name="Rectangle 70">
            <a:extLst>
              <a:ext uri="{FF2B5EF4-FFF2-40B4-BE49-F238E27FC236}">
                <a16:creationId xmlns:a16="http://schemas.microsoft.com/office/drawing/2014/main" id="{D3F3266D-CB46-4432-978F-7B6D65C2C9DC}"/>
              </a:ext>
            </a:extLst>
          </p:cNvPr>
          <p:cNvSpPr/>
          <p:nvPr/>
        </p:nvSpPr>
        <p:spPr>
          <a:xfrm>
            <a:off x="5599049"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2" name="Rectangle 71">
            <a:extLst>
              <a:ext uri="{FF2B5EF4-FFF2-40B4-BE49-F238E27FC236}">
                <a16:creationId xmlns:a16="http://schemas.microsoft.com/office/drawing/2014/main" id="{E2809333-701F-41A1-91C1-EAE9B0BDD374}"/>
              </a:ext>
            </a:extLst>
          </p:cNvPr>
          <p:cNvSpPr/>
          <p:nvPr/>
        </p:nvSpPr>
        <p:spPr>
          <a:xfrm>
            <a:off x="5812057"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3" name="Rectangle 72">
            <a:extLst>
              <a:ext uri="{FF2B5EF4-FFF2-40B4-BE49-F238E27FC236}">
                <a16:creationId xmlns:a16="http://schemas.microsoft.com/office/drawing/2014/main" id="{97AC0DD1-A4DA-4DA8-B2C1-75F8FBD746C5}"/>
              </a:ext>
            </a:extLst>
          </p:cNvPr>
          <p:cNvSpPr/>
          <p:nvPr/>
        </p:nvSpPr>
        <p:spPr>
          <a:xfrm>
            <a:off x="6035969"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4" name="Rectangle 73">
            <a:extLst>
              <a:ext uri="{FF2B5EF4-FFF2-40B4-BE49-F238E27FC236}">
                <a16:creationId xmlns:a16="http://schemas.microsoft.com/office/drawing/2014/main" id="{1B3A78D9-457C-4C19-A470-657442C4E9C5}"/>
              </a:ext>
            </a:extLst>
          </p:cNvPr>
          <p:cNvSpPr/>
          <p:nvPr/>
        </p:nvSpPr>
        <p:spPr>
          <a:xfrm>
            <a:off x="6259881"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5" name="Rectangle 74">
            <a:extLst>
              <a:ext uri="{FF2B5EF4-FFF2-40B4-BE49-F238E27FC236}">
                <a16:creationId xmlns:a16="http://schemas.microsoft.com/office/drawing/2014/main" id="{7864CC20-94E2-4F15-A1CC-EE188CF98D34}"/>
              </a:ext>
            </a:extLst>
          </p:cNvPr>
          <p:cNvSpPr/>
          <p:nvPr/>
        </p:nvSpPr>
        <p:spPr>
          <a:xfrm>
            <a:off x="6479985"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6" name="Rectangle 75">
            <a:extLst>
              <a:ext uri="{FF2B5EF4-FFF2-40B4-BE49-F238E27FC236}">
                <a16:creationId xmlns:a16="http://schemas.microsoft.com/office/drawing/2014/main" id="{0A7FEEB9-D651-4808-81BD-A3849484BF52}"/>
              </a:ext>
            </a:extLst>
          </p:cNvPr>
          <p:cNvSpPr/>
          <p:nvPr/>
        </p:nvSpPr>
        <p:spPr>
          <a:xfrm>
            <a:off x="6703166"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7" name="Rectangle 76">
            <a:extLst>
              <a:ext uri="{FF2B5EF4-FFF2-40B4-BE49-F238E27FC236}">
                <a16:creationId xmlns:a16="http://schemas.microsoft.com/office/drawing/2014/main" id="{4F2AF396-528F-4175-94E8-CD7F33B1F820}"/>
              </a:ext>
            </a:extLst>
          </p:cNvPr>
          <p:cNvSpPr/>
          <p:nvPr/>
        </p:nvSpPr>
        <p:spPr>
          <a:xfrm>
            <a:off x="6927078"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8" name="Rectangle 77">
            <a:extLst>
              <a:ext uri="{FF2B5EF4-FFF2-40B4-BE49-F238E27FC236}">
                <a16:creationId xmlns:a16="http://schemas.microsoft.com/office/drawing/2014/main" id="{51CA4C90-6CF1-4BD6-B177-8C2BDAE6A5DE}"/>
              </a:ext>
            </a:extLst>
          </p:cNvPr>
          <p:cNvSpPr/>
          <p:nvPr/>
        </p:nvSpPr>
        <p:spPr>
          <a:xfrm>
            <a:off x="7150990"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79" name="Rectangle 78">
            <a:extLst>
              <a:ext uri="{FF2B5EF4-FFF2-40B4-BE49-F238E27FC236}">
                <a16:creationId xmlns:a16="http://schemas.microsoft.com/office/drawing/2014/main" id="{4D01F2F5-486D-4493-9FE8-4DDC30DDC048}"/>
              </a:ext>
            </a:extLst>
          </p:cNvPr>
          <p:cNvSpPr/>
          <p:nvPr/>
        </p:nvSpPr>
        <p:spPr>
          <a:xfrm>
            <a:off x="7371094"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0" name="Rectangle 79">
            <a:extLst>
              <a:ext uri="{FF2B5EF4-FFF2-40B4-BE49-F238E27FC236}">
                <a16:creationId xmlns:a16="http://schemas.microsoft.com/office/drawing/2014/main" id="{435DB0BC-E7C9-4977-9711-E9E19863E71F}"/>
              </a:ext>
            </a:extLst>
          </p:cNvPr>
          <p:cNvSpPr/>
          <p:nvPr/>
        </p:nvSpPr>
        <p:spPr>
          <a:xfrm>
            <a:off x="7584102"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1" name="Rectangle 80">
            <a:extLst>
              <a:ext uri="{FF2B5EF4-FFF2-40B4-BE49-F238E27FC236}">
                <a16:creationId xmlns:a16="http://schemas.microsoft.com/office/drawing/2014/main" id="{9D22E0E6-791C-42ED-B365-25F608EA25D2}"/>
              </a:ext>
            </a:extLst>
          </p:cNvPr>
          <p:cNvSpPr/>
          <p:nvPr/>
        </p:nvSpPr>
        <p:spPr>
          <a:xfrm>
            <a:off x="7808014"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2" name="Rectangle 81">
            <a:extLst>
              <a:ext uri="{FF2B5EF4-FFF2-40B4-BE49-F238E27FC236}">
                <a16:creationId xmlns:a16="http://schemas.microsoft.com/office/drawing/2014/main" id="{EC503322-B9CC-4BB0-9B0C-A69F61CCC7DC}"/>
              </a:ext>
            </a:extLst>
          </p:cNvPr>
          <p:cNvSpPr/>
          <p:nvPr/>
        </p:nvSpPr>
        <p:spPr>
          <a:xfrm>
            <a:off x="8031926"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3" name="Rectangle 82">
            <a:extLst>
              <a:ext uri="{FF2B5EF4-FFF2-40B4-BE49-F238E27FC236}">
                <a16:creationId xmlns:a16="http://schemas.microsoft.com/office/drawing/2014/main" id="{E454533C-79CC-4573-B8F0-1D780B5428D6}"/>
              </a:ext>
            </a:extLst>
          </p:cNvPr>
          <p:cNvSpPr/>
          <p:nvPr/>
        </p:nvSpPr>
        <p:spPr>
          <a:xfrm>
            <a:off x="8252030"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0" name="Accolade ouvrante 9">
            <a:extLst>
              <a:ext uri="{FF2B5EF4-FFF2-40B4-BE49-F238E27FC236}">
                <a16:creationId xmlns:a16="http://schemas.microsoft.com/office/drawing/2014/main" id="{C799CF2E-1E4C-47B8-8B4D-8545D79356BC}"/>
              </a:ext>
            </a:extLst>
          </p:cNvPr>
          <p:cNvSpPr/>
          <p:nvPr/>
        </p:nvSpPr>
        <p:spPr>
          <a:xfrm rot="16200000">
            <a:off x="4093521" y="1505822"/>
            <a:ext cx="91024" cy="187220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86" name="Rectangle 85">
            <a:extLst>
              <a:ext uri="{FF2B5EF4-FFF2-40B4-BE49-F238E27FC236}">
                <a16:creationId xmlns:a16="http://schemas.microsoft.com/office/drawing/2014/main" id="{3D8F7B0D-6817-4110-9DA8-D978051E6281}"/>
              </a:ext>
            </a:extLst>
          </p:cNvPr>
          <p:cNvSpPr/>
          <p:nvPr/>
        </p:nvSpPr>
        <p:spPr>
          <a:xfrm>
            <a:off x="8475942"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7" name="Rectangle 86">
            <a:extLst>
              <a:ext uri="{FF2B5EF4-FFF2-40B4-BE49-F238E27FC236}">
                <a16:creationId xmlns:a16="http://schemas.microsoft.com/office/drawing/2014/main" id="{2092684C-AEDF-4A85-9B7F-C9066205AC80}"/>
              </a:ext>
            </a:extLst>
          </p:cNvPr>
          <p:cNvSpPr/>
          <p:nvPr/>
        </p:nvSpPr>
        <p:spPr>
          <a:xfrm>
            <a:off x="8699854"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8" name="Rectangle 87">
            <a:extLst>
              <a:ext uri="{FF2B5EF4-FFF2-40B4-BE49-F238E27FC236}">
                <a16:creationId xmlns:a16="http://schemas.microsoft.com/office/drawing/2014/main" id="{FBD046DB-37F0-40CE-8BD1-DCA026A56859}"/>
              </a:ext>
            </a:extLst>
          </p:cNvPr>
          <p:cNvSpPr/>
          <p:nvPr/>
        </p:nvSpPr>
        <p:spPr>
          <a:xfrm>
            <a:off x="8919958" y="19432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1" name="Rectangle 90">
            <a:extLst>
              <a:ext uri="{FF2B5EF4-FFF2-40B4-BE49-F238E27FC236}">
                <a16:creationId xmlns:a16="http://schemas.microsoft.com/office/drawing/2014/main" id="{E87E63A3-67DF-4981-84F5-D24A8AA2790B}"/>
              </a:ext>
            </a:extLst>
          </p:cNvPr>
          <p:cNvSpPr/>
          <p:nvPr/>
        </p:nvSpPr>
        <p:spPr>
          <a:xfrm>
            <a:off x="2777489"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2" name="Rectangle 91">
            <a:extLst>
              <a:ext uri="{FF2B5EF4-FFF2-40B4-BE49-F238E27FC236}">
                <a16:creationId xmlns:a16="http://schemas.microsoft.com/office/drawing/2014/main" id="{4FE445F5-9E1C-4D99-AAE2-2183F6B4FE4D}"/>
              </a:ext>
            </a:extLst>
          </p:cNvPr>
          <p:cNvSpPr/>
          <p:nvPr/>
        </p:nvSpPr>
        <p:spPr>
          <a:xfrm>
            <a:off x="3001401"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3" name="Rectangle 92">
            <a:extLst>
              <a:ext uri="{FF2B5EF4-FFF2-40B4-BE49-F238E27FC236}">
                <a16:creationId xmlns:a16="http://schemas.microsoft.com/office/drawing/2014/main" id="{6D93E679-376B-4E66-B7C2-2D931342C0F7}"/>
              </a:ext>
            </a:extLst>
          </p:cNvPr>
          <p:cNvSpPr/>
          <p:nvPr/>
        </p:nvSpPr>
        <p:spPr>
          <a:xfrm>
            <a:off x="3225313"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4" name="Rectangle 93">
            <a:extLst>
              <a:ext uri="{FF2B5EF4-FFF2-40B4-BE49-F238E27FC236}">
                <a16:creationId xmlns:a16="http://schemas.microsoft.com/office/drawing/2014/main" id="{A1368E49-23E7-4D21-9EB6-68E9318E6FCB}"/>
              </a:ext>
            </a:extLst>
          </p:cNvPr>
          <p:cNvSpPr/>
          <p:nvPr/>
        </p:nvSpPr>
        <p:spPr>
          <a:xfrm>
            <a:off x="3445417"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5" name="Rectangle 94">
            <a:extLst>
              <a:ext uri="{FF2B5EF4-FFF2-40B4-BE49-F238E27FC236}">
                <a16:creationId xmlns:a16="http://schemas.microsoft.com/office/drawing/2014/main" id="{34E7E7DC-7774-4141-B7DC-C2687EB7B9FF}"/>
              </a:ext>
            </a:extLst>
          </p:cNvPr>
          <p:cNvSpPr/>
          <p:nvPr/>
        </p:nvSpPr>
        <p:spPr>
          <a:xfrm>
            <a:off x="3658425"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6" name="Rectangle 95">
            <a:extLst>
              <a:ext uri="{FF2B5EF4-FFF2-40B4-BE49-F238E27FC236}">
                <a16:creationId xmlns:a16="http://schemas.microsoft.com/office/drawing/2014/main" id="{888E7251-AF91-4617-BD8F-64DFDC5B8ABC}"/>
              </a:ext>
            </a:extLst>
          </p:cNvPr>
          <p:cNvSpPr/>
          <p:nvPr/>
        </p:nvSpPr>
        <p:spPr>
          <a:xfrm>
            <a:off x="3882337"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7" name="Rectangle 96">
            <a:extLst>
              <a:ext uri="{FF2B5EF4-FFF2-40B4-BE49-F238E27FC236}">
                <a16:creationId xmlns:a16="http://schemas.microsoft.com/office/drawing/2014/main" id="{A5645722-1E82-41DF-BE7E-E53CA136A66A}"/>
              </a:ext>
            </a:extLst>
          </p:cNvPr>
          <p:cNvSpPr/>
          <p:nvPr/>
        </p:nvSpPr>
        <p:spPr>
          <a:xfrm>
            <a:off x="4106249"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8" name="Rectangle 97">
            <a:extLst>
              <a:ext uri="{FF2B5EF4-FFF2-40B4-BE49-F238E27FC236}">
                <a16:creationId xmlns:a16="http://schemas.microsoft.com/office/drawing/2014/main" id="{9E2B2FAB-4505-40DE-BB36-F13C9EE149A2}"/>
              </a:ext>
            </a:extLst>
          </p:cNvPr>
          <p:cNvSpPr/>
          <p:nvPr/>
        </p:nvSpPr>
        <p:spPr>
          <a:xfrm>
            <a:off x="4326353"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9" name="Rectangle 98">
            <a:extLst>
              <a:ext uri="{FF2B5EF4-FFF2-40B4-BE49-F238E27FC236}">
                <a16:creationId xmlns:a16="http://schemas.microsoft.com/office/drawing/2014/main" id="{5195F802-10D3-4791-8CC7-CB111CD023F0}"/>
              </a:ext>
            </a:extLst>
          </p:cNvPr>
          <p:cNvSpPr/>
          <p:nvPr/>
        </p:nvSpPr>
        <p:spPr>
          <a:xfrm>
            <a:off x="4553321" y="2675449"/>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00" name="Rectangle 99">
            <a:extLst>
              <a:ext uri="{FF2B5EF4-FFF2-40B4-BE49-F238E27FC236}">
                <a16:creationId xmlns:a16="http://schemas.microsoft.com/office/drawing/2014/main" id="{7AF28CBD-01EE-4144-A8B2-8ADE813B9D8E}"/>
              </a:ext>
            </a:extLst>
          </p:cNvPr>
          <p:cNvSpPr/>
          <p:nvPr/>
        </p:nvSpPr>
        <p:spPr>
          <a:xfrm>
            <a:off x="2795738"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1" name="Rectangle 100">
            <a:extLst>
              <a:ext uri="{FF2B5EF4-FFF2-40B4-BE49-F238E27FC236}">
                <a16:creationId xmlns:a16="http://schemas.microsoft.com/office/drawing/2014/main" id="{DB9FCB52-EA1A-49F0-98F4-916714F39178}"/>
              </a:ext>
            </a:extLst>
          </p:cNvPr>
          <p:cNvSpPr/>
          <p:nvPr/>
        </p:nvSpPr>
        <p:spPr>
          <a:xfrm>
            <a:off x="3019650"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2" name="Rectangle 101">
            <a:extLst>
              <a:ext uri="{FF2B5EF4-FFF2-40B4-BE49-F238E27FC236}">
                <a16:creationId xmlns:a16="http://schemas.microsoft.com/office/drawing/2014/main" id="{32B212BA-5117-4860-9EF6-6678150A685B}"/>
              </a:ext>
            </a:extLst>
          </p:cNvPr>
          <p:cNvSpPr/>
          <p:nvPr/>
        </p:nvSpPr>
        <p:spPr>
          <a:xfrm>
            <a:off x="3243562"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3" name="Rectangle 102">
            <a:extLst>
              <a:ext uri="{FF2B5EF4-FFF2-40B4-BE49-F238E27FC236}">
                <a16:creationId xmlns:a16="http://schemas.microsoft.com/office/drawing/2014/main" id="{1CB7FFC6-F7FD-45A2-93F9-BF3A31AD0A7F}"/>
              </a:ext>
            </a:extLst>
          </p:cNvPr>
          <p:cNvSpPr/>
          <p:nvPr/>
        </p:nvSpPr>
        <p:spPr>
          <a:xfrm>
            <a:off x="3463666"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4" name="Rectangle 103">
            <a:extLst>
              <a:ext uri="{FF2B5EF4-FFF2-40B4-BE49-F238E27FC236}">
                <a16:creationId xmlns:a16="http://schemas.microsoft.com/office/drawing/2014/main" id="{7E66A85B-906B-4710-AF92-7177C0882E08}"/>
              </a:ext>
            </a:extLst>
          </p:cNvPr>
          <p:cNvSpPr/>
          <p:nvPr/>
        </p:nvSpPr>
        <p:spPr>
          <a:xfrm>
            <a:off x="3676674"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5" name="Rectangle 104">
            <a:extLst>
              <a:ext uri="{FF2B5EF4-FFF2-40B4-BE49-F238E27FC236}">
                <a16:creationId xmlns:a16="http://schemas.microsoft.com/office/drawing/2014/main" id="{5D066985-7ADD-4652-B77E-4B7664D29CD6}"/>
              </a:ext>
            </a:extLst>
          </p:cNvPr>
          <p:cNvSpPr/>
          <p:nvPr/>
        </p:nvSpPr>
        <p:spPr>
          <a:xfrm>
            <a:off x="3900586"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6" name="Rectangle 105">
            <a:extLst>
              <a:ext uri="{FF2B5EF4-FFF2-40B4-BE49-F238E27FC236}">
                <a16:creationId xmlns:a16="http://schemas.microsoft.com/office/drawing/2014/main" id="{A855A225-B2F1-4DF3-B939-44A2DF917A2C}"/>
              </a:ext>
            </a:extLst>
          </p:cNvPr>
          <p:cNvSpPr/>
          <p:nvPr/>
        </p:nvSpPr>
        <p:spPr>
          <a:xfrm>
            <a:off x="4124498"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7" name="Rectangle 106">
            <a:extLst>
              <a:ext uri="{FF2B5EF4-FFF2-40B4-BE49-F238E27FC236}">
                <a16:creationId xmlns:a16="http://schemas.microsoft.com/office/drawing/2014/main" id="{97453B4C-916F-4E03-85B7-F6E5EEED4F55}"/>
              </a:ext>
            </a:extLst>
          </p:cNvPr>
          <p:cNvSpPr/>
          <p:nvPr/>
        </p:nvSpPr>
        <p:spPr>
          <a:xfrm>
            <a:off x="4344602"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08" name="Rectangle 107">
            <a:extLst>
              <a:ext uri="{FF2B5EF4-FFF2-40B4-BE49-F238E27FC236}">
                <a16:creationId xmlns:a16="http://schemas.microsoft.com/office/drawing/2014/main" id="{9F736540-BF69-47CD-94E0-1BCC19C9F671}"/>
              </a:ext>
            </a:extLst>
          </p:cNvPr>
          <p:cNvSpPr/>
          <p:nvPr/>
        </p:nvSpPr>
        <p:spPr>
          <a:xfrm>
            <a:off x="4571570" y="3803105"/>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10" name="Rectangle 109">
            <a:extLst>
              <a:ext uri="{FF2B5EF4-FFF2-40B4-BE49-F238E27FC236}">
                <a16:creationId xmlns:a16="http://schemas.microsoft.com/office/drawing/2014/main" id="{AE538F5B-6EEF-4C4D-8DB2-6E624072720F}"/>
              </a:ext>
            </a:extLst>
          </p:cNvPr>
          <p:cNvSpPr/>
          <p:nvPr/>
        </p:nvSpPr>
        <p:spPr>
          <a:xfrm>
            <a:off x="2652945" y="3216863"/>
            <a:ext cx="2275120" cy="339948"/>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00" i="1" dirty="0">
                <a:latin typeface="+mj-lt"/>
              </a:rPr>
              <a:t>Chiffrement</a:t>
            </a:r>
          </a:p>
        </p:txBody>
      </p:sp>
      <p:cxnSp>
        <p:nvCxnSpPr>
          <p:cNvPr id="112" name="Connecteur droit avec flèche 111">
            <a:extLst>
              <a:ext uri="{FF2B5EF4-FFF2-40B4-BE49-F238E27FC236}">
                <a16:creationId xmlns:a16="http://schemas.microsoft.com/office/drawing/2014/main" id="{551E5654-20B5-4002-B204-E4BABC4C2C22}"/>
              </a:ext>
            </a:extLst>
          </p:cNvPr>
          <p:cNvCxnSpPr>
            <a:cxnSpLocks/>
            <a:stCxn id="91" idx="2"/>
          </p:cNvCxnSpPr>
          <p:nvPr/>
        </p:nvCxnSpPr>
        <p:spPr>
          <a:xfrm flipH="1">
            <a:off x="2888272" y="2990793"/>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necteur droit avec flèche 112">
            <a:extLst>
              <a:ext uri="{FF2B5EF4-FFF2-40B4-BE49-F238E27FC236}">
                <a16:creationId xmlns:a16="http://schemas.microsoft.com/office/drawing/2014/main" id="{CAC8A7BD-FDBD-441B-B2A2-6B70DE61F3E2}"/>
              </a:ext>
            </a:extLst>
          </p:cNvPr>
          <p:cNvCxnSpPr>
            <a:cxnSpLocks/>
            <a:stCxn id="92" idx="2"/>
          </p:cNvCxnSpPr>
          <p:nvPr/>
        </p:nvCxnSpPr>
        <p:spPr>
          <a:xfrm flipH="1">
            <a:off x="3112184" y="2990793"/>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38ACA16F-8BE3-45CA-8D47-BCC9139ECC37}"/>
              </a:ext>
            </a:extLst>
          </p:cNvPr>
          <p:cNvCxnSpPr>
            <a:cxnSpLocks/>
            <a:stCxn id="93" idx="2"/>
          </p:cNvCxnSpPr>
          <p:nvPr/>
        </p:nvCxnSpPr>
        <p:spPr>
          <a:xfrm>
            <a:off x="3337269" y="2990793"/>
            <a:ext cx="3056"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avec flèche 118">
            <a:extLst>
              <a:ext uri="{FF2B5EF4-FFF2-40B4-BE49-F238E27FC236}">
                <a16:creationId xmlns:a16="http://schemas.microsoft.com/office/drawing/2014/main" id="{4D2078C8-5E05-4A5C-B4FD-51D7E2C54A3D}"/>
              </a:ext>
            </a:extLst>
          </p:cNvPr>
          <p:cNvCxnSpPr>
            <a:cxnSpLocks/>
            <a:stCxn id="97" idx="2"/>
          </p:cNvCxnSpPr>
          <p:nvPr/>
        </p:nvCxnSpPr>
        <p:spPr>
          <a:xfrm>
            <a:off x="4218205" y="2990793"/>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Connecteur droit avec flèche 119">
            <a:extLst>
              <a:ext uri="{FF2B5EF4-FFF2-40B4-BE49-F238E27FC236}">
                <a16:creationId xmlns:a16="http://schemas.microsoft.com/office/drawing/2014/main" id="{9E463E83-5332-45D9-AD15-60023CDB013D}"/>
              </a:ext>
            </a:extLst>
          </p:cNvPr>
          <p:cNvCxnSpPr>
            <a:cxnSpLocks/>
            <a:stCxn id="96" idx="2"/>
          </p:cNvCxnSpPr>
          <p:nvPr/>
        </p:nvCxnSpPr>
        <p:spPr>
          <a:xfrm>
            <a:off x="3994293" y="299079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Connecteur droit avec flèche 120">
            <a:extLst>
              <a:ext uri="{FF2B5EF4-FFF2-40B4-BE49-F238E27FC236}">
                <a16:creationId xmlns:a16="http://schemas.microsoft.com/office/drawing/2014/main" id="{AAE5DDEE-6DF9-402C-996D-24EBB02B46F3}"/>
              </a:ext>
            </a:extLst>
          </p:cNvPr>
          <p:cNvCxnSpPr>
            <a:cxnSpLocks/>
            <a:stCxn id="98" idx="2"/>
          </p:cNvCxnSpPr>
          <p:nvPr/>
        </p:nvCxnSpPr>
        <p:spPr>
          <a:xfrm>
            <a:off x="4438309" y="2990793"/>
            <a:ext cx="6864"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Connecteur droit avec flèche 121">
            <a:extLst>
              <a:ext uri="{FF2B5EF4-FFF2-40B4-BE49-F238E27FC236}">
                <a16:creationId xmlns:a16="http://schemas.microsoft.com/office/drawing/2014/main" id="{562344C1-1C06-402D-8010-F82A11041C3B}"/>
              </a:ext>
            </a:extLst>
          </p:cNvPr>
          <p:cNvCxnSpPr>
            <a:cxnSpLocks/>
            <a:stCxn id="99" idx="2"/>
          </p:cNvCxnSpPr>
          <p:nvPr/>
        </p:nvCxnSpPr>
        <p:spPr>
          <a:xfrm>
            <a:off x="4665277" y="299079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134">
            <a:extLst>
              <a:ext uri="{FF2B5EF4-FFF2-40B4-BE49-F238E27FC236}">
                <a16:creationId xmlns:a16="http://schemas.microsoft.com/office/drawing/2014/main" id="{02666A21-9DD1-414D-873B-0822E273A0F7}"/>
              </a:ext>
            </a:extLst>
          </p:cNvPr>
          <p:cNvCxnSpPr>
            <a:cxnSpLocks/>
            <a:stCxn id="94" idx="2"/>
          </p:cNvCxnSpPr>
          <p:nvPr/>
        </p:nvCxnSpPr>
        <p:spPr>
          <a:xfrm>
            <a:off x="3557373" y="299079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Connecteur droit avec flèche 143">
            <a:extLst>
              <a:ext uri="{FF2B5EF4-FFF2-40B4-BE49-F238E27FC236}">
                <a16:creationId xmlns:a16="http://schemas.microsoft.com/office/drawing/2014/main" id="{9E2B9477-2833-4C11-9A32-D5C65C07FD66}"/>
              </a:ext>
            </a:extLst>
          </p:cNvPr>
          <p:cNvCxnSpPr>
            <a:cxnSpLocks/>
          </p:cNvCxnSpPr>
          <p:nvPr/>
        </p:nvCxnSpPr>
        <p:spPr>
          <a:xfrm flipH="1">
            <a:off x="3778993" y="2990811"/>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Connecteur droit avec flèche 144">
            <a:extLst>
              <a:ext uri="{FF2B5EF4-FFF2-40B4-BE49-F238E27FC236}">
                <a16:creationId xmlns:a16="http://schemas.microsoft.com/office/drawing/2014/main" id="{38AE87F8-2A2C-4090-9862-65D8716C574C}"/>
              </a:ext>
            </a:extLst>
          </p:cNvPr>
          <p:cNvCxnSpPr>
            <a:cxnSpLocks/>
          </p:cNvCxnSpPr>
          <p:nvPr/>
        </p:nvCxnSpPr>
        <p:spPr>
          <a:xfrm flipH="1">
            <a:off x="2899657" y="3564317"/>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Connecteur droit avec flèche 145">
            <a:extLst>
              <a:ext uri="{FF2B5EF4-FFF2-40B4-BE49-F238E27FC236}">
                <a16:creationId xmlns:a16="http://schemas.microsoft.com/office/drawing/2014/main" id="{A4513AD0-7D64-4C4F-8621-756D49928124}"/>
              </a:ext>
            </a:extLst>
          </p:cNvPr>
          <p:cNvCxnSpPr>
            <a:cxnSpLocks/>
          </p:cNvCxnSpPr>
          <p:nvPr/>
        </p:nvCxnSpPr>
        <p:spPr>
          <a:xfrm flipH="1">
            <a:off x="3123569" y="3564317"/>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Connecteur droit avec flèche 146">
            <a:extLst>
              <a:ext uri="{FF2B5EF4-FFF2-40B4-BE49-F238E27FC236}">
                <a16:creationId xmlns:a16="http://schemas.microsoft.com/office/drawing/2014/main" id="{8AEE07DE-F8FC-494F-988B-A4A970A1B17A}"/>
              </a:ext>
            </a:extLst>
          </p:cNvPr>
          <p:cNvCxnSpPr>
            <a:cxnSpLocks/>
          </p:cNvCxnSpPr>
          <p:nvPr/>
        </p:nvCxnSpPr>
        <p:spPr>
          <a:xfrm>
            <a:off x="3348654" y="3564317"/>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Connecteur droit avec flèche 147">
            <a:extLst>
              <a:ext uri="{FF2B5EF4-FFF2-40B4-BE49-F238E27FC236}">
                <a16:creationId xmlns:a16="http://schemas.microsoft.com/office/drawing/2014/main" id="{9FBC6264-2A62-4D6E-802B-644CBDECA5EA}"/>
              </a:ext>
            </a:extLst>
          </p:cNvPr>
          <p:cNvCxnSpPr>
            <a:cxnSpLocks/>
          </p:cNvCxnSpPr>
          <p:nvPr/>
        </p:nvCxnSpPr>
        <p:spPr>
          <a:xfrm>
            <a:off x="4229590" y="3564317"/>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Connecteur droit avec flèche 148">
            <a:extLst>
              <a:ext uri="{FF2B5EF4-FFF2-40B4-BE49-F238E27FC236}">
                <a16:creationId xmlns:a16="http://schemas.microsoft.com/office/drawing/2014/main" id="{12E00090-408C-4502-9544-C40E03A11EAF}"/>
              </a:ext>
            </a:extLst>
          </p:cNvPr>
          <p:cNvCxnSpPr>
            <a:cxnSpLocks/>
          </p:cNvCxnSpPr>
          <p:nvPr/>
        </p:nvCxnSpPr>
        <p:spPr>
          <a:xfrm>
            <a:off x="4005678" y="3564317"/>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Connecteur droit avec flèche 149">
            <a:extLst>
              <a:ext uri="{FF2B5EF4-FFF2-40B4-BE49-F238E27FC236}">
                <a16:creationId xmlns:a16="http://schemas.microsoft.com/office/drawing/2014/main" id="{66256B92-8976-4C22-8AC1-992A54463E94}"/>
              </a:ext>
            </a:extLst>
          </p:cNvPr>
          <p:cNvCxnSpPr>
            <a:cxnSpLocks/>
          </p:cNvCxnSpPr>
          <p:nvPr/>
        </p:nvCxnSpPr>
        <p:spPr>
          <a:xfrm>
            <a:off x="4449694" y="3564317"/>
            <a:ext cx="6864"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Connecteur droit avec flèche 150">
            <a:extLst>
              <a:ext uri="{FF2B5EF4-FFF2-40B4-BE49-F238E27FC236}">
                <a16:creationId xmlns:a16="http://schemas.microsoft.com/office/drawing/2014/main" id="{6D693627-5969-4C5A-A594-2A3BB65BF832}"/>
              </a:ext>
            </a:extLst>
          </p:cNvPr>
          <p:cNvCxnSpPr>
            <a:cxnSpLocks/>
          </p:cNvCxnSpPr>
          <p:nvPr/>
        </p:nvCxnSpPr>
        <p:spPr>
          <a:xfrm>
            <a:off x="4676662" y="3564317"/>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Connecteur droit avec flèche 151">
            <a:extLst>
              <a:ext uri="{FF2B5EF4-FFF2-40B4-BE49-F238E27FC236}">
                <a16:creationId xmlns:a16="http://schemas.microsoft.com/office/drawing/2014/main" id="{77D7FB5F-450D-4C8E-B3A2-E2A5283E5EEB}"/>
              </a:ext>
            </a:extLst>
          </p:cNvPr>
          <p:cNvCxnSpPr>
            <a:cxnSpLocks/>
          </p:cNvCxnSpPr>
          <p:nvPr/>
        </p:nvCxnSpPr>
        <p:spPr>
          <a:xfrm>
            <a:off x="3568758" y="3564317"/>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Connecteur droit avec flèche 152">
            <a:extLst>
              <a:ext uri="{FF2B5EF4-FFF2-40B4-BE49-F238E27FC236}">
                <a16:creationId xmlns:a16="http://schemas.microsoft.com/office/drawing/2014/main" id="{84F441A6-1058-46A3-BDED-8ACBCA88D171}"/>
              </a:ext>
            </a:extLst>
          </p:cNvPr>
          <p:cNvCxnSpPr>
            <a:cxnSpLocks/>
          </p:cNvCxnSpPr>
          <p:nvPr/>
        </p:nvCxnSpPr>
        <p:spPr>
          <a:xfrm flipH="1">
            <a:off x="3790378" y="3564335"/>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5" name="Rectangle 154">
            <a:extLst>
              <a:ext uri="{FF2B5EF4-FFF2-40B4-BE49-F238E27FC236}">
                <a16:creationId xmlns:a16="http://schemas.microsoft.com/office/drawing/2014/main" id="{79ADE3E2-4355-4929-8EFA-FDEBD1516E58}"/>
              </a:ext>
            </a:extLst>
          </p:cNvPr>
          <p:cNvSpPr/>
          <p:nvPr/>
        </p:nvSpPr>
        <p:spPr>
          <a:xfrm>
            <a:off x="5202811"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56" name="Rectangle 155">
            <a:extLst>
              <a:ext uri="{FF2B5EF4-FFF2-40B4-BE49-F238E27FC236}">
                <a16:creationId xmlns:a16="http://schemas.microsoft.com/office/drawing/2014/main" id="{A115CDB0-8179-491B-B60A-26426D60CB85}"/>
              </a:ext>
            </a:extLst>
          </p:cNvPr>
          <p:cNvSpPr/>
          <p:nvPr/>
        </p:nvSpPr>
        <p:spPr>
          <a:xfrm>
            <a:off x="5426723"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57" name="Rectangle 156">
            <a:extLst>
              <a:ext uri="{FF2B5EF4-FFF2-40B4-BE49-F238E27FC236}">
                <a16:creationId xmlns:a16="http://schemas.microsoft.com/office/drawing/2014/main" id="{B9A8E294-D1E5-44C1-8D62-2FD6749C7B2D}"/>
              </a:ext>
            </a:extLst>
          </p:cNvPr>
          <p:cNvSpPr/>
          <p:nvPr/>
        </p:nvSpPr>
        <p:spPr>
          <a:xfrm>
            <a:off x="5650635"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58" name="Rectangle 157">
            <a:extLst>
              <a:ext uri="{FF2B5EF4-FFF2-40B4-BE49-F238E27FC236}">
                <a16:creationId xmlns:a16="http://schemas.microsoft.com/office/drawing/2014/main" id="{DE7F31F6-3AA5-4408-B0E8-41E54D0AAF27}"/>
              </a:ext>
            </a:extLst>
          </p:cNvPr>
          <p:cNvSpPr/>
          <p:nvPr/>
        </p:nvSpPr>
        <p:spPr>
          <a:xfrm>
            <a:off x="5870739"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59" name="Rectangle 158">
            <a:extLst>
              <a:ext uri="{FF2B5EF4-FFF2-40B4-BE49-F238E27FC236}">
                <a16:creationId xmlns:a16="http://schemas.microsoft.com/office/drawing/2014/main" id="{97E97547-22B1-4AF0-B73F-32DBC727E683}"/>
              </a:ext>
            </a:extLst>
          </p:cNvPr>
          <p:cNvSpPr/>
          <p:nvPr/>
        </p:nvSpPr>
        <p:spPr>
          <a:xfrm>
            <a:off x="6083747"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60" name="Rectangle 159">
            <a:extLst>
              <a:ext uri="{FF2B5EF4-FFF2-40B4-BE49-F238E27FC236}">
                <a16:creationId xmlns:a16="http://schemas.microsoft.com/office/drawing/2014/main" id="{D2369DEF-1A1C-408B-9516-530F03239290}"/>
              </a:ext>
            </a:extLst>
          </p:cNvPr>
          <p:cNvSpPr/>
          <p:nvPr/>
        </p:nvSpPr>
        <p:spPr>
          <a:xfrm>
            <a:off x="6307659"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61" name="Rectangle 160">
            <a:extLst>
              <a:ext uri="{FF2B5EF4-FFF2-40B4-BE49-F238E27FC236}">
                <a16:creationId xmlns:a16="http://schemas.microsoft.com/office/drawing/2014/main" id="{CD6CC34D-50BD-4196-85F7-0C84B20266AC}"/>
              </a:ext>
            </a:extLst>
          </p:cNvPr>
          <p:cNvSpPr/>
          <p:nvPr/>
        </p:nvSpPr>
        <p:spPr>
          <a:xfrm>
            <a:off x="6531571"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62" name="Rectangle 161">
            <a:extLst>
              <a:ext uri="{FF2B5EF4-FFF2-40B4-BE49-F238E27FC236}">
                <a16:creationId xmlns:a16="http://schemas.microsoft.com/office/drawing/2014/main" id="{BDD730C7-F88F-4FC5-8A98-0B3C09C12373}"/>
              </a:ext>
            </a:extLst>
          </p:cNvPr>
          <p:cNvSpPr/>
          <p:nvPr/>
        </p:nvSpPr>
        <p:spPr>
          <a:xfrm>
            <a:off x="6751675"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63" name="Rectangle 162">
            <a:extLst>
              <a:ext uri="{FF2B5EF4-FFF2-40B4-BE49-F238E27FC236}">
                <a16:creationId xmlns:a16="http://schemas.microsoft.com/office/drawing/2014/main" id="{216F2434-B6DD-4B42-8191-8937000FFE95}"/>
              </a:ext>
            </a:extLst>
          </p:cNvPr>
          <p:cNvSpPr/>
          <p:nvPr/>
        </p:nvSpPr>
        <p:spPr>
          <a:xfrm>
            <a:off x="6978643"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64" name="Rectangle 163">
            <a:extLst>
              <a:ext uri="{FF2B5EF4-FFF2-40B4-BE49-F238E27FC236}">
                <a16:creationId xmlns:a16="http://schemas.microsoft.com/office/drawing/2014/main" id="{22265B38-0F0F-44BF-B273-B8453AD3DA7F}"/>
              </a:ext>
            </a:extLst>
          </p:cNvPr>
          <p:cNvSpPr/>
          <p:nvPr/>
        </p:nvSpPr>
        <p:spPr>
          <a:xfrm>
            <a:off x="5221060"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65" name="Rectangle 164">
            <a:extLst>
              <a:ext uri="{FF2B5EF4-FFF2-40B4-BE49-F238E27FC236}">
                <a16:creationId xmlns:a16="http://schemas.microsoft.com/office/drawing/2014/main" id="{A7485FC2-B091-4733-9AE0-E0231D331D82}"/>
              </a:ext>
            </a:extLst>
          </p:cNvPr>
          <p:cNvSpPr/>
          <p:nvPr/>
        </p:nvSpPr>
        <p:spPr>
          <a:xfrm>
            <a:off x="5444972"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66" name="Rectangle 165">
            <a:extLst>
              <a:ext uri="{FF2B5EF4-FFF2-40B4-BE49-F238E27FC236}">
                <a16:creationId xmlns:a16="http://schemas.microsoft.com/office/drawing/2014/main" id="{C0A5C27B-AE27-4174-8E47-240B42FDCA9E}"/>
              </a:ext>
            </a:extLst>
          </p:cNvPr>
          <p:cNvSpPr/>
          <p:nvPr/>
        </p:nvSpPr>
        <p:spPr>
          <a:xfrm>
            <a:off x="5668884"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67" name="Rectangle 166">
            <a:extLst>
              <a:ext uri="{FF2B5EF4-FFF2-40B4-BE49-F238E27FC236}">
                <a16:creationId xmlns:a16="http://schemas.microsoft.com/office/drawing/2014/main" id="{6B38D09D-828E-478E-B38D-6874FD30982F}"/>
              </a:ext>
            </a:extLst>
          </p:cNvPr>
          <p:cNvSpPr/>
          <p:nvPr/>
        </p:nvSpPr>
        <p:spPr>
          <a:xfrm>
            <a:off x="5888988"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68" name="Rectangle 167">
            <a:extLst>
              <a:ext uri="{FF2B5EF4-FFF2-40B4-BE49-F238E27FC236}">
                <a16:creationId xmlns:a16="http://schemas.microsoft.com/office/drawing/2014/main" id="{575673A6-932B-4F22-8683-3A45A3C64025}"/>
              </a:ext>
            </a:extLst>
          </p:cNvPr>
          <p:cNvSpPr/>
          <p:nvPr/>
        </p:nvSpPr>
        <p:spPr>
          <a:xfrm>
            <a:off x="6101996"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69" name="Rectangle 168">
            <a:extLst>
              <a:ext uri="{FF2B5EF4-FFF2-40B4-BE49-F238E27FC236}">
                <a16:creationId xmlns:a16="http://schemas.microsoft.com/office/drawing/2014/main" id="{817D8D85-83FB-45C8-B980-0B6EC3F03699}"/>
              </a:ext>
            </a:extLst>
          </p:cNvPr>
          <p:cNvSpPr/>
          <p:nvPr/>
        </p:nvSpPr>
        <p:spPr>
          <a:xfrm>
            <a:off x="6325908"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70" name="Rectangle 169">
            <a:extLst>
              <a:ext uri="{FF2B5EF4-FFF2-40B4-BE49-F238E27FC236}">
                <a16:creationId xmlns:a16="http://schemas.microsoft.com/office/drawing/2014/main" id="{BD204C7A-77FF-4C4F-98B5-D1A33E3C21F6}"/>
              </a:ext>
            </a:extLst>
          </p:cNvPr>
          <p:cNvSpPr/>
          <p:nvPr/>
        </p:nvSpPr>
        <p:spPr>
          <a:xfrm>
            <a:off x="6549820"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71" name="Rectangle 170">
            <a:extLst>
              <a:ext uri="{FF2B5EF4-FFF2-40B4-BE49-F238E27FC236}">
                <a16:creationId xmlns:a16="http://schemas.microsoft.com/office/drawing/2014/main" id="{3BD82991-E334-4B66-B61F-998CDF4DC6AE}"/>
              </a:ext>
            </a:extLst>
          </p:cNvPr>
          <p:cNvSpPr/>
          <p:nvPr/>
        </p:nvSpPr>
        <p:spPr>
          <a:xfrm>
            <a:off x="6769924"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72" name="Rectangle 171">
            <a:extLst>
              <a:ext uri="{FF2B5EF4-FFF2-40B4-BE49-F238E27FC236}">
                <a16:creationId xmlns:a16="http://schemas.microsoft.com/office/drawing/2014/main" id="{FAF18C5A-0E73-4E58-87FC-A3392DC7D71C}"/>
              </a:ext>
            </a:extLst>
          </p:cNvPr>
          <p:cNvSpPr/>
          <p:nvPr/>
        </p:nvSpPr>
        <p:spPr>
          <a:xfrm>
            <a:off x="6996892"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173" name="Rectangle 172">
            <a:extLst>
              <a:ext uri="{FF2B5EF4-FFF2-40B4-BE49-F238E27FC236}">
                <a16:creationId xmlns:a16="http://schemas.microsoft.com/office/drawing/2014/main" id="{102A7503-E996-49C5-AE20-A3A1E308BA1D}"/>
              </a:ext>
            </a:extLst>
          </p:cNvPr>
          <p:cNvSpPr/>
          <p:nvPr/>
        </p:nvSpPr>
        <p:spPr>
          <a:xfrm>
            <a:off x="5078267" y="3224369"/>
            <a:ext cx="2275120" cy="339948"/>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00" i="1" dirty="0">
                <a:latin typeface="+mj-lt"/>
              </a:rPr>
              <a:t>Chiffrement</a:t>
            </a:r>
          </a:p>
        </p:txBody>
      </p:sp>
      <p:cxnSp>
        <p:nvCxnSpPr>
          <p:cNvPr id="174" name="Connecteur droit avec flèche 173">
            <a:extLst>
              <a:ext uri="{FF2B5EF4-FFF2-40B4-BE49-F238E27FC236}">
                <a16:creationId xmlns:a16="http://schemas.microsoft.com/office/drawing/2014/main" id="{7C70D377-BF49-4122-B60B-406025EE0163}"/>
              </a:ext>
            </a:extLst>
          </p:cNvPr>
          <p:cNvCxnSpPr>
            <a:cxnSpLocks/>
            <a:stCxn id="155" idx="2"/>
          </p:cNvCxnSpPr>
          <p:nvPr/>
        </p:nvCxnSpPr>
        <p:spPr>
          <a:xfrm flipH="1">
            <a:off x="5313594" y="2998299"/>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onnecteur droit avec flèche 174">
            <a:extLst>
              <a:ext uri="{FF2B5EF4-FFF2-40B4-BE49-F238E27FC236}">
                <a16:creationId xmlns:a16="http://schemas.microsoft.com/office/drawing/2014/main" id="{993C77B1-BE25-4E77-8CF4-B3C9CE0844D3}"/>
              </a:ext>
            </a:extLst>
          </p:cNvPr>
          <p:cNvCxnSpPr>
            <a:cxnSpLocks/>
            <a:stCxn id="156" idx="2"/>
          </p:cNvCxnSpPr>
          <p:nvPr/>
        </p:nvCxnSpPr>
        <p:spPr>
          <a:xfrm flipH="1">
            <a:off x="5537506" y="2998299"/>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Connecteur droit avec flèche 175">
            <a:extLst>
              <a:ext uri="{FF2B5EF4-FFF2-40B4-BE49-F238E27FC236}">
                <a16:creationId xmlns:a16="http://schemas.microsoft.com/office/drawing/2014/main" id="{61225367-7A91-418F-A458-0382805F7155}"/>
              </a:ext>
            </a:extLst>
          </p:cNvPr>
          <p:cNvCxnSpPr>
            <a:cxnSpLocks/>
            <a:stCxn id="157" idx="2"/>
          </p:cNvCxnSpPr>
          <p:nvPr/>
        </p:nvCxnSpPr>
        <p:spPr>
          <a:xfrm>
            <a:off x="5762591" y="2998299"/>
            <a:ext cx="3056"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Connecteur droit avec flèche 176">
            <a:extLst>
              <a:ext uri="{FF2B5EF4-FFF2-40B4-BE49-F238E27FC236}">
                <a16:creationId xmlns:a16="http://schemas.microsoft.com/office/drawing/2014/main" id="{9F456A99-A7EE-414F-902A-5FA3D21C4927}"/>
              </a:ext>
            </a:extLst>
          </p:cNvPr>
          <p:cNvCxnSpPr>
            <a:cxnSpLocks/>
            <a:stCxn id="161" idx="2"/>
          </p:cNvCxnSpPr>
          <p:nvPr/>
        </p:nvCxnSpPr>
        <p:spPr>
          <a:xfrm>
            <a:off x="6643527" y="2998299"/>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Connecteur droit avec flèche 177">
            <a:extLst>
              <a:ext uri="{FF2B5EF4-FFF2-40B4-BE49-F238E27FC236}">
                <a16:creationId xmlns:a16="http://schemas.microsoft.com/office/drawing/2014/main" id="{CFF9F41B-7132-45C3-86FE-05A6EDF08681}"/>
              </a:ext>
            </a:extLst>
          </p:cNvPr>
          <p:cNvCxnSpPr>
            <a:cxnSpLocks/>
            <a:stCxn id="160" idx="2"/>
          </p:cNvCxnSpPr>
          <p:nvPr/>
        </p:nvCxnSpPr>
        <p:spPr>
          <a:xfrm>
            <a:off x="6419615" y="2998299"/>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Connecteur droit avec flèche 178">
            <a:extLst>
              <a:ext uri="{FF2B5EF4-FFF2-40B4-BE49-F238E27FC236}">
                <a16:creationId xmlns:a16="http://schemas.microsoft.com/office/drawing/2014/main" id="{CBC9B070-36D1-4415-8720-03952DA125A7}"/>
              </a:ext>
            </a:extLst>
          </p:cNvPr>
          <p:cNvCxnSpPr>
            <a:cxnSpLocks/>
            <a:stCxn id="162" idx="2"/>
          </p:cNvCxnSpPr>
          <p:nvPr/>
        </p:nvCxnSpPr>
        <p:spPr>
          <a:xfrm>
            <a:off x="6863631" y="2998299"/>
            <a:ext cx="6864"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onnecteur droit avec flèche 179">
            <a:extLst>
              <a:ext uri="{FF2B5EF4-FFF2-40B4-BE49-F238E27FC236}">
                <a16:creationId xmlns:a16="http://schemas.microsoft.com/office/drawing/2014/main" id="{C42A38D9-BEAC-4572-A954-91A1EF486301}"/>
              </a:ext>
            </a:extLst>
          </p:cNvPr>
          <p:cNvCxnSpPr>
            <a:cxnSpLocks/>
            <a:stCxn id="163" idx="2"/>
          </p:cNvCxnSpPr>
          <p:nvPr/>
        </p:nvCxnSpPr>
        <p:spPr>
          <a:xfrm>
            <a:off x="7090599" y="2998299"/>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Connecteur droit avec flèche 180">
            <a:extLst>
              <a:ext uri="{FF2B5EF4-FFF2-40B4-BE49-F238E27FC236}">
                <a16:creationId xmlns:a16="http://schemas.microsoft.com/office/drawing/2014/main" id="{7D112908-3716-4499-9E44-C3FBA05B2C38}"/>
              </a:ext>
            </a:extLst>
          </p:cNvPr>
          <p:cNvCxnSpPr>
            <a:cxnSpLocks/>
            <a:stCxn id="158" idx="2"/>
          </p:cNvCxnSpPr>
          <p:nvPr/>
        </p:nvCxnSpPr>
        <p:spPr>
          <a:xfrm>
            <a:off x="5982695" y="2998299"/>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Connecteur droit avec flèche 181">
            <a:extLst>
              <a:ext uri="{FF2B5EF4-FFF2-40B4-BE49-F238E27FC236}">
                <a16:creationId xmlns:a16="http://schemas.microsoft.com/office/drawing/2014/main" id="{DCDF8149-0B89-4EF6-ABC2-668F77327418}"/>
              </a:ext>
            </a:extLst>
          </p:cNvPr>
          <p:cNvCxnSpPr>
            <a:cxnSpLocks/>
          </p:cNvCxnSpPr>
          <p:nvPr/>
        </p:nvCxnSpPr>
        <p:spPr>
          <a:xfrm flipH="1">
            <a:off x="6204315" y="2998317"/>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Connecteur droit avec flèche 182">
            <a:extLst>
              <a:ext uri="{FF2B5EF4-FFF2-40B4-BE49-F238E27FC236}">
                <a16:creationId xmlns:a16="http://schemas.microsoft.com/office/drawing/2014/main" id="{BA6B5A11-8448-45BF-911D-F8D456945164}"/>
              </a:ext>
            </a:extLst>
          </p:cNvPr>
          <p:cNvCxnSpPr>
            <a:cxnSpLocks/>
          </p:cNvCxnSpPr>
          <p:nvPr/>
        </p:nvCxnSpPr>
        <p:spPr>
          <a:xfrm flipH="1">
            <a:off x="5324979" y="3571823"/>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Connecteur droit avec flèche 183">
            <a:extLst>
              <a:ext uri="{FF2B5EF4-FFF2-40B4-BE49-F238E27FC236}">
                <a16:creationId xmlns:a16="http://schemas.microsoft.com/office/drawing/2014/main" id="{FC5E99AA-354D-4458-A2A3-4A183C8BF438}"/>
              </a:ext>
            </a:extLst>
          </p:cNvPr>
          <p:cNvCxnSpPr>
            <a:cxnSpLocks/>
          </p:cNvCxnSpPr>
          <p:nvPr/>
        </p:nvCxnSpPr>
        <p:spPr>
          <a:xfrm flipH="1">
            <a:off x="5548891" y="3571823"/>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Connecteur droit avec flèche 184">
            <a:extLst>
              <a:ext uri="{FF2B5EF4-FFF2-40B4-BE49-F238E27FC236}">
                <a16:creationId xmlns:a16="http://schemas.microsoft.com/office/drawing/2014/main" id="{A686532C-CEB1-4778-AF49-297CB6359226}"/>
              </a:ext>
            </a:extLst>
          </p:cNvPr>
          <p:cNvCxnSpPr>
            <a:cxnSpLocks/>
          </p:cNvCxnSpPr>
          <p:nvPr/>
        </p:nvCxnSpPr>
        <p:spPr>
          <a:xfrm>
            <a:off x="5773976" y="3571823"/>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Connecteur droit avec flèche 185">
            <a:extLst>
              <a:ext uri="{FF2B5EF4-FFF2-40B4-BE49-F238E27FC236}">
                <a16:creationId xmlns:a16="http://schemas.microsoft.com/office/drawing/2014/main" id="{42D5EA0F-424F-4A65-BC09-D237D74C33FC}"/>
              </a:ext>
            </a:extLst>
          </p:cNvPr>
          <p:cNvCxnSpPr>
            <a:cxnSpLocks/>
          </p:cNvCxnSpPr>
          <p:nvPr/>
        </p:nvCxnSpPr>
        <p:spPr>
          <a:xfrm>
            <a:off x="6654912" y="3571823"/>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Connecteur droit avec flèche 186">
            <a:extLst>
              <a:ext uri="{FF2B5EF4-FFF2-40B4-BE49-F238E27FC236}">
                <a16:creationId xmlns:a16="http://schemas.microsoft.com/office/drawing/2014/main" id="{B4743A36-71CB-4B43-9928-7738FF470756}"/>
              </a:ext>
            </a:extLst>
          </p:cNvPr>
          <p:cNvCxnSpPr>
            <a:cxnSpLocks/>
          </p:cNvCxnSpPr>
          <p:nvPr/>
        </p:nvCxnSpPr>
        <p:spPr>
          <a:xfrm>
            <a:off x="6431000" y="357182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Connecteur droit avec flèche 187">
            <a:extLst>
              <a:ext uri="{FF2B5EF4-FFF2-40B4-BE49-F238E27FC236}">
                <a16:creationId xmlns:a16="http://schemas.microsoft.com/office/drawing/2014/main" id="{737C7EA2-F4A2-4070-BBFD-11F311FE9636}"/>
              </a:ext>
            </a:extLst>
          </p:cNvPr>
          <p:cNvCxnSpPr>
            <a:cxnSpLocks/>
          </p:cNvCxnSpPr>
          <p:nvPr/>
        </p:nvCxnSpPr>
        <p:spPr>
          <a:xfrm>
            <a:off x="6875016" y="3571823"/>
            <a:ext cx="6864"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Connecteur droit avec flèche 188">
            <a:extLst>
              <a:ext uri="{FF2B5EF4-FFF2-40B4-BE49-F238E27FC236}">
                <a16:creationId xmlns:a16="http://schemas.microsoft.com/office/drawing/2014/main" id="{D9D299D2-0B97-44C6-AAE4-A8ADC8FBA74A}"/>
              </a:ext>
            </a:extLst>
          </p:cNvPr>
          <p:cNvCxnSpPr>
            <a:cxnSpLocks/>
          </p:cNvCxnSpPr>
          <p:nvPr/>
        </p:nvCxnSpPr>
        <p:spPr>
          <a:xfrm>
            <a:off x="7101984" y="357182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Connecteur droit avec flèche 189">
            <a:extLst>
              <a:ext uri="{FF2B5EF4-FFF2-40B4-BE49-F238E27FC236}">
                <a16:creationId xmlns:a16="http://schemas.microsoft.com/office/drawing/2014/main" id="{9C5BCF0D-B622-44BF-ACBD-9165DCA18110}"/>
              </a:ext>
            </a:extLst>
          </p:cNvPr>
          <p:cNvCxnSpPr>
            <a:cxnSpLocks/>
          </p:cNvCxnSpPr>
          <p:nvPr/>
        </p:nvCxnSpPr>
        <p:spPr>
          <a:xfrm>
            <a:off x="5994080" y="357182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Connecteur droit avec flèche 190">
            <a:extLst>
              <a:ext uri="{FF2B5EF4-FFF2-40B4-BE49-F238E27FC236}">
                <a16:creationId xmlns:a16="http://schemas.microsoft.com/office/drawing/2014/main" id="{B76AB885-9F14-4D33-A5E1-B7F8D2D4600D}"/>
              </a:ext>
            </a:extLst>
          </p:cNvPr>
          <p:cNvCxnSpPr>
            <a:cxnSpLocks/>
          </p:cNvCxnSpPr>
          <p:nvPr/>
        </p:nvCxnSpPr>
        <p:spPr>
          <a:xfrm flipH="1">
            <a:off x="6215700" y="3571841"/>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2" name="Rectangle 191">
            <a:extLst>
              <a:ext uri="{FF2B5EF4-FFF2-40B4-BE49-F238E27FC236}">
                <a16:creationId xmlns:a16="http://schemas.microsoft.com/office/drawing/2014/main" id="{5796E1CD-1A78-45CD-90EE-64361F053116}"/>
              </a:ext>
            </a:extLst>
          </p:cNvPr>
          <p:cNvSpPr/>
          <p:nvPr/>
        </p:nvSpPr>
        <p:spPr>
          <a:xfrm>
            <a:off x="7626960"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3" name="Rectangle 192">
            <a:extLst>
              <a:ext uri="{FF2B5EF4-FFF2-40B4-BE49-F238E27FC236}">
                <a16:creationId xmlns:a16="http://schemas.microsoft.com/office/drawing/2014/main" id="{4BAD98D0-D7CD-4793-82BA-1A1C2EC5C2B9}"/>
              </a:ext>
            </a:extLst>
          </p:cNvPr>
          <p:cNvSpPr/>
          <p:nvPr/>
        </p:nvSpPr>
        <p:spPr>
          <a:xfrm>
            <a:off x="7850872"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4" name="Rectangle 193">
            <a:extLst>
              <a:ext uri="{FF2B5EF4-FFF2-40B4-BE49-F238E27FC236}">
                <a16:creationId xmlns:a16="http://schemas.microsoft.com/office/drawing/2014/main" id="{259D2E58-0668-4F37-8D97-CB714DEE0D54}"/>
              </a:ext>
            </a:extLst>
          </p:cNvPr>
          <p:cNvSpPr/>
          <p:nvPr/>
        </p:nvSpPr>
        <p:spPr>
          <a:xfrm>
            <a:off x="8074784"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5" name="Rectangle 194">
            <a:extLst>
              <a:ext uri="{FF2B5EF4-FFF2-40B4-BE49-F238E27FC236}">
                <a16:creationId xmlns:a16="http://schemas.microsoft.com/office/drawing/2014/main" id="{10A72EEC-EDD7-4F55-B3E3-29DDAEA9A369}"/>
              </a:ext>
            </a:extLst>
          </p:cNvPr>
          <p:cNvSpPr/>
          <p:nvPr/>
        </p:nvSpPr>
        <p:spPr>
          <a:xfrm>
            <a:off x="8294888"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6" name="Rectangle 195">
            <a:extLst>
              <a:ext uri="{FF2B5EF4-FFF2-40B4-BE49-F238E27FC236}">
                <a16:creationId xmlns:a16="http://schemas.microsoft.com/office/drawing/2014/main" id="{745E07A4-57BC-4123-ABBB-E07D172B95D9}"/>
              </a:ext>
            </a:extLst>
          </p:cNvPr>
          <p:cNvSpPr/>
          <p:nvPr/>
        </p:nvSpPr>
        <p:spPr>
          <a:xfrm>
            <a:off x="8507896"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7" name="Rectangle 196">
            <a:extLst>
              <a:ext uri="{FF2B5EF4-FFF2-40B4-BE49-F238E27FC236}">
                <a16:creationId xmlns:a16="http://schemas.microsoft.com/office/drawing/2014/main" id="{1524F33C-15C0-49EA-B632-8204B19C174F}"/>
              </a:ext>
            </a:extLst>
          </p:cNvPr>
          <p:cNvSpPr/>
          <p:nvPr/>
        </p:nvSpPr>
        <p:spPr>
          <a:xfrm>
            <a:off x="8731808"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8" name="Rectangle 197">
            <a:extLst>
              <a:ext uri="{FF2B5EF4-FFF2-40B4-BE49-F238E27FC236}">
                <a16:creationId xmlns:a16="http://schemas.microsoft.com/office/drawing/2014/main" id="{4A236995-B604-42AB-9E68-F731296C9F72}"/>
              </a:ext>
            </a:extLst>
          </p:cNvPr>
          <p:cNvSpPr/>
          <p:nvPr/>
        </p:nvSpPr>
        <p:spPr>
          <a:xfrm>
            <a:off x="8955720"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9" name="Rectangle 198">
            <a:extLst>
              <a:ext uri="{FF2B5EF4-FFF2-40B4-BE49-F238E27FC236}">
                <a16:creationId xmlns:a16="http://schemas.microsoft.com/office/drawing/2014/main" id="{8001A77F-A45E-4C02-8192-DE929F27354E}"/>
              </a:ext>
            </a:extLst>
          </p:cNvPr>
          <p:cNvSpPr/>
          <p:nvPr/>
        </p:nvSpPr>
        <p:spPr>
          <a:xfrm>
            <a:off x="9175824"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00" name="Rectangle 199">
            <a:extLst>
              <a:ext uri="{FF2B5EF4-FFF2-40B4-BE49-F238E27FC236}">
                <a16:creationId xmlns:a16="http://schemas.microsoft.com/office/drawing/2014/main" id="{F8A03BD3-E871-430B-8514-C14EAC19F6C0}"/>
              </a:ext>
            </a:extLst>
          </p:cNvPr>
          <p:cNvSpPr/>
          <p:nvPr/>
        </p:nvSpPr>
        <p:spPr>
          <a:xfrm>
            <a:off x="9402792" y="2682955"/>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01" name="Rectangle 200">
            <a:extLst>
              <a:ext uri="{FF2B5EF4-FFF2-40B4-BE49-F238E27FC236}">
                <a16:creationId xmlns:a16="http://schemas.microsoft.com/office/drawing/2014/main" id="{357F6E82-D64A-4C18-A5E3-217F1E807DA0}"/>
              </a:ext>
            </a:extLst>
          </p:cNvPr>
          <p:cNvSpPr/>
          <p:nvPr/>
        </p:nvSpPr>
        <p:spPr>
          <a:xfrm>
            <a:off x="7645209"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2" name="Rectangle 201">
            <a:extLst>
              <a:ext uri="{FF2B5EF4-FFF2-40B4-BE49-F238E27FC236}">
                <a16:creationId xmlns:a16="http://schemas.microsoft.com/office/drawing/2014/main" id="{D41636E1-36EB-483D-9CB5-175117F7B275}"/>
              </a:ext>
            </a:extLst>
          </p:cNvPr>
          <p:cNvSpPr/>
          <p:nvPr/>
        </p:nvSpPr>
        <p:spPr>
          <a:xfrm>
            <a:off x="7869121"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3" name="Rectangle 202">
            <a:extLst>
              <a:ext uri="{FF2B5EF4-FFF2-40B4-BE49-F238E27FC236}">
                <a16:creationId xmlns:a16="http://schemas.microsoft.com/office/drawing/2014/main" id="{81F5FF3A-430C-452E-9A37-DF912481AF6B}"/>
              </a:ext>
            </a:extLst>
          </p:cNvPr>
          <p:cNvSpPr/>
          <p:nvPr/>
        </p:nvSpPr>
        <p:spPr>
          <a:xfrm>
            <a:off x="8093033"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4" name="Rectangle 203">
            <a:extLst>
              <a:ext uri="{FF2B5EF4-FFF2-40B4-BE49-F238E27FC236}">
                <a16:creationId xmlns:a16="http://schemas.microsoft.com/office/drawing/2014/main" id="{2D7CFA26-A075-4229-AE83-3CC73569E8F3}"/>
              </a:ext>
            </a:extLst>
          </p:cNvPr>
          <p:cNvSpPr/>
          <p:nvPr/>
        </p:nvSpPr>
        <p:spPr>
          <a:xfrm>
            <a:off x="8313137"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5" name="Rectangle 204">
            <a:extLst>
              <a:ext uri="{FF2B5EF4-FFF2-40B4-BE49-F238E27FC236}">
                <a16:creationId xmlns:a16="http://schemas.microsoft.com/office/drawing/2014/main" id="{93066778-A0F5-435C-A935-CF3D8C83EB8C}"/>
              </a:ext>
            </a:extLst>
          </p:cNvPr>
          <p:cNvSpPr/>
          <p:nvPr/>
        </p:nvSpPr>
        <p:spPr>
          <a:xfrm>
            <a:off x="8526145"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6" name="Rectangle 205">
            <a:extLst>
              <a:ext uri="{FF2B5EF4-FFF2-40B4-BE49-F238E27FC236}">
                <a16:creationId xmlns:a16="http://schemas.microsoft.com/office/drawing/2014/main" id="{2B709DF7-9763-4244-A1E5-A46290348A48}"/>
              </a:ext>
            </a:extLst>
          </p:cNvPr>
          <p:cNvSpPr/>
          <p:nvPr/>
        </p:nvSpPr>
        <p:spPr>
          <a:xfrm>
            <a:off x="8750057"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7" name="Rectangle 206">
            <a:extLst>
              <a:ext uri="{FF2B5EF4-FFF2-40B4-BE49-F238E27FC236}">
                <a16:creationId xmlns:a16="http://schemas.microsoft.com/office/drawing/2014/main" id="{4A7E4F12-213D-43C8-9381-684064E07257}"/>
              </a:ext>
            </a:extLst>
          </p:cNvPr>
          <p:cNvSpPr/>
          <p:nvPr/>
        </p:nvSpPr>
        <p:spPr>
          <a:xfrm>
            <a:off x="8973969"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8" name="Rectangle 207">
            <a:extLst>
              <a:ext uri="{FF2B5EF4-FFF2-40B4-BE49-F238E27FC236}">
                <a16:creationId xmlns:a16="http://schemas.microsoft.com/office/drawing/2014/main" id="{FF3748AA-343F-43B5-ACA8-8AEDEC25DD56}"/>
              </a:ext>
            </a:extLst>
          </p:cNvPr>
          <p:cNvSpPr/>
          <p:nvPr/>
        </p:nvSpPr>
        <p:spPr>
          <a:xfrm>
            <a:off x="9194073"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09" name="Rectangle 208">
            <a:extLst>
              <a:ext uri="{FF2B5EF4-FFF2-40B4-BE49-F238E27FC236}">
                <a16:creationId xmlns:a16="http://schemas.microsoft.com/office/drawing/2014/main" id="{CD705413-B841-4067-9AFE-6F15F0151548}"/>
              </a:ext>
            </a:extLst>
          </p:cNvPr>
          <p:cNvSpPr/>
          <p:nvPr/>
        </p:nvSpPr>
        <p:spPr>
          <a:xfrm>
            <a:off x="9421041" y="3810611"/>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10" name="Rectangle 209">
            <a:extLst>
              <a:ext uri="{FF2B5EF4-FFF2-40B4-BE49-F238E27FC236}">
                <a16:creationId xmlns:a16="http://schemas.microsoft.com/office/drawing/2014/main" id="{917F78F4-43CC-468A-9BDC-31264E4DFF91}"/>
              </a:ext>
            </a:extLst>
          </p:cNvPr>
          <p:cNvSpPr/>
          <p:nvPr/>
        </p:nvSpPr>
        <p:spPr>
          <a:xfrm>
            <a:off x="7502416" y="3224369"/>
            <a:ext cx="2275120" cy="339948"/>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00" i="1" dirty="0">
                <a:latin typeface="+mj-lt"/>
              </a:rPr>
              <a:t>Chiffrement</a:t>
            </a:r>
          </a:p>
        </p:txBody>
      </p:sp>
      <p:cxnSp>
        <p:nvCxnSpPr>
          <p:cNvPr id="211" name="Connecteur droit avec flèche 210">
            <a:extLst>
              <a:ext uri="{FF2B5EF4-FFF2-40B4-BE49-F238E27FC236}">
                <a16:creationId xmlns:a16="http://schemas.microsoft.com/office/drawing/2014/main" id="{83B0EB07-896F-411E-8217-321813D5B124}"/>
              </a:ext>
            </a:extLst>
          </p:cNvPr>
          <p:cNvCxnSpPr>
            <a:cxnSpLocks/>
            <a:stCxn id="192" idx="2"/>
          </p:cNvCxnSpPr>
          <p:nvPr/>
        </p:nvCxnSpPr>
        <p:spPr>
          <a:xfrm flipH="1">
            <a:off x="7737743" y="2998299"/>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2" name="Connecteur droit avec flèche 211">
            <a:extLst>
              <a:ext uri="{FF2B5EF4-FFF2-40B4-BE49-F238E27FC236}">
                <a16:creationId xmlns:a16="http://schemas.microsoft.com/office/drawing/2014/main" id="{83BD670A-C943-461B-8DC6-C7C6202E5B59}"/>
              </a:ext>
            </a:extLst>
          </p:cNvPr>
          <p:cNvCxnSpPr>
            <a:cxnSpLocks/>
            <a:stCxn id="193" idx="2"/>
          </p:cNvCxnSpPr>
          <p:nvPr/>
        </p:nvCxnSpPr>
        <p:spPr>
          <a:xfrm flipH="1">
            <a:off x="7961655" y="2998299"/>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3" name="Connecteur droit avec flèche 212">
            <a:extLst>
              <a:ext uri="{FF2B5EF4-FFF2-40B4-BE49-F238E27FC236}">
                <a16:creationId xmlns:a16="http://schemas.microsoft.com/office/drawing/2014/main" id="{272ACE75-BB0C-4042-BA6F-9D2BD2BA5A1C}"/>
              </a:ext>
            </a:extLst>
          </p:cNvPr>
          <p:cNvCxnSpPr>
            <a:cxnSpLocks/>
            <a:stCxn id="194" idx="2"/>
          </p:cNvCxnSpPr>
          <p:nvPr/>
        </p:nvCxnSpPr>
        <p:spPr>
          <a:xfrm>
            <a:off x="8186740" y="2998299"/>
            <a:ext cx="3056"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4" name="Connecteur droit avec flèche 213">
            <a:extLst>
              <a:ext uri="{FF2B5EF4-FFF2-40B4-BE49-F238E27FC236}">
                <a16:creationId xmlns:a16="http://schemas.microsoft.com/office/drawing/2014/main" id="{30A07CE5-A01D-4D65-A4D3-B49A83ADDDDA}"/>
              </a:ext>
            </a:extLst>
          </p:cNvPr>
          <p:cNvCxnSpPr>
            <a:cxnSpLocks/>
            <a:stCxn id="198" idx="2"/>
          </p:cNvCxnSpPr>
          <p:nvPr/>
        </p:nvCxnSpPr>
        <p:spPr>
          <a:xfrm>
            <a:off x="9067676" y="2998299"/>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5" name="Connecteur droit avec flèche 214">
            <a:extLst>
              <a:ext uri="{FF2B5EF4-FFF2-40B4-BE49-F238E27FC236}">
                <a16:creationId xmlns:a16="http://schemas.microsoft.com/office/drawing/2014/main" id="{7C05ACBB-F83B-4415-8D59-15A3EF3E4FCA}"/>
              </a:ext>
            </a:extLst>
          </p:cNvPr>
          <p:cNvCxnSpPr>
            <a:cxnSpLocks/>
            <a:stCxn id="197" idx="2"/>
          </p:cNvCxnSpPr>
          <p:nvPr/>
        </p:nvCxnSpPr>
        <p:spPr>
          <a:xfrm>
            <a:off x="8843764" y="2998299"/>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Connecteur droit avec flèche 215">
            <a:extLst>
              <a:ext uri="{FF2B5EF4-FFF2-40B4-BE49-F238E27FC236}">
                <a16:creationId xmlns:a16="http://schemas.microsoft.com/office/drawing/2014/main" id="{D7632628-CAE1-42C8-B4DA-8F2AF6A46F46}"/>
              </a:ext>
            </a:extLst>
          </p:cNvPr>
          <p:cNvCxnSpPr>
            <a:cxnSpLocks/>
            <a:stCxn id="199" idx="2"/>
          </p:cNvCxnSpPr>
          <p:nvPr/>
        </p:nvCxnSpPr>
        <p:spPr>
          <a:xfrm>
            <a:off x="9287780" y="2998299"/>
            <a:ext cx="6864"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7" name="Connecteur droit avec flèche 216">
            <a:extLst>
              <a:ext uri="{FF2B5EF4-FFF2-40B4-BE49-F238E27FC236}">
                <a16:creationId xmlns:a16="http://schemas.microsoft.com/office/drawing/2014/main" id="{567A6771-C5F6-4FFE-ABDA-7C8D6A25941C}"/>
              </a:ext>
            </a:extLst>
          </p:cNvPr>
          <p:cNvCxnSpPr>
            <a:cxnSpLocks/>
            <a:stCxn id="200" idx="2"/>
          </p:cNvCxnSpPr>
          <p:nvPr/>
        </p:nvCxnSpPr>
        <p:spPr>
          <a:xfrm>
            <a:off x="9514748" y="2998299"/>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Connecteur droit avec flèche 217">
            <a:extLst>
              <a:ext uri="{FF2B5EF4-FFF2-40B4-BE49-F238E27FC236}">
                <a16:creationId xmlns:a16="http://schemas.microsoft.com/office/drawing/2014/main" id="{CE8F9D4F-9794-491B-9658-3E1481C2194F}"/>
              </a:ext>
            </a:extLst>
          </p:cNvPr>
          <p:cNvCxnSpPr>
            <a:cxnSpLocks/>
            <a:stCxn id="195" idx="2"/>
          </p:cNvCxnSpPr>
          <p:nvPr/>
        </p:nvCxnSpPr>
        <p:spPr>
          <a:xfrm>
            <a:off x="8406844" y="2998299"/>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9" name="Connecteur droit avec flèche 218">
            <a:extLst>
              <a:ext uri="{FF2B5EF4-FFF2-40B4-BE49-F238E27FC236}">
                <a16:creationId xmlns:a16="http://schemas.microsoft.com/office/drawing/2014/main" id="{470814F6-6827-4E97-A6E2-BE91426ECAF2}"/>
              </a:ext>
            </a:extLst>
          </p:cNvPr>
          <p:cNvCxnSpPr>
            <a:cxnSpLocks/>
          </p:cNvCxnSpPr>
          <p:nvPr/>
        </p:nvCxnSpPr>
        <p:spPr>
          <a:xfrm flipH="1">
            <a:off x="8628464" y="2998317"/>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Connecteur droit avec flèche 219">
            <a:extLst>
              <a:ext uri="{FF2B5EF4-FFF2-40B4-BE49-F238E27FC236}">
                <a16:creationId xmlns:a16="http://schemas.microsoft.com/office/drawing/2014/main" id="{0FA73259-5642-4A5B-B1D0-6B7614BFFD42}"/>
              </a:ext>
            </a:extLst>
          </p:cNvPr>
          <p:cNvCxnSpPr>
            <a:cxnSpLocks/>
          </p:cNvCxnSpPr>
          <p:nvPr/>
        </p:nvCxnSpPr>
        <p:spPr>
          <a:xfrm flipH="1">
            <a:off x="7749128" y="3571823"/>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1" name="Connecteur droit avec flèche 220">
            <a:extLst>
              <a:ext uri="{FF2B5EF4-FFF2-40B4-BE49-F238E27FC236}">
                <a16:creationId xmlns:a16="http://schemas.microsoft.com/office/drawing/2014/main" id="{15BE2DDB-0C55-4756-8042-498DB2256BA8}"/>
              </a:ext>
            </a:extLst>
          </p:cNvPr>
          <p:cNvCxnSpPr>
            <a:cxnSpLocks/>
          </p:cNvCxnSpPr>
          <p:nvPr/>
        </p:nvCxnSpPr>
        <p:spPr>
          <a:xfrm flipH="1">
            <a:off x="7973040" y="3571823"/>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Connecteur droit avec flèche 221">
            <a:extLst>
              <a:ext uri="{FF2B5EF4-FFF2-40B4-BE49-F238E27FC236}">
                <a16:creationId xmlns:a16="http://schemas.microsoft.com/office/drawing/2014/main" id="{0512D518-078A-401D-A80E-C3634F5450EF}"/>
              </a:ext>
            </a:extLst>
          </p:cNvPr>
          <p:cNvCxnSpPr>
            <a:cxnSpLocks/>
          </p:cNvCxnSpPr>
          <p:nvPr/>
        </p:nvCxnSpPr>
        <p:spPr>
          <a:xfrm>
            <a:off x="8198125" y="3571823"/>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3" name="Connecteur droit avec flèche 222">
            <a:extLst>
              <a:ext uri="{FF2B5EF4-FFF2-40B4-BE49-F238E27FC236}">
                <a16:creationId xmlns:a16="http://schemas.microsoft.com/office/drawing/2014/main" id="{72D6B0E3-DA4E-4FEC-9191-0AA8889316B6}"/>
              </a:ext>
            </a:extLst>
          </p:cNvPr>
          <p:cNvCxnSpPr>
            <a:cxnSpLocks/>
          </p:cNvCxnSpPr>
          <p:nvPr/>
        </p:nvCxnSpPr>
        <p:spPr>
          <a:xfrm>
            <a:off x="9079061" y="3571823"/>
            <a:ext cx="9731"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Connecteur droit avec flèche 223">
            <a:extLst>
              <a:ext uri="{FF2B5EF4-FFF2-40B4-BE49-F238E27FC236}">
                <a16:creationId xmlns:a16="http://schemas.microsoft.com/office/drawing/2014/main" id="{606ABEBD-36EE-44F9-8E99-B5EDFEF4B8B6}"/>
              </a:ext>
            </a:extLst>
          </p:cNvPr>
          <p:cNvCxnSpPr>
            <a:cxnSpLocks/>
          </p:cNvCxnSpPr>
          <p:nvPr/>
        </p:nvCxnSpPr>
        <p:spPr>
          <a:xfrm>
            <a:off x="8855149" y="357182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5" name="Connecteur droit avec flèche 224">
            <a:extLst>
              <a:ext uri="{FF2B5EF4-FFF2-40B4-BE49-F238E27FC236}">
                <a16:creationId xmlns:a16="http://schemas.microsoft.com/office/drawing/2014/main" id="{AD11F4A4-9EAA-4149-B5C5-644E067AB502}"/>
              </a:ext>
            </a:extLst>
          </p:cNvPr>
          <p:cNvCxnSpPr>
            <a:cxnSpLocks/>
          </p:cNvCxnSpPr>
          <p:nvPr/>
        </p:nvCxnSpPr>
        <p:spPr>
          <a:xfrm>
            <a:off x="9299165" y="3571823"/>
            <a:ext cx="6864"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6" name="Connecteur droit avec flèche 225">
            <a:extLst>
              <a:ext uri="{FF2B5EF4-FFF2-40B4-BE49-F238E27FC236}">
                <a16:creationId xmlns:a16="http://schemas.microsoft.com/office/drawing/2014/main" id="{610168AE-AEBB-4CAB-BC0B-EED51FB86A19}"/>
              </a:ext>
            </a:extLst>
          </p:cNvPr>
          <p:cNvCxnSpPr>
            <a:cxnSpLocks/>
          </p:cNvCxnSpPr>
          <p:nvPr/>
        </p:nvCxnSpPr>
        <p:spPr>
          <a:xfrm>
            <a:off x="9526133" y="357182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7" name="Connecteur droit avec flèche 226">
            <a:extLst>
              <a:ext uri="{FF2B5EF4-FFF2-40B4-BE49-F238E27FC236}">
                <a16:creationId xmlns:a16="http://schemas.microsoft.com/office/drawing/2014/main" id="{44E5DA18-360D-4E6E-B3AE-69CD79F6C795}"/>
              </a:ext>
            </a:extLst>
          </p:cNvPr>
          <p:cNvCxnSpPr>
            <a:cxnSpLocks/>
          </p:cNvCxnSpPr>
          <p:nvPr/>
        </p:nvCxnSpPr>
        <p:spPr>
          <a:xfrm>
            <a:off x="8418229" y="3571823"/>
            <a:ext cx="0"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8" name="Connecteur droit avec flèche 227">
            <a:extLst>
              <a:ext uri="{FF2B5EF4-FFF2-40B4-BE49-F238E27FC236}">
                <a16:creationId xmlns:a16="http://schemas.microsoft.com/office/drawing/2014/main" id="{838B75EE-6F19-494E-B58D-5CC4B6BC07D9}"/>
              </a:ext>
            </a:extLst>
          </p:cNvPr>
          <p:cNvCxnSpPr>
            <a:cxnSpLocks/>
          </p:cNvCxnSpPr>
          <p:nvPr/>
        </p:nvCxnSpPr>
        <p:spPr>
          <a:xfrm flipH="1">
            <a:off x="8639849" y="3571841"/>
            <a:ext cx="1173" cy="2260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9" name="Rectangle 228">
            <a:extLst>
              <a:ext uri="{FF2B5EF4-FFF2-40B4-BE49-F238E27FC236}">
                <a16:creationId xmlns:a16="http://schemas.microsoft.com/office/drawing/2014/main" id="{ED034CF4-F74E-4756-AF5B-7A478B33B977}"/>
              </a:ext>
            </a:extLst>
          </p:cNvPr>
          <p:cNvSpPr/>
          <p:nvPr/>
        </p:nvSpPr>
        <p:spPr>
          <a:xfrm>
            <a:off x="3304279"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0" name="Rectangle 229">
            <a:extLst>
              <a:ext uri="{FF2B5EF4-FFF2-40B4-BE49-F238E27FC236}">
                <a16:creationId xmlns:a16="http://schemas.microsoft.com/office/drawing/2014/main" id="{4F1B8362-EDFE-4D53-8C6C-4D141E2A75A3}"/>
              </a:ext>
            </a:extLst>
          </p:cNvPr>
          <p:cNvSpPr/>
          <p:nvPr/>
        </p:nvSpPr>
        <p:spPr>
          <a:xfrm>
            <a:off x="3528191"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1" name="Rectangle 230">
            <a:extLst>
              <a:ext uri="{FF2B5EF4-FFF2-40B4-BE49-F238E27FC236}">
                <a16:creationId xmlns:a16="http://schemas.microsoft.com/office/drawing/2014/main" id="{7B115465-5AAD-4CF9-8F1F-2ADF3E473AF8}"/>
              </a:ext>
            </a:extLst>
          </p:cNvPr>
          <p:cNvSpPr/>
          <p:nvPr/>
        </p:nvSpPr>
        <p:spPr>
          <a:xfrm>
            <a:off x="3752103"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2" name="Rectangle 231">
            <a:extLst>
              <a:ext uri="{FF2B5EF4-FFF2-40B4-BE49-F238E27FC236}">
                <a16:creationId xmlns:a16="http://schemas.microsoft.com/office/drawing/2014/main" id="{9FD9FE46-81AF-4C5F-9599-6EC473F3214D}"/>
              </a:ext>
            </a:extLst>
          </p:cNvPr>
          <p:cNvSpPr/>
          <p:nvPr/>
        </p:nvSpPr>
        <p:spPr>
          <a:xfrm>
            <a:off x="3972207"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3" name="Rectangle 232">
            <a:extLst>
              <a:ext uri="{FF2B5EF4-FFF2-40B4-BE49-F238E27FC236}">
                <a16:creationId xmlns:a16="http://schemas.microsoft.com/office/drawing/2014/main" id="{56FFA2FD-6BB7-4043-B02F-C5176593740D}"/>
              </a:ext>
            </a:extLst>
          </p:cNvPr>
          <p:cNvSpPr/>
          <p:nvPr/>
        </p:nvSpPr>
        <p:spPr>
          <a:xfrm>
            <a:off x="4185215"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4" name="Rectangle 233">
            <a:extLst>
              <a:ext uri="{FF2B5EF4-FFF2-40B4-BE49-F238E27FC236}">
                <a16:creationId xmlns:a16="http://schemas.microsoft.com/office/drawing/2014/main" id="{0EA4B82D-84DF-448A-8EBE-2C8C4929655B}"/>
              </a:ext>
            </a:extLst>
          </p:cNvPr>
          <p:cNvSpPr/>
          <p:nvPr/>
        </p:nvSpPr>
        <p:spPr>
          <a:xfrm>
            <a:off x="4409127"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5" name="Rectangle 234">
            <a:extLst>
              <a:ext uri="{FF2B5EF4-FFF2-40B4-BE49-F238E27FC236}">
                <a16:creationId xmlns:a16="http://schemas.microsoft.com/office/drawing/2014/main" id="{83B11446-2D7F-41D2-ABE7-703C61C6B206}"/>
              </a:ext>
            </a:extLst>
          </p:cNvPr>
          <p:cNvSpPr/>
          <p:nvPr/>
        </p:nvSpPr>
        <p:spPr>
          <a:xfrm>
            <a:off x="4633039"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6" name="Rectangle 235">
            <a:extLst>
              <a:ext uri="{FF2B5EF4-FFF2-40B4-BE49-F238E27FC236}">
                <a16:creationId xmlns:a16="http://schemas.microsoft.com/office/drawing/2014/main" id="{80C93B1E-C979-439C-833C-8AD49C0A8ACA}"/>
              </a:ext>
            </a:extLst>
          </p:cNvPr>
          <p:cNvSpPr/>
          <p:nvPr/>
        </p:nvSpPr>
        <p:spPr>
          <a:xfrm>
            <a:off x="4853143"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7" name="Rectangle 236">
            <a:extLst>
              <a:ext uri="{FF2B5EF4-FFF2-40B4-BE49-F238E27FC236}">
                <a16:creationId xmlns:a16="http://schemas.microsoft.com/office/drawing/2014/main" id="{67671177-56A0-4499-914D-839D01956E46}"/>
              </a:ext>
            </a:extLst>
          </p:cNvPr>
          <p:cNvSpPr/>
          <p:nvPr/>
        </p:nvSpPr>
        <p:spPr>
          <a:xfrm>
            <a:off x="5080111"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8" name="Rectangle 237">
            <a:extLst>
              <a:ext uri="{FF2B5EF4-FFF2-40B4-BE49-F238E27FC236}">
                <a16:creationId xmlns:a16="http://schemas.microsoft.com/office/drawing/2014/main" id="{F58BFF62-B903-4B68-AB7B-44E21A290D47}"/>
              </a:ext>
            </a:extLst>
          </p:cNvPr>
          <p:cNvSpPr/>
          <p:nvPr/>
        </p:nvSpPr>
        <p:spPr>
          <a:xfrm>
            <a:off x="5304023"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39" name="Rectangle 238">
            <a:extLst>
              <a:ext uri="{FF2B5EF4-FFF2-40B4-BE49-F238E27FC236}">
                <a16:creationId xmlns:a16="http://schemas.microsoft.com/office/drawing/2014/main" id="{51EB248E-C15F-43BE-88B0-45179F916B29}"/>
              </a:ext>
            </a:extLst>
          </p:cNvPr>
          <p:cNvSpPr/>
          <p:nvPr/>
        </p:nvSpPr>
        <p:spPr>
          <a:xfrm>
            <a:off x="5527935"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0" name="Rectangle 239">
            <a:extLst>
              <a:ext uri="{FF2B5EF4-FFF2-40B4-BE49-F238E27FC236}">
                <a16:creationId xmlns:a16="http://schemas.microsoft.com/office/drawing/2014/main" id="{C0B28023-A30C-440A-A224-7977254FFF3C}"/>
              </a:ext>
            </a:extLst>
          </p:cNvPr>
          <p:cNvSpPr/>
          <p:nvPr/>
        </p:nvSpPr>
        <p:spPr>
          <a:xfrm>
            <a:off x="5748039"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1" name="Rectangle 240">
            <a:extLst>
              <a:ext uri="{FF2B5EF4-FFF2-40B4-BE49-F238E27FC236}">
                <a16:creationId xmlns:a16="http://schemas.microsoft.com/office/drawing/2014/main" id="{56B7E6CC-571D-4573-AA3C-8F1B5C2219D5}"/>
              </a:ext>
            </a:extLst>
          </p:cNvPr>
          <p:cNvSpPr/>
          <p:nvPr/>
        </p:nvSpPr>
        <p:spPr>
          <a:xfrm>
            <a:off x="5961047"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2" name="Rectangle 241">
            <a:extLst>
              <a:ext uri="{FF2B5EF4-FFF2-40B4-BE49-F238E27FC236}">
                <a16:creationId xmlns:a16="http://schemas.microsoft.com/office/drawing/2014/main" id="{25AA0D1A-C46D-4CD1-928D-079C3804BAFE}"/>
              </a:ext>
            </a:extLst>
          </p:cNvPr>
          <p:cNvSpPr/>
          <p:nvPr/>
        </p:nvSpPr>
        <p:spPr>
          <a:xfrm>
            <a:off x="6184959"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3" name="Rectangle 242">
            <a:extLst>
              <a:ext uri="{FF2B5EF4-FFF2-40B4-BE49-F238E27FC236}">
                <a16:creationId xmlns:a16="http://schemas.microsoft.com/office/drawing/2014/main" id="{4A84C77C-4232-4645-AFDA-1CA8186CB4D4}"/>
              </a:ext>
            </a:extLst>
          </p:cNvPr>
          <p:cNvSpPr/>
          <p:nvPr/>
        </p:nvSpPr>
        <p:spPr>
          <a:xfrm>
            <a:off x="6408871"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4" name="Rectangle 243">
            <a:extLst>
              <a:ext uri="{FF2B5EF4-FFF2-40B4-BE49-F238E27FC236}">
                <a16:creationId xmlns:a16="http://schemas.microsoft.com/office/drawing/2014/main" id="{61376811-3E2E-44D2-8E52-01F70B110863}"/>
              </a:ext>
            </a:extLst>
          </p:cNvPr>
          <p:cNvSpPr/>
          <p:nvPr/>
        </p:nvSpPr>
        <p:spPr>
          <a:xfrm>
            <a:off x="6628975"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5" name="Rectangle 244">
            <a:extLst>
              <a:ext uri="{FF2B5EF4-FFF2-40B4-BE49-F238E27FC236}">
                <a16:creationId xmlns:a16="http://schemas.microsoft.com/office/drawing/2014/main" id="{173C93E9-74FE-4511-A1C4-05355B70E9AD}"/>
              </a:ext>
            </a:extLst>
          </p:cNvPr>
          <p:cNvSpPr/>
          <p:nvPr/>
        </p:nvSpPr>
        <p:spPr>
          <a:xfrm>
            <a:off x="6852156"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6" name="Rectangle 245">
            <a:extLst>
              <a:ext uri="{FF2B5EF4-FFF2-40B4-BE49-F238E27FC236}">
                <a16:creationId xmlns:a16="http://schemas.microsoft.com/office/drawing/2014/main" id="{754E7D04-FF78-48A6-AB7A-4BDEAE0BB80B}"/>
              </a:ext>
            </a:extLst>
          </p:cNvPr>
          <p:cNvSpPr/>
          <p:nvPr/>
        </p:nvSpPr>
        <p:spPr>
          <a:xfrm>
            <a:off x="7076068"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7" name="Rectangle 246">
            <a:extLst>
              <a:ext uri="{FF2B5EF4-FFF2-40B4-BE49-F238E27FC236}">
                <a16:creationId xmlns:a16="http://schemas.microsoft.com/office/drawing/2014/main" id="{7A8FBA8C-ADB3-4351-B3AD-FF445AFF79BB}"/>
              </a:ext>
            </a:extLst>
          </p:cNvPr>
          <p:cNvSpPr/>
          <p:nvPr/>
        </p:nvSpPr>
        <p:spPr>
          <a:xfrm>
            <a:off x="7299980"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8" name="Rectangle 247">
            <a:extLst>
              <a:ext uri="{FF2B5EF4-FFF2-40B4-BE49-F238E27FC236}">
                <a16:creationId xmlns:a16="http://schemas.microsoft.com/office/drawing/2014/main" id="{887B5917-D59C-458C-BACA-6C8B66C234C8}"/>
              </a:ext>
            </a:extLst>
          </p:cNvPr>
          <p:cNvSpPr/>
          <p:nvPr/>
        </p:nvSpPr>
        <p:spPr>
          <a:xfrm>
            <a:off x="7520084"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49" name="Rectangle 248">
            <a:extLst>
              <a:ext uri="{FF2B5EF4-FFF2-40B4-BE49-F238E27FC236}">
                <a16:creationId xmlns:a16="http://schemas.microsoft.com/office/drawing/2014/main" id="{74A9356F-8F2D-4F95-8F6F-93206F779CD9}"/>
              </a:ext>
            </a:extLst>
          </p:cNvPr>
          <p:cNvSpPr/>
          <p:nvPr/>
        </p:nvSpPr>
        <p:spPr>
          <a:xfrm>
            <a:off x="7733092"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50" name="Rectangle 249">
            <a:extLst>
              <a:ext uri="{FF2B5EF4-FFF2-40B4-BE49-F238E27FC236}">
                <a16:creationId xmlns:a16="http://schemas.microsoft.com/office/drawing/2014/main" id="{B4099534-176C-4DC7-9AC0-08254250A4CD}"/>
              </a:ext>
            </a:extLst>
          </p:cNvPr>
          <p:cNvSpPr/>
          <p:nvPr/>
        </p:nvSpPr>
        <p:spPr>
          <a:xfrm>
            <a:off x="7957004"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51" name="Rectangle 250">
            <a:extLst>
              <a:ext uri="{FF2B5EF4-FFF2-40B4-BE49-F238E27FC236}">
                <a16:creationId xmlns:a16="http://schemas.microsoft.com/office/drawing/2014/main" id="{7F16C10B-EF22-4CA7-9B7E-4DAADE12DA2B}"/>
              </a:ext>
            </a:extLst>
          </p:cNvPr>
          <p:cNvSpPr/>
          <p:nvPr/>
        </p:nvSpPr>
        <p:spPr>
          <a:xfrm>
            <a:off x="8180916"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52" name="Rectangle 251">
            <a:extLst>
              <a:ext uri="{FF2B5EF4-FFF2-40B4-BE49-F238E27FC236}">
                <a16:creationId xmlns:a16="http://schemas.microsoft.com/office/drawing/2014/main" id="{5317CD48-7923-47F7-86FB-45D7042748AD}"/>
              </a:ext>
            </a:extLst>
          </p:cNvPr>
          <p:cNvSpPr/>
          <p:nvPr/>
        </p:nvSpPr>
        <p:spPr>
          <a:xfrm>
            <a:off x="8401020"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53" name="Rectangle 252">
            <a:extLst>
              <a:ext uri="{FF2B5EF4-FFF2-40B4-BE49-F238E27FC236}">
                <a16:creationId xmlns:a16="http://schemas.microsoft.com/office/drawing/2014/main" id="{7CB40388-38BB-4EDD-A0C5-7914858906AB}"/>
              </a:ext>
            </a:extLst>
          </p:cNvPr>
          <p:cNvSpPr/>
          <p:nvPr/>
        </p:nvSpPr>
        <p:spPr>
          <a:xfrm>
            <a:off x="8624932"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54" name="Rectangle 253">
            <a:extLst>
              <a:ext uri="{FF2B5EF4-FFF2-40B4-BE49-F238E27FC236}">
                <a16:creationId xmlns:a16="http://schemas.microsoft.com/office/drawing/2014/main" id="{A145C699-40A9-4A81-84CB-AEE60FB1DDBD}"/>
              </a:ext>
            </a:extLst>
          </p:cNvPr>
          <p:cNvSpPr/>
          <p:nvPr/>
        </p:nvSpPr>
        <p:spPr>
          <a:xfrm>
            <a:off x="8848844"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55" name="Rectangle 254">
            <a:extLst>
              <a:ext uri="{FF2B5EF4-FFF2-40B4-BE49-F238E27FC236}">
                <a16:creationId xmlns:a16="http://schemas.microsoft.com/office/drawing/2014/main" id="{2FECB825-9CBC-4813-97FB-24AC61033EA0}"/>
              </a:ext>
            </a:extLst>
          </p:cNvPr>
          <p:cNvSpPr/>
          <p:nvPr/>
        </p:nvSpPr>
        <p:spPr>
          <a:xfrm>
            <a:off x="9068948" y="4483516"/>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61" name="Rectangle 260">
            <a:extLst>
              <a:ext uri="{FF2B5EF4-FFF2-40B4-BE49-F238E27FC236}">
                <a16:creationId xmlns:a16="http://schemas.microsoft.com/office/drawing/2014/main" id="{1A22EF69-F465-4690-A4EE-17511A034C8A}"/>
              </a:ext>
            </a:extLst>
          </p:cNvPr>
          <p:cNvSpPr/>
          <p:nvPr/>
        </p:nvSpPr>
        <p:spPr>
          <a:xfrm>
            <a:off x="488504" y="6064168"/>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62" name="Rectangle 261">
            <a:extLst>
              <a:ext uri="{FF2B5EF4-FFF2-40B4-BE49-F238E27FC236}">
                <a16:creationId xmlns:a16="http://schemas.microsoft.com/office/drawing/2014/main" id="{440CF4F2-1157-4BD1-8135-052A7C79A16B}"/>
              </a:ext>
            </a:extLst>
          </p:cNvPr>
          <p:cNvSpPr/>
          <p:nvPr/>
        </p:nvSpPr>
        <p:spPr>
          <a:xfrm>
            <a:off x="712416" y="6064168"/>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63" name="Rectangle 262">
            <a:extLst>
              <a:ext uri="{FF2B5EF4-FFF2-40B4-BE49-F238E27FC236}">
                <a16:creationId xmlns:a16="http://schemas.microsoft.com/office/drawing/2014/main" id="{0144227D-8465-40E2-9BE0-F882C44E8C53}"/>
              </a:ext>
            </a:extLst>
          </p:cNvPr>
          <p:cNvSpPr/>
          <p:nvPr/>
        </p:nvSpPr>
        <p:spPr>
          <a:xfrm>
            <a:off x="936328" y="6064168"/>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64" name="Rectangle 263">
            <a:extLst>
              <a:ext uri="{FF2B5EF4-FFF2-40B4-BE49-F238E27FC236}">
                <a16:creationId xmlns:a16="http://schemas.microsoft.com/office/drawing/2014/main" id="{09B47C04-4AE6-4453-98B8-EB05E425BE73}"/>
              </a:ext>
            </a:extLst>
          </p:cNvPr>
          <p:cNvSpPr/>
          <p:nvPr/>
        </p:nvSpPr>
        <p:spPr>
          <a:xfrm>
            <a:off x="1156432" y="6064168"/>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65" name="Rectangle 264">
            <a:extLst>
              <a:ext uri="{FF2B5EF4-FFF2-40B4-BE49-F238E27FC236}">
                <a16:creationId xmlns:a16="http://schemas.microsoft.com/office/drawing/2014/main" id="{4CBFE76D-7504-4F9C-A635-9E7CAF79106C}"/>
              </a:ext>
            </a:extLst>
          </p:cNvPr>
          <p:cNvSpPr/>
          <p:nvPr/>
        </p:nvSpPr>
        <p:spPr>
          <a:xfrm>
            <a:off x="1369440" y="6064168"/>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66" name="Rectangle 265">
            <a:extLst>
              <a:ext uri="{FF2B5EF4-FFF2-40B4-BE49-F238E27FC236}">
                <a16:creationId xmlns:a16="http://schemas.microsoft.com/office/drawing/2014/main" id="{AE862AF7-A2B1-44EE-8BCC-7A51D3E60882}"/>
              </a:ext>
            </a:extLst>
          </p:cNvPr>
          <p:cNvSpPr/>
          <p:nvPr/>
        </p:nvSpPr>
        <p:spPr>
          <a:xfrm>
            <a:off x="1593352" y="6064168"/>
            <a:ext cx="223912" cy="3153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70" name="Rectangle 269">
            <a:extLst>
              <a:ext uri="{FF2B5EF4-FFF2-40B4-BE49-F238E27FC236}">
                <a16:creationId xmlns:a16="http://schemas.microsoft.com/office/drawing/2014/main" id="{1A7C3F35-FE6E-49AD-9393-DEFE8A97BF17}"/>
              </a:ext>
            </a:extLst>
          </p:cNvPr>
          <p:cNvSpPr/>
          <p:nvPr/>
        </p:nvSpPr>
        <p:spPr>
          <a:xfrm>
            <a:off x="3505720" y="6064168"/>
            <a:ext cx="2275120" cy="339948"/>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00" i="1" dirty="0">
                <a:latin typeface="+mj-lt"/>
              </a:rPr>
              <a:t>Chiffrement</a:t>
            </a:r>
          </a:p>
        </p:txBody>
      </p:sp>
      <p:sp>
        <p:nvSpPr>
          <p:cNvPr id="271" name="Rectangle 270">
            <a:extLst>
              <a:ext uri="{FF2B5EF4-FFF2-40B4-BE49-F238E27FC236}">
                <a16:creationId xmlns:a16="http://schemas.microsoft.com/office/drawing/2014/main" id="{92902A6B-23FA-4037-955B-170CA77C9C19}"/>
              </a:ext>
            </a:extLst>
          </p:cNvPr>
          <p:cNvSpPr/>
          <p:nvPr/>
        </p:nvSpPr>
        <p:spPr>
          <a:xfrm>
            <a:off x="7390460" y="6064168"/>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72" name="Rectangle 271">
            <a:extLst>
              <a:ext uri="{FF2B5EF4-FFF2-40B4-BE49-F238E27FC236}">
                <a16:creationId xmlns:a16="http://schemas.microsoft.com/office/drawing/2014/main" id="{7D9891BF-89F4-449E-BBB4-4FBC6047B932}"/>
              </a:ext>
            </a:extLst>
          </p:cNvPr>
          <p:cNvSpPr/>
          <p:nvPr/>
        </p:nvSpPr>
        <p:spPr>
          <a:xfrm>
            <a:off x="7614372" y="6064168"/>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73" name="Rectangle 272">
            <a:extLst>
              <a:ext uri="{FF2B5EF4-FFF2-40B4-BE49-F238E27FC236}">
                <a16:creationId xmlns:a16="http://schemas.microsoft.com/office/drawing/2014/main" id="{9D95CD17-88E0-4ABD-8758-E1CACBC8E2F9}"/>
              </a:ext>
            </a:extLst>
          </p:cNvPr>
          <p:cNvSpPr/>
          <p:nvPr/>
        </p:nvSpPr>
        <p:spPr>
          <a:xfrm>
            <a:off x="7838284" y="6064168"/>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74" name="Rectangle 273">
            <a:extLst>
              <a:ext uri="{FF2B5EF4-FFF2-40B4-BE49-F238E27FC236}">
                <a16:creationId xmlns:a16="http://schemas.microsoft.com/office/drawing/2014/main" id="{22384A62-9287-4147-834E-5B049E15E73E}"/>
              </a:ext>
            </a:extLst>
          </p:cNvPr>
          <p:cNvSpPr/>
          <p:nvPr/>
        </p:nvSpPr>
        <p:spPr>
          <a:xfrm>
            <a:off x="8058388" y="6064168"/>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75" name="Rectangle 274">
            <a:extLst>
              <a:ext uri="{FF2B5EF4-FFF2-40B4-BE49-F238E27FC236}">
                <a16:creationId xmlns:a16="http://schemas.microsoft.com/office/drawing/2014/main" id="{77D45EEA-7E99-4D43-8193-94C359603B2E}"/>
              </a:ext>
            </a:extLst>
          </p:cNvPr>
          <p:cNvSpPr/>
          <p:nvPr/>
        </p:nvSpPr>
        <p:spPr>
          <a:xfrm>
            <a:off x="8271396" y="6064168"/>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276" name="Rectangle 275">
            <a:extLst>
              <a:ext uri="{FF2B5EF4-FFF2-40B4-BE49-F238E27FC236}">
                <a16:creationId xmlns:a16="http://schemas.microsoft.com/office/drawing/2014/main" id="{BA8D0638-B0BB-406C-92BD-4D9F92FCE6EA}"/>
              </a:ext>
            </a:extLst>
          </p:cNvPr>
          <p:cNvSpPr/>
          <p:nvPr/>
        </p:nvSpPr>
        <p:spPr>
          <a:xfrm>
            <a:off x="8495308" y="6064168"/>
            <a:ext cx="223912" cy="31534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cxnSp>
        <p:nvCxnSpPr>
          <p:cNvPr id="277" name="Connecteur droit avec flèche 276">
            <a:extLst>
              <a:ext uri="{FF2B5EF4-FFF2-40B4-BE49-F238E27FC236}">
                <a16:creationId xmlns:a16="http://schemas.microsoft.com/office/drawing/2014/main" id="{FA3E36E8-D53C-4AE5-8ECF-CC15665AB9B7}"/>
              </a:ext>
            </a:extLst>
          </p:cNvPr>
          <p:cNvCxnSpPr>
            <a:cxnSpLocks/>
            <a:stCxn id="286" idx="3"/>
            <a:endCxn id="270" idx="1"/>
          </p:cNvCxnSpPr>
          <p:nvPr/>
        </p:nvCxnSpPr>
        <p:spPr>
          <a:xfrm>
            <a:off x="2725092" y="6221840"/>
            <a:ext cx="780628" cy="123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80" name="Connecteur droit avec flèche 279">
            <a:extLst>
              <a:ext uri="{FF2B5EF4-FFF2-40B4-BE49-F238E27FC236}">
                <a16:creationId xmlns:a16="http://schemas.microsoft.com/office/drawing/2014/main" id="{B8973AE6-0C4A-4878-BFAD-8808798D297C}"/>
              </a:ext>
            </a:extLst>
          </p:cNvPr>
          <p:cNvCxnSpPr>
            <a:cxnSpLocks/>
            <a:stCxn id="270" idx="3"/>
            <a:endCxn id="287" idx="1"/>
          </p:cNvCxnSpPr>
          <p:nvPr/>
        </p:nvCxnSpPr>
        <p:spPr>
          <a:xfrm flipV="1">
            <a:off x="5780840" y="6221840"/>
            <a:ext cx="712712" cy="123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83" name="Rectangle 282">
            <a:extLst>
              <a:ext uri="{FF2B5EF4-FFF2-40B4-BE49-F238E27FC236}">
                <a16:creationId xmlns:a16="http://schemas.microsoft.com/office/drawing/2014/main" id="{0DDC4F39-DCF9-4EDA-B5ED-19FBDCBB714C}"/>
              </a:ext>
            </a:extLst>
          </p:cNvPr>
          <p:cNvSpPr/>
          <p:nvPr/>
        </p:nvSpPr>
        <p:spPr>
          <a:xfrm>
            <a:off x="1812278" y="6064168"/>
            <a:ext cx="223912" cy="315344"/>
          </a:xfrm>
          <a:prstGeom prst="rect">
            <a:avLst/>
          </a:prstGeom>
          <a:ln>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4" name="Rectangle 283">
            <a:extLst>
              <a:ext uri="{FF2B5EF4-FFF2-40B4-BE49-F238E27FC236}">
                <a16:creationId xmlns:a16="http://schemas.microsoft.com/office/drawing/2014/main" id="{80977AD1-9795-43A0-8547-042BFA366955}"/>
              </a:ext>
            </a:extLst>
          </p:cNvPr>
          <p:cNvSpPr/>
          <p:nvPr/>
        </p:nvSpPr>
        <p:spPr>
          <a:xfrm>
            <a:off x="2041176" y="6064168"/>
            <a:ext cx="223912" cy="315344"/>
          </a:xfrm>
          <a:prstGeom prst="rect">
            <a:avLst/>
          </a:prstGeom>
          <a:ln>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5" name="Rectangle 284">
            <a:extLst>
              <a:ext uri="{FF2B5EF4-FFF2-40B4-BE49-F238E27FC236}">
                <a16:creationId xmlns:a16="http://schemas.microsoft.com/office/drawing/2014/main" id="{42B05657-2D87-46AC-B2C7-C2BAA6B0E49F}"/>
              </a:ext>
            </a:extLst>
          </p:cNvPr>
          <p:cNvSpPr/>
          <p:nvPr/>
        </p:nvSpPr>
        <p:spPr>
          <a:xfrm>
            <a:off x="2267934" y="6064168"/>
            <a:ext cx="223912" cy="315344"/>
          </a:xfrm>
          <a:prstGeom prst="rect">
            <a:avLst/>
          </a:prstGeom>
          <a:ln>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6" name="Rectangle 285">
            <a:extLst>
              <a:ext uri="{FF2B5EF4-FFF2-40B4-BE49-F238E27FC236}">
                <a16:creationId xmlns:a16="http://schemas.microsoft.com/office/drawing/2014/main" id="{AA6D4E43-862B-4CBB-A7A9-78843BE363FA}"/>
              </a:ext>
            </a:extLst>
          </p:cNvPr>
          <p:cNvSpPr/>
          <p:nvPr/>
        </p:nvSpPr>
        <p:spPr>
          <a:xfrm>
            <a:off x="2501180" y="6064168"/>
            <a:ext cx="223912" cy="315344"/>
          </a:xfrm>
          <a:prstGeom prst="rect">
            <a:avLst/>
          </a:prstGeom>
          <a:ln>
            <a:solidFill>
              <a:srgbClr val="E0D7C6"/>
            </a:solidFill>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7" name="Rectangle 286">
            <a:extLst>
              <a:ext uri="{FF2B5EF4-FFF2-40B4-BE49-F238E27FC236}">
                <a16:creationId xmlns:a16="http://schemas.microsoft.com/office/drawing/2014/main" id="{174ED54C-4F39-49E5-B9B7-61775D963A7B}"/>
              </a:ext>
            </a:extLst>
          </p:cNvPr>
          <p:cNvSpPr/>
          <p:nvPr/>
        </p:nvSpPr>
        <p:spPr>
          <a:xfrm>
            <a:off x="6493552" y="6064168"/>
            <a:ext cx="223912" cy="315344"/>
          </a:xfrm>
          <a:prstGeom prst="rect">
            <a:avLst/>
          </a:prstGeom>
          <a:ln>
            <a:solidFill>
              <a:srgbClr val="F7A941"/>
            </a:solidFill>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8" name="Rectangle 287">
            <a:extLst>
              <a:ext uri="{FF2B5EF4-FFF2-40B4-BE49-F238E27FC236}">
                <a16:creationId xmlns:a16="http://schemas.microsoft.com/office/drawing/2014/main" id="{2AF1F959-8103-4841-95C9-3DDE77CC82D5}"/>
              </a:ext>
            </a:extLst>
          </p:cNvPr>
          <p:cNvSpPr/>
          <p:nvPr/>
        </p:nvSpPr>
        <p:spPr>
          <a:xfrm>
            <a:off x="6718796" y="6064168"/>
            <a:ext cx="223912" cy="315344"/>
          </a:xfrm>
          <a:prstGeom prst="rect">
            <a:avLst/>
          </a:prstGeom>
          <a:ln>
            <a:solidFill>
              <a:schemeClr val="accent6"/>
            </a:solidFill>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9" name="Rectangle 288">
            <a:extLst>
              <a:ext uri="{FF2B5EF4-FFF2-40B4-BE49-F238E27FC236}">
                <a16:creationId xmlns:a16="http://schemas.microsoft.com/office/drawing/2014/main" id="{56D0F348-0656-4831-ACE4-AD0130E066A0}"/>
              </a:ext>
            </a:extLst>
          </p:cNvPr>
          <p:cNvSpPr/>
          <p:nvPr/>
        </p:nvSpPr>
        <p:spPr>
          <a:xfrm>
            <a:off x="6948635" y="6064168"/>
            <a:ext cx="223912" cy="315344"/>
          </a:xfrm>
          <a:prstGeom prst="rect">
            <a:avLst/>
          </a:prstGeom>
          <a:ln>
            <a:solidFill>
              <a:schemeClr val="accent6"/>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90" name="Rectangle 289">
            <a:extLst>
              <a:ext uri="{FF2B5EF4-FFF2-40B4-BE49-F238E27FC236}">
                <a16:creationId xmlns:a16="http://schemas.microsoft.com/office/drawing/2014/main" id="{AFA73465-086C-40FD-8E1E-D483D530B74D}"/>
              </a:ext>
            </a:extLst>
          </p:cNvPr>
          <p:cNvSpPr/>
          <p:nvPr/>
        </p:nvSpPr>
        <p:spPr>
          <a:xfrm>
            <a:off x="7170907" y="6064168"/>
            <a:ext cx="223912" cy="315344"/>
          </a:xfrm>
          <a:prstGeom prst="rect">
            <a:avLst/>
          </a:prstGeom>
          <a:ln>
            <a:solidFill>
              <a:schemeClr val="accent6"/>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94" name="Accolade ouvrante 293">
            <a:extLst>
              <a:ext uri="{FF2B5EF4-FFF2-40B4-BE49-F238E27FC236}">
                <a16:creationId xmlns:a16="http://schemas.microsoft.com/office/drawing/2014/main" id="{5F9F16F6-EF90-4ECD-B638-21FA871BB7AE}"/>
              </a:ext>
            </a:extLst>
          </p:cNvPr>
          <p:cNvSpPr/>
          <p:nvPr/>
        </p:nvSpPr>
        <p:spPr>
          <a:xfrm rot="16200000">
            <a:off x="6108983" y="1505822"/>
            <a:ext cx="91024" cy="187220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95" name="Accolade ouvrante 294">
            <a:extLst>
              <a:ext uri="{FF2B5EF4-FFF2-40B4-BE49-F238E27FC236}">
                <a16:creationId xmlns:a16="http://schemas.microsoft.com/office/drawing/2014/main" id="{40E77281-1538-4D56-8667-9EA465527B2E}"/>
              </a:ext>
            </a:extLst>
          </p:cNvPr>
          <p:cNvSpPr/>
          <p:nvPr/>
        </p:nvSpPr>
        <p:spPr>
          <a:xfrm rot="16200000">
            <a:off x="8116409" y="1511280"/>
            <a:ext cx="91024" cy="187220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96" name="Accolade ouvrante 295">
            <a:extLst>
              <a:ext uri="{FF2B5EF4-FFF2-40B4-BE49-F238E27FC236}">
                <a16:creationId xmlns:a16="http://schemas.microsoft.com/office/drawing/2014/main" id="{2AD6EF66-14AC-4FD3-8984-DEC36D27A637}"/>
              </a:ext>
            </a:extLst>
          </p:cNvPr>
          <p:cNvSpPr/>
          <p:nvPr/>
        </p:nvSpPr>
        <p:spPr>
          <a:xfrm rot="5400000">
            <a:off x="4243921" y="3370054"/>
            <a:ext cx="91024" cy="187220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97" name="Accolade ouvrante 296">
            <a:extLst>
              <a:ext uri="{FF2B5EF4-FFF2-40B4-BE49-F238E27FC236}">
                <a16:creationId xmlns:a16="http://schemas.microsoft.com/office/drawing/2014/main" id="{6E15FFCD-A0B5-4421-A88D-9325B43858AC}"/>
              </a:ext>
            </a:extLst>
          </p:cNvPr>
          <p:cNvSpPr/>
          <p:nvPr/>
        </p:nvSpPr>
        <p:spPr>
          <a:xfrm rot="5400000">
            <a:off x="6239188" y="3370054"/>
            <a:ext cx="91024" cy="187220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98" name="Accolade ouvrante 297">
            <a:extLst>
              <a:ext uri="{FF2B5EF4-FFF2-40B4-BE49-F238E27FC236}">
                <a16:creationId xmlns:a16="http://schemas.microsoft.com/office/drawing/2014/main" id="{2A86EEE0-3D60-4AAA-A231-12DEDDFF0937}"/>
              </a:ext>
            </a:extLst>
          </p:cNvPr>
          <p:cNvSpPr/>
          <p:nvPr/>
        </p:nvSpPr>
        <p:spPr>
          <a:xfrm rot="5400000">
            <a:off x="8267625" y="3370054"/>
            <a:ext cx="91024" cy="187220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99" name="ZoneTexte 298">
            <a:extLst>
              <a:ext uri="{FF2B5EF4-FFF2-40B4-BE49-F238E27FC236}">
                <a16:creationId xmlns:a16="http://schemas.microsoft.com/office/drawing/2014/main" id="{5019F50D-5775-41D2-A138-19C65F878B33}"/>
              </a:ext>
            </a:extLst>
          </p:cNvPr>
          <p:cNvSpPr txBox="1"/>
          <p:nvPr/>
        </p:nvSpPr>
        <p:spPr>
          <a:xfrm>
            <a:off x="2156018" y="1409215"/>
            <a:ext cx="7272808" cy="400110"/>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Chiffrement par bloc</a:t>
            </a:r>
          </a:p>
        </p:txBody>
      </p:sp>
    </p:spTree>
    <p:extLst>
      <p:ext uri="{BB962C8B-B14F-4D97-AF65-F5344CB8AC3E}">
        <p14:creationId xmlns:p14="http://schemas.microsoft.com/office/powerpoint/2010/main" val="1842400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5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5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5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5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5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6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6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6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9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9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9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9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9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9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9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9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20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9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95"/>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10"/>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12"/>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13"/>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18"/>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19"/>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20"/>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1"/>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22"/>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35"/>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4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73"/>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74"/>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75"/>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76"/>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77"/>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79"/>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80"/>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81"/>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8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10"/>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211"/>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212"/>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213"/>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214"/>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215"/>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216"/>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217"/>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218"/>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219"/>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10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02"/>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03"/>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4"/>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05"/>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06"/>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07"/>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8"/>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64"/>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165"/>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66"/>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67"/>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68"/>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6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70"/>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71"/>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72"/>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201"/>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202"/>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203"/>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204"/>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205"/>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206"/>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207"/>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208"/>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209"/>
                                        </p:tgtEl>
                                        <p:attrNameLst>
                                          <p:attrName>style.visibility</p:attrName>
                                        </p:attrNameLst>
                                      </p:cBhvr>
                                      <p:to>
                                        <p:strVal val="visible"/>
                                      </p:to>
                                    </p:set>
                                  </p:childTnLst>
                                </p:cTn>
                              </p:par>
                              <p:par>
                                <p:cTn id="241" presetID="1" presetClass="entr" presetSubtype="0" fill="hold" nodeType="withEffect">
                                  <p:stCondLst>
                                    <p:cond delay="0"/>
                                  </p:stCondLst>
                                  <p:childTnLst>
                                    <p:set>
                                      <p:cBhvr>
                                        <p:cTn id="242" dur="1" fill="hold">
                                          <p:stCondLst>
                                            <p:cond delay="0"/>
                                          </p:stCondLst>
                                        </p:cTn>
                                        <p:tgtEl>
                                          <p:spTgt spid="145"/>
                                        </p:tgtEl>
                                        <p:attrNameLst>
                                          <p:attrName>style.visibility</p:attrName>
                                        </p:attrNameLst>
                                      </p:cBhvr>
                                      <p:to>
                                        <p:strVal val="visible"/>
                                      </p:to>
                                    </p:set>
                                  </p:childTnLst>
                                </p:cTn>
                              </p:par>
                              <p:par>
                                <p:cTn id="243" presetID="1" presetClass="entr" presetSubtype="0" fill="hold" nodeType="withEffect">
                                  <p:stCondLst>
                                    <p:cond delay="0"/>
                                  </p:stCondLst>
                                  <p:childTnLst>
                                    <p:set>
                                      <p:cBhvr>
                                        <p:cTn id="244" dur="1" fill="hold">
                                          <p:stCondLst>
                                            <p:cond delay="0"/>
                                          </p:stCondLst>
                                        </p:cTn>
                                        <p:tgtEl>
                                          <p:spTgt spid="146"/>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147"/>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148"/>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149"/>
                                        </p:tgtEl>
                                        <p:attrNameLst>
                                          <p:attrName>style.visibility</p:attrName>
                                        </p:attrNameLst>
                                      </p:cBhvr>
                                      <p:to>
                                        <p:strVal val="visible"/>
                                      </p:to>
                                    </p:set>
                                  </p:childTnLst>
                                </p:cTn>
                              </p:par>
                              <p:par>
                                <p:cTn id="251" presetID="1" presetClass="entr" presetSubtype="0" fill="hold" nodeType="withEffect">
                                  <p:stCondLst>
                                    <p:cond delay="0"/>
                                  </p:stCondLst>
                                  <p:childTnLst>
                                    <p:set>
                                      <p:cBhvr>
                                        <p:cTn id="252" dur="1" fill="hold">
                                          <p:stCondLst>
                                            <p:cond delay="0"/>
                                          </p:stCondLst>
                                        </p:cTn>
                                        <p:tgtEl>
                                          <p:spTgt spid="150"/>
                                        </p:tgtEl>
                                        <p:attrNameLst>
                                          <p:attrName>style.visibility</p:attrName>
                                        </p:attrNameLst>
                                      </p:cBhvr>
                                      <p:to>
                                        <p:strVal val="visible"/>
                                      </p:to>
                                    </p:set>
                                  </p:childTnLst>
                                </p:cTn>
                              </p:par>
                              <p:par>
                                <p:cTn id="253" presetID="1" presetClass="entr" presetSubtype="0" fill="hold" nodeType="withEffect">
                                  <p:stCondLst>
                                    <p:cond delay="0"/>
                                  </p:stCondLst>
                                  <p:childTnLst>
                                    <p:set>
                                      <p:cBhvr>
                                        <p:cTn id="254" dur="1" fill="hold">
                                          <p:stCondLst>
                                            <p:cond delay="0"/>
                                          </p:stCondLst>
                                        </p:cTn>
                                        <p:tgtEl>
                                          <p:spTgt spid="151"/>
                                        </p:tgtEl>
                                        <p:attrNameLst>
                                          <p:attrName>style.visibility</p:attrName>
                                        </p:attrNameLst>
                                      </p:cBhvr>
                                      <p:to>
                                        <p:strVal val="visible"/>
                                      </p:to>
                                    </p:set>
                                  </p:childTnLst>
                                </p:cTn>
                              </p:par>
                              <p:par>
                                <p:cTn id="255" presetID="1" presetClass="entr" presetSubtype="0" fill="hold" nodeType="withEffect">
                                  <p:stCondLst>
                                    <p:cond delay="0"/>
                                  </p:stCondLst>
                                  <p:childTnLst>
                                    <p:set>
                                      <p:cBhvr>
                                        <p:cTn id="256" dur="1" fill="hold">
                                          <p:stCondLst>
                                            <p:cond delay="0"/>
                                          </p:stCondLst>
                                        </p:cTn>
                                        <p:tgtEl>
                                          <p:spTgt spid="152"/>
                                        </p:tgtEl>
                                        <p:attrNameLst>
                                          <p:attrName>style.visibility</p:attrName>
                                        </p:attrNameLst>
                                      </p:cBhvr>
                                      <p:to>
                                        <p:strVal val="visible"/>
                                      </p:to>
                                    </p:set>
                                  </p:childTnLst>
                                </p:cTn>
                              </p:par>
                              <p:par>
                                <p:cTn id="257" presetID="1" presetClass="entr" presetSubtype="0" fill="hold" nodeType="withEffect">
                                  <p:stCondLst>
                                    <p:cond delay="0"/>
                                  </p:stCondLst>
                                  <p:childTnLst>
                                    <p:set>
                                      <p:cBhvr>
                                        <p:cTn id="258" dur="1" fill="hold">
                                          <p:stCondLst>
                                            <p:cond delay="0"/>
                                          </p:stCondLst>
                                        </p:cTn>
                                        <p:tgtEl>
                                          <p:spTgt spid="153"/>
                                        </p:tgtEl>
                                        <p:attrNameLst>
                                          <p:attrName>style.visibility</p:attrName>
                                        </p:attrNameLst>
                                      </p:cBhvr>
                                      <p:to>
                                        <p:strVal val="visible"/>
                                      </p:to>
                                    </p:set>
                                  </p:childTnLst>
                                </p:cTn>
                              </p:par>
                              <p:par>
                                <p:cTn id="259" presetID="1" presetClass="entr" presetSubtype="0" fill="hold" nodeType="withEffect">
                                  <p:stCondLst>
                                    <p:cond delay="0"/>
                                  </p:stCondLst>
                                  <p:childTnLst>
                                    <p:set>
                                      <p:cBhvr>
                                        <p:cTn id="260" dur="1" fill="hold">
                                          <p:stCondLst>
                                            <p:cond delay="0"/>
                                          </p:stCondLst>
                                        </p:cTn>
                                        <p:tgtEl>
                                          <p:spTgt spid="183"/>
                                        </p:tgtEl>
                                        <p:attrNameLst>
                                          <p:attrName>style.visibility</p:attrName>
                                        </p:attrNameLst>
                                      </p:cBhvr>
                                      <p:to>
                                        <p:strVal val="visible"/>
                                      </p:to>
                                    </p:set>
                                  </p:childTnLst>
                                </p:cTn>
                              </p:par>
                              <p:par>
                                <p:cTn id="261" presetID="1" presetClass="entr" presetSubtype="0" fill="hold" nodeType="withEffect">
                                  <p:stCondLst>
                                    <p:cond delay="0"/>
                                  </p:stCondLst>
                                  <p:childTnLst>
                                    <p:set>
                                      <p:cBhvr>
                                        <p:cTn id="262" dur="1" fill="hold">
                                          <p:stCondLst>
                                            <p:cond delay="0"/>
                                          </p:stCondLst>
                                        </p:cTn>
                                        <p:tgtEl>
                                          <p:spTgt spid="184"/>
                                        </p:tgtEl>
                                        <p:attrNameLst>
                                          <p:attrName>style.visibility</p:attrName>
                                        </p:attrNameLst>
                                      </p:cBhvr>
                                      <p:to>
                                        <p:strVal val="visible"/>
                                      </p:to>
                                    </p:set>
                                  </p:childTnLst>
                                </p:cTn>
                              </p:par>
                              <p:par>
                                <p:cTn id="263" presetID="1" presetClass="entr" presetSubtype="0" fill="hold" nodeType="withEffect">
                                  <p:stCondLst>
                                    <p:cond delay="0"/>
                                  </p:stCondLst>
                                  <p:childTnLst>
                                    <p:set>
                                      <p:cBhvr>
                                        <p:cTn id="264" dur="1" fill="hold">
                                          <p:stCondLst>
                                            <p:cond delay="0"/>
                                          </p:stCondLst>
                                        </p:cTn>
                                        <p:tgtEl>
                                          <p:spTgt spid="185"/>
                                        </p:tgtEl>
                                        <p:attrNameLst>
                                          <p:attrName>style.visibility</p:attrName>
                                        </p:attrNameLst>
                                      </p:cBhvr>
                                      <p:to>
                                        <p:strVal val="visible"/>
                                      </p:to>
                                    </p:set>
                                  </p:childTnLst>
                                </p:cTn>
                              </p:par>
                              <p:par>
                                <p:cTn id="265" presetID="1" presetClass="entr" presetSubtype="0" fill="hold" nodeType="withEffect">
                                  <p:stCondLst>
                                    <p:cond delay="0"/>
                                  </p:stCondLst>
                                  <p:childTnLst>
                                    <p:set>
                                      <p:cBhvr>
                                        <p:cTn id="266" dur="1" fill="hold">
                                          <p:stCondLst>
                                            <p:cond delay="0"/>
                                          </p:stCondLst>
                                        </p:cTn>
                                        <p:tgtEl>
                                          <p:spTgt spid="186"/>
                                        </p:tgtEl>
                                        <p:attrNameLst>
                                          <p:attrName>style.visibility</p:attrName>
                                        </p:attrNameLst>
                                      </p:cBhvr>
                                      <p:to>
                                        <p:strVal val="visible"/>
                                      </p:to>
                                    </p:set>
                                  </p:childTnLst>
                                </p:cTn>
                              </p:par>
                              <p:par>
                                <p:cTn id="267" presetID="1" presetClass="entr" presetSubtype="0" fill="hold" nodeType="withEffect">
                                  <p:stCondLst>
                                    <p:cond delay="0"/>
                                  </p:stCondLst>
                                  <p:childTnLst>
                                    <p:set>
                                      <p:cBhvr>
                                        <p:cTn id="268" dur="1" fill="hold">
                                          <p:stCondLst>
                                            <p:cond delay="0"/>
                                          </p:stCondLst>
                                        </p:cTn>
                                        <p:tgtEl>
                                          <p:spTgt spid="187"/>
                                        </p:tgtEl>
                                        <p:attrNameLst>
                                          <p:attrName>style.visibility</p:attrName>
                                        </p:attrNameLst>
                                      </p:cBhvr>
                                      <p:to>
                                        <p:strVal val="visible"/>
                                      </p:to>
                                    </p:set>
                                  </p:childTnLst>
                                </p:cTn>
                              </p:par>
                              <p:par>
                                <p:cTn id="269" presetID="1" presetClass="entr" presetSubtype="0" fill="hold" nodeType="withEffect">
                                  <p:stCondLst>
                                    <p:cond delay="0"/>
                                  </p:stCondLst>
                                  <p:childTnLst>
                                    <p:set>
                                      <p:cBhvr>
                                        <p:cTn id="270" dur="1" fill="hold">
                                          <p:stCondLst>
                                            <p:cond delay="0"/>
                                          </p:stCondLst>
                                        </p:cTn>
                                        <p:tgtEl>
                                          <p:spTgt spid="188"/>
                                        </p:tgtEl>
                                        <p:attrNameLst>
                                          <p:attrName>style.visibility</p:attrName>
                                        </p:attrNameLst>
                                      </p:cBhvr>
                                      <p:to>
                                        <p:strVal val="visible"/>
                                      </p:to>
                                    </p:set>
                                  </p:childTnLst>
                                </p:cTn>
                              </p:par>
                              <p:par>
                                <p:cTn id="271" presetID="1" presetClass="entr" presetSubtype="0" fill="hold" nodeType="withEffect">
                                  <p:stCondLst>
                                    <p:cond delay="0"/>
                                  </p:stCondLst>
                                  <p:childTnLst>
                                    <p:set>
                                      <p:cBhvr>
                                        <p:cTn id="272" dur="1" fill="hold">
                                          <p:stCondLst>
                                            <p:cond delay="0"/>
                                          </p:stCondLst>
                                        </p:cTn>
                                        <p:tgtEl>
                                          <p:spTgt spid="189"/>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190"/>
                                        </p:tgtEl>
                                        <p:attrNameLst>
                                          <p:attrName>style.visibility</p:attrName>
                                        </p:attrNameLst>
                                      </p:cBhvr>
                                      <p:to>
                                        <p:strVal val="visible"/>
                                      </p:to>
                                    </p:set>
                                  </p:childTnLst>
                                </p:cTn>
                              </p:par>
                              <p:par>
                                <p:cTn id="275" presetID="1" presetClass="entr" presetSubtype="0" fill="hold" nodeType="withEffect">
                                  <p:stCondLst>
                                    <p:cond delay="0"/>
                                  </p:stCondLst>
                                  <p:childTnLst>
                                    <p:set>
                                      <p:cBhvr>
                                        <p:cTn id="276" dur="1" fill="hold">
                                          <p:stCondLst>
                                            <p:cond delay="0"/>
                                          </p:stCondLst>
                                        </p:cTn>
                                        <p:tgtEl>
                                          <p:spTgt spid="191"/>
                                        </p:tgtEl>
                                        <p:attrNameLst>
                                          <p:attrName>style.visibility</p:attrName>
                                        </p:attrNameLst>
                                      </p:cBhvr>
                                      <p:to>
                                        <p:strVal val="visible"/>
                                      </p:to>
                                    </p:set>
                                  </p:childTnLst>
                                </p:cTn>
                              </p:par>
                              <p:par>
                                <p:cTn id="277" presetID="1" presetClass="entr" presetSubtype="0" fill="hold" nodeType="withEffect">
                                  <p:stCondLst>
                                    <p:cond delay="0"/>
                                  </p:stCondLst>
                                  <p:childTnLst>
                                    <p:set>
                                      <p:cBhvr>
                                        <p:cTn id="278" dur="1" fill="hold">
                                          <p:stCondLst>
                                            <p:cond delay="0"/>
                                          </p:stCondLst>
                                        </p:cTn>
                                        <p:tgtEl>
                                          <p:spTgt spid="220"/>
                                        </p:tgtEl>
                                        <p:attrNameLst>
                                          <p:attrName>style.visibility</p:attrName>
                                        </p:attrNameLst>
                                      </p:cBhvr>
                                      <p:to>
                                        <p:strVal val="visible"/>
                                      </p:to>
                                    </p:set>
                                  </p:childTnLst>
                                </p:cTn>
                              </p:par>
                              <p:par>
                                <p:cTn id="279" presetID="1" presetClass="entr" presetSubtype="0" fill="hold" nodeType="withEffect">
                                  <p:stCondLst>
                                    <p:cond delay="0"/>
                                  </p:stCondLst>
                                  <p:childTnLst>
                                    <p:set>
                                      <p:cBhvr>
                                        <p:cTn id="280" dur="1" fill="hold">
                                          <p:stCondLst>
                                            <p:cond delay="0"/>
                                          </p:stCondLst>
                                        </p:cTn>
                                        <p:tgtEl>
                                          <p:spTgt spid="221"/>
                                        </p:tgtEl>
                                        <p:attrNameLst>
                                          <p:attrName>style.visibility</p:attrName>
                                        </p:attrNameLst>
                                      </p:cBhvr>
                                      <p:to>
                                        <p:strVal val="visible"/>
                                      </p:to>
                                    </p:set>
                                  </p:childTnLst>
                                </p:cTn>
                              </p:par>
                              <p:par>
                                <p:cTn id="281" presetID="1" presetClass="entr" presetSubtype="0" fill="hold" nodeType="withEffect">
                                  <p:stCondLst>
                                    <p:cond delay="0"/>
                                  </p:stCondLst>
                                  <p:childTnLst>
                                    <p:set>
                                      <p:cBhvr>
                                        <p:cTn id="282" dur="1" fill="hold">
                                          <p:stCondLst>
                                            <p:cond delay="0"/>
                                          </p:stCondLst>
                                        </p:cTn>
                                        <p:tgtEl>
                                          <p:spTgt spid="222"/>
                                        </p:tgtEl>
                                        <p:attrNameLst>
                                          <p:attrName>style.visibility</p:attrName>
                                        </p:attrNameLst>
                                      </p:cBhvr>
                                      <p:to>
                                        <p:strVal val="visible"/>
                                      </p:to>
                                    </p:set>
                                  </p:childTnLst>
                                </p:cTn>
                              </p:par>
                              <p:par>
                                <p:cTn id="283" presetID="1" presetClass="entr" presetSubtype="0" fill="hold" nodeType="withEffect">
                                  <p:stCondLst>
                                    <p:cond delay="0"/>
                                  </p:stCondLst>
                                  <p:childTnLst>
                                    <p:set>
                                      <p:cBhvr>
                                        <p:cTn id="284" dur="1" fill="hold">
                                          <p:stCondLst>
                                            <p:cond delay="0"/>
                                          </p:stCondLst>
                                        </p:cTn>
                                        <p:tgtEl>
                                          <p:spTgt spid="223"/>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224"/>
                                        </p:tgtEl>
                                        <p:attrNameLst>
                                          <p:attrName>style.visibility</p:attrName>
                                        </p:attrNameLst>
                                      </p:cBhvr>
                                      <p:to>
                                        <p:strVal val="visible"/>
                                      </p:to>
                                    </p:set>
                                  </p:childTnLst>
                                </p:cTn>
                              </p:par>
                              <p:par>
                                <p:cTn id="287" presetID="1" presetClass="entr" presetSubtype="0" fill="hold" nodeType="withEffect">
                                  <p:stCondLst>
                                    <p:cond delay="0"/>
                                  </p:stCondLst>
                                  <p:childTnLst>
                                    <p:set>
                                      <p:cBhvr>
                                        <p:cTn id="288" dur="1" fill="hold">
                                          <p:stCondLst>
                                            <p:cond delay="0"/>
                                          </p:stCondLst>
                                        </p:cTn>
                                        <p:tgtEl>
                                          <p:spTgt spid="225"/>
                                        </p:tgtEl>
                                        <p:attrNameLst>
                                          <p:attrName>style.visibility</p:attrName>
                                        </p:attrNameLst>
                                      </p:cBhvr>
                                      <p:to>
                                        <p:strVal val="visible"/>
                                      </p:to>
                                    </p:set>
                                  </p:childTnLst>
                                </p:cTn>
                              </p:par>
                              <p:par>
                                <p:cTn id="289" presetID="1" presetClass="entr" presetSubtype="0" fill="hold" nodeType="withEffect">
                                  <p:stCondLst>
                                    <p:cond delay="0"/>
                                  </p:stCondLst>
                                  <p:childTnLst>
                                    <p:set>
                                      <p:cBhvr>
                                        <p:cTn id="290" dur="1" fill="hold">
                                          <p:stCondLst>
                                            <p:cond delay="0"/>
                                          </p:stCondLst>
                                        </p:cTn>
                                        <p:tgtEl>
                                          <p:spTgt spid="226"/>
                                        </p:tgtEl>
                                        <p:attrNameLst>
                                          <p:attrName>style.visibility</p:attrName>
                                        </p:attrNameLst>
                                      </p:cBhvr>
                                      <p:to>
                                        <p:strVal val="visible"/>
                                      </p:to>
                                    </p:set>
                                  </p:childTnLst>
                                </p:cTn>
                              </p:par>
                              <p:par>
                                <p:cTn id="291" presetID="1" presetClass="entr" presetSubtype="0" fill="hold" nodeType="withEffect">
                                  <p:stCondLst>
                                    <p:cond delay="0"/>
                                  </p:stCondLst>
                                  <p:childTnLst>
                                    <p:set>
                                      <p:cBhvr>
                                        <p:cTn id="292" dur="1" fill="hold">
                                          <p:stCondLst>
                                            <p:cond delay="0"/>
                                          </p:stCondLst>
                                        </p:cTn>
                                        <p:tgtEl>
                                          <p:spTgt spid="227"/>
                                        </p:tgtEl>
                                        <p:attrNameLst>
                                          <p:attrName>style.visibility</p:attrName>
                                        </p:attrNameLst>
                                      </p:cBhvr>
                                      <p:to>
                                        <p:strVal val="visible"/>
                                      </p:to>
                                    </p:set>
                                  </p:childTnLst>
                                </p:cTn>
                              </p:par>
                              <p:par>
                                <p:cTn id="293" presetID="1" presetClass="entr" presetSubtype="0" fill="hold" nodeType="withEffect">
                                  <p:stCondLst>
                                    <p:cond delay="0"/>
                                  </p:stCondLst>
                                  <p:childTnLst>
                                    <p:set>
                                      <p:cBhvr>
                                        <p:cTn id="294" dur="1" fill="hold">
                                          <p:stCondLst>
                                            <p:cond delay="0"/>
                                          </p:stCondLst>
                                        </p:cTn>
                                        <p:tgtEl>
                                          <p:spTgt spid="228"/>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ntr" presetSubtype="0" fill="hold" grpId="0" nodeType="clickEffect">
                                  <p:stCondLst>
                                    <p:cond delay="0"/>
                                  </p:stCondLst>
                                  <p:childTnLst>
                                    <p:set>
                                      <p:cBhvr>
                                        <p:cTn id="298" dur="1" fill="hold">
                                          <p:stCondLst>
                                            <p:cond delay="0"/>
                                          </p:stCondLst>
                                        </p:cTn>
                                        <p:tgtEl>
                                          <p:spTgt spid="260"/>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9"/>
                                        </p:tgtEl>
                                        <p:attrNameLst>
                                          <p:attrName>style.visibility</p:attrName>
                                        </p:attrNameLst>
                                      </p:cBhvr>
                                      <p:to>
                                        <p:strVal val="visible"/>
                                      </p:to>
                                    </p:set>
                                  </p:childTnLst>
                                </p:cTn>
                              </p:par>
                              <p:par>
                                <p:cTn id="301" presetID="1" presetClass="entr" presetSubtype="0" fill="hold" grpId="0" nodeType="withEffect">
                                  <p:stCondLst>
                                    <p:cond delay="0"/>
                                  </p:stCondLst>
                                  <p:childTnLst>
                                    <p:set>
                                      <p:cBhvr>
                                        <p:cTn id="302" dur="1" fill="hold">
                                          <p:stCondLst>
                                            <p:cond delay="0"/>
                                          </p:stCondLst>
                                        </p:cTn>
                                        <p:tgtEl>
                                          <p:spTgt spid="230"/>
                                        </p:tgtEl>
                                        <p:attrNameLst>
                                          <p:attrName>style.visibility</p:attrName>
                                        </p:attrNameLst>
                                      </p:cBhvr>
                                      <p:to>
                                        <p:strVal val="visible"/>
                                      </p:to>
                                    </p:set>
                                  </p:childTnLst>
                                </p:cTn>
                              </p:par>
                              <p:par>
                                <p:cTn id="303" presetID="1" presetClass="entr" presetSubtype="0" fill="hold" grpId="0" nodeType="withEffect">
                                  <p:stCondLst>
                                    <p:cond delay="0"/>
                                  </p:stCondLst>
                                  <p:childTnLst>
                                    <p:set>
                                      <p:cBhvr>
                                        <p:cTn id="304" dur="1" fill="hold">
                                          <p:stCondLst>
                                            <p:cond delay="0"/>
                                          </p:stCondLst>
                                        </p:cTn>
                                        <p:tgtEl>
                                          <p:spTgt spid="231"/>
                                        </p:tgtEl>
                                        <p:attrNameLst>
                                          <p:attrName>style.visibility</p:attrName>
                                        </p:attrNameLst>
                                      </p:cBhvr>
                                      <p:to>
                                        <p:strVal val="visible"/>
                                      </p:to>
                                    </p:set>
                                  </p:childTnLst>
                                </p:cTn>
                              </p:par>
                              <p:par>
                                <p:cTn id="305" presetID="1" presetClass="entr" presetSubtype="0" fill="hold" grpId="0" nodeType="withEffect">
                                  <p:stCondLst>
                                    <p:cond delay="0"/>
                                  </p:stCondLst>
                                  <p:childTnLst>
                                    <p:set>
                                      <p:cBhvr>
                                        <p:cTn id="306" dur="1" fill="hold">
                                          <p:stCondLst>
                                            <p:cond delay="0"/>
                                          </p:stCondLst>
                                        </p:cTn>
                                        <p:tgtEl>
                                          <p:spTgt spid="232"/>
                                        </p:tgtEl>
                                        <p:attrNameLst>
                                          <p:attrName>style.visibility</p:attrName>
                                        </p:attrNameLst>
                                      </p:cBhvr>
                                      <p:to>
                                        <p:strVal val="visible"/>
                                      </p:to>
                                    </p:set>
                                  </p:childTnLst>
                                </p:cTn>
                              </p:par>
                              <p:par>
                                <p:cTn id="307" presetID="1" presetClass="entr" presetSubtype="0" fill="hold" grpId="0" nodeType="withEffect">
                                  <p:stCondLst>
                                    <p:cond delay="0"/>
                                  </p:stCondLst>
                                  <p:childTnLst>
                                    <p:set>
                                      <p:cBhvr>
                                        <p:cTn id="308" dur="1" fill="hold">
                                          <p:stCondLst>
                                            <p:cond delay="0"/>
                                          </p:stCondLst>
                                        </p:cTn>
                                        <p:tgtEl>
                                          <p:spTgt spid="233"/>
                                        </p:tgtEl>
                                        <p:attrNameLst>
                                          <p:attrName>style.visibility</p:attrName>
                                        </p:attrNameLst>
                                      </p:cBhvr>
                                      <p:to>
                                        <p:strVal val="visible"/>
                                      </p:to>
                                    </p:set>
                                  </p:childTnLst>
                                </p:cTn>
                              </p:par>
                              <p:par>
                                <p:cTn id="309" presetID="1" presetClass="entr" presetSubtype="0" fill="hold" grpId="0" nodeType="withEffect">
                                  <p:stCondLst>
                                    <p:cond delay="0"/>
                                  </p:stCondLst>
                                  <p:childTnLst>
                                    <p:set>
                                      <p:cBhvr>
                                        <p:cTn id="310" dur="1" fill="hold">
                                          <p:stCondLst>
                                            <p:cond delay="0"/>
                                          </p:stCondLst>
                                        </p:cTn>
                                        <p:tgtEl>
                                          <p:spTgt spid="234"/>
                                        </p:tgtEl>
                                        <p:attrNameLst>
                                          <p:attrName>style.visibility</p:attrName>
                                        </p:attrNameLst>
                                      </p:cBhvr>
                                      <p:to>
                                        <p:strVal val="visible"/>
                                      </p:to>
                                    </p:set>
                                  </p:childTnLst>
                                </p:cTn>
                              </p:par>
                              <p:par>
                                <p:cTn id="311" presetID="1" presetClass="entr" presetSubtype="0" fill="hold" grpId="0" nodeType="withEffect">
                                  <p:stCondLst>
                                    <p:cond delay="0"/>
                                  </p:stCondLst>
                                  <p:childTnLst>
                                    <p:set>
                                      <p:cBhvr>
                                        <p:cTn id="312" dur="1" fill="hold">
                                          <p:stCondLst>
                                            <p:cond delay="0"/>
                                          </p:stCondLst>
                                        </p:cTn>
                                        <p:tgtEl>
                                          <p:spTgt spid="235"/>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236"/>
                                        </p:tgtEl>
                                        <p:attrNameLst>
                                          <p:attrName>style.visibility</p:attrName>
                                        </p:attrNameLst>
                                      </p:cBhvr>
                                      <p:to>
                                        <p:strVal val="visible"/>
                                      </p:to>
                                    </p:set>
                                  </p:childTnLst>
                                </p:cTn>
                              </p:par>
                              <p:par>
                                <p:cTn id="315" presetID="1" presetClass="entr" presetSubtype="0" fill="hold" grpId="0" nodeType="withEffect">
                                  <p:stCondLst>
                                    <p:cond delay="0"/>
                                  </p:stCondLst>
                                  <p:childTnLst>
                                    <p:set>
                                      <p:cBhvr>
                                        <p:cTn id="316" dur="1" fill="hold">
                                          <p:stCondLst>
                                            <p:cond delay="0"/>
                                          </p:stCondLst>
                                        </p:cTn>
                                        <p:tgtEl>
                                          <p:spTgt spid="237"/>
                                        </p:tgtEl>
                                        <p:attrNameLst>
                                          <p:attrName>style.visibility</p:attrName>
                                        </p:attrNameLst>
                                      </p:cBhvr>
                                      <p:to>
                                        <p:strVal val="visible"/>
                                      </p:to>
                                    </p:set>
                                  </p:childTnLst>
                                </p:cTn>
                              </p:par>
                              <p:par>
                                <p:cTn id="317" presetID="1" presetClass="entr" presetSubtype="0" fill="hold" grpId="0" nodeType="withEffect">
                                  <p:stCondLst>
                                    <p:cond delay="0"/>
                                  </p:stCondLst>
                                  <p:childTnLst>
                                    <p:set>
                                      <p:cBhvr>
                                        <p:cTn id="318" dur="1" fill="hold">
                                          <p:stCondLst>
                                            <p:cond delay="0"/>
                                          </p:stCondLst>
                                        </p:cTn>
                                        <p:tgtEl>
                                          <p:spTgt spid="238"/>
                                        </p:tgtEl>
                                        <p:attrNameLst>
                                          <p:attrName>style.visibility</p:attrName>
                                        </p:attrNameLst>
                                      </p:cBhvr>
                                      <p:to>
                                        <p:strVal val="visible"/>
                                      </p:to>
                                    </p:set>
                                  </p:childTnLst>
                                </p:cTn>
                              </p:par>
                              <p:par>
                                <p:cTn id="319" presetID="1" presetClass="entr" presetSubtype="0" fill="hold" grpId="0" nodeType="withEffect">
                                  <p:stCondLst>
                                    <p:cond delay="0"/>
                                  </p:stCondLst>
                                  <p:childTnLst>
                                    <p:set>
                                      <p:cBhvr>
                                        <p:cTn id="320" dur="1" fill="hold">
                                          <p:stCondLst>
                                            <p:cond delay="0"/>
                                          </p:stCondLst>
                                        </p:cTn>
                                        <p:tgtEl>
                                          <p:spTgt spid="239"/>
                                        </p:tgtEl>
                                        <p:attrNameLst>
                                          <p:attrName>style.visibility</p:attrName>
                                        </p:attrNameLst>
                                      </p:cBhvr>
                                      <p:to>
                                        <p:strVal val="visible"/>
                                      </p:to>
                                    </p:set>
                                  </p:childTnLst>
                                </p:cTn>
                              </p:par>
                              <p:par>
                                <p:cTn id="321" presetID="1" presetClass="entr" presetSubtype="0" fill="hold" grpId="0" nodeType="withEffect">
                                  <p:stCondLst>
                                    <p:cond delay="0"/>
                                  </p:stCondLst>
                                  <p:childTnLst>
                                    <p:set>
                                      <p:cBhvr>
                                        <p:cTn id="322" dur="1" fill="hold">
                                          <p:stCondLst>
                                            <p:cond delay="0"/>
                                          </p:stCondLst>
                                        </p:cTn>
                                        <p:tgtEl>
                                          <p:spTgt spid="240"/>
                                        </p:tgtEl>
                                        <p:attrNameLst>
                                          <p:attrName>style.visibility</p:attrName>
                                        </p:attrNameLst>
                                      </p:cBhvr>
                                      <p:to>
                                        <p:strVal val="visible"/>
                                      </p:to>
                                    </p:set>
                                  </p:childTnLst>
                                </p:cTn>
                              </p:par>
                              <p:par>
                                <p:cTn id="323" presetID="1" presetClass="entr" presetSubtype="0" fill="hold" grpId="0" nodeType="withEffect">
                                  <p:stCondLst>
                                    <p:cond delay="0"/>
                                  </p:stCondLst>
                                  <p:childTnLst>
                                    <p:set>
                                      <p:cBhvr>
                                        <p:cTn id="324" dur="1" fill="hold">
                                          <p:stCondLst>
                                            <p:cond delay="0"/>
                                          </p:stCondLst>
                                        </p:cTn>
                                        <p:tgtEl>
                                          <p:spTgt spid="241"/>
                                        </p:tgtEl>
                                        <p:attrNameLst>
                                          <p:attrName>style.visibility</p:attrName>
                                        </p:attrNameLst>
                                      </p:cBhvr>
                                      <p:to>
                                        <p:strVal val="visible"/>
                                      </p:to>
                                    </p:set>
                                  </p:childTnLst>
                                </p:cTn>
                              </p:par>
                              <p:par>
                                <p:cTn id="325" presetID="1" presetClass="entr" presetSubtype="0" fill="hold" grpId="0" nodeType="withEffect">
                                  <p:stCondLst>
                                    <p:cond delay="0"/>
                                  </p:stCondLst>
                                  <p:childTnLst>
                                    <p:set>
                                      <p:cBhvr>
                                        <p:cTn id="326" dur="1" fill="hold">
                                          <p:stCondLst>
                                            <p:cond delay="0"/>
                                          </p:stCondLst>
                                        </p:cTn>
                                        <p:tgtEl>
                                          <p:spTgt spid="242"/>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243"/>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244"/>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245"/>
                                        </p:tgtEl>
                                        <p:attrNameLst>
                                          <p:attrName>style.visibility</p:attrName>
                                        </p:attrNameLst>
                                      </p:cBhvr>
                                      <p:to>
                                        <p:strVal val="visible"/>
                                      </p:to>
                                    </p:set>
                                  </p:childTnLst>
                                </p:cTn>
                              </p:par>
                              <p:par>
                                <p:cTn id="333" presetID="1" presetClass="entr" presetSubtype="0" fill="hold" grpId="0" nodeType="withEffect">
                                  <p:stCondLst>
                                    <p:cond delay="0"/>
                                  </p:stCondLst>
                                  <p:childTnLst>
                                    <p:set>
                                      <p:cBhvr>
                                        <p:cTn id="334" dur="1" fill="hold">
                                          <p:stCondLst>
                                            <p:cond delay="0"/>
                                          </p:stCondLst>
                                        </p:cTn>
                                        <p:tgtEl>
                                          <p:spTgt spid="246"/>
                                        </p:tgtEl>
                                        <p:attrNameLst>
                                          <p:attrName>style.visibility</p:attrName>
                                        </p:attrNameLst>
                                      </p:cBhvr>
                                      <p:to>
                                        <p:strVal val="visible"/>
                                      </p:to>
                                    </p:set>
                                  </p:childTnLst>
                                </p:cTn>
                              </p:par>
                              <p:par>
                                <p:cTn id="335" presetID="1" presetClass="entr" presetSubtype="0" fill="hold" grpId="0" nodeType="withEffect">
                                  <p:stCondLst>
                                    <p:cond delay="0"/>
                                  </p:stCondLst>
                                  <p:childTnLst>
                                    <p:set>
                                      <p:cBhvr>
                                        <p:cTn id="336" dur="1" fill="hold">
                                          <p:stCondLst>
                                            <p:cond delay="0"/>
                                          </p:stCondLst>
                                        </p:cTn>
                                        <p:tgtEl>
                                          <p:spTgt spid="247"/>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248"/>
                                        </p:tgtEl>
                                        <p:attrNameLst>
                                          <p:attrName>style.visibility</p:attrName>
                                        </p:attrNameLst>
                                      </p:cBhvr>
                                      <p:to>
                                        <p:strVal val="visible"/>
                                      </p:to>
                                    </p:set>
                                  </p:childTnLst>
                                </p:cTn>
                              </p:par>
                              <p:par>
                                <p:cTn id="339" presetID="1" presetClass="entr" presetSubtype="0" fill="hold" grpId="0" nodeType="withEffect">
                                  <p:stCondLst>
                                    <p:cond delay="0"/>
                                  </p:stCondLst>
                                  <p:childTnLst>
                                    <p:set>
                                      <p:cBhvr>
                                        <p:cTn id="340" dur="1" fill="hold">
                                          <p:stCondLst>
                                            <p:cond delay="0"/>
                                          </p:stCondLst>
                                        </p:cTn>
                                        <p:tgtEl>
                                          <p:spTgt spid="249"/>
                                        </p:tgtEl>
                                        <p:attrNameLst>
                                          <p:attrName>style.visibility</p:attrName>
                                        </p:attrNameLst>
                                      </p:cBhvr>
                                      <p:to>
                                        <p:strVal val="visible"/>
                                      </p:to>
                                    </p:set>
                                  </p:childTnLst>
                                </p:cTn>
                              </p:par>
                              <p:par>
                                <p:cTn id="341" presetID="1" presetClass="entr" presetSubtype="0" fill="hold" grpId="0" nodeType="withEffect">
                                  <p:stCondLst>
                                    <p:cond delay="0"/>
                                  </p:stCondLst>
                                  <p:childTnLst>
                                    <p:set>
                                      <p:cBhvr>
                                        <p:cTn id="342" dur="1" fill="hold">
                                          <p:stCondLst>
                                            <p:cond delay="0"/>
                                          </p:stCondLst>
                                        </p:cTn>
                                        <p:tgtEl>
                                          <p:spTgt spid="250"/>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251"/>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252"/>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253"/>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254"/>
                                        </p:tgtEl>
                                        <p:attrNameLst>
                                          <p:attrName>style.visibility</p:attrName>
                                        </p:attrNameLst>
                                      </p:cBhvr>
                                      <p:to>
                                        <p:strVal val="visible"/>
                                      </p:to>
                                    </p:set>
                                  </p:childTnLst>
                                </p:cTn>
                              </p:par>
                              <p:par>
                                <p:cTn id="351" presetID="1" presetClass="entr" presetSubtype="0" fill="hold" grpId="0" nodeType="withEffect">
                                  <p:stCondLst>
                                    <p:cond delay="0"/>
                                  </p:stCondLst>
                                  <p:childTnLst>
                                    <p:set>
                                      <p:cBhvr>
                                        <p:cTn id="352" dur="1" fill="hold">
                                          <p:stCondLst>
                                            <p:cond delay="0"/>
                                          </p:stCondLst>
                                        </p:cTn>
                                        <p:tgtEl>
                                          <p:spTgt spid="255"/>
                                        </p:tgtEl>
                                        <p:attrNameLst>
                                          <p:attrName>style.visibility</p:attrName>
                                        </p:attrNameLst>
                                      </p:cBhvr>
                                      <p:to>
                                        <p:strVal val="visible"/>
                                      </p:to>
                                    </p:set>
                                  </p:childTnLst>
                                </p:cTn>
                              </p:par>
                              <p:par>
                                <p:cTn id="353" presetID="1" presetClass="entr" presetSubtype="0" fill="hold" grpId="0" nodeType="withEffect">
                                  <p:stCondLst>
                                    <p:cond delay="0"/>
                                  </p:stCondLst>
                                  <p:childTnLst>
                                    <p:set>
                                      <p:cBhvr>
                                        <p:cTn id="354" dur="1" fill="hold">
                                          <p:stCondLst>
                                            <p:cond delay="0"/>
                                          </p:stCondLst>
                                        </p:cTn>
                                        <p:tgtEl>
                                          <p:spTgt spid="296"/>
                                        </p:tgtEl>
                                        <p:attrNameLst>
                                          <p:attrName>style.visibility</p:attrName>
                                        </p:attrNameLst>
                                      </p:cBhvr>
                                      <p:to>
                                        <p:strVal val="visible"/>
                                      </p:to>
                                    </p:set>
                                  </p:childTnLst>
                                </p:cTn>
                              </p:par>
                              <p:par>
                                <p:cTn id="355" presetID="1" presetClass="entr" presetSubtype="0" fill="hold" grpId="0" nodeType="withEffect">
                                  <p:stCondLst>
                                    <p:cond delay="0"/>
                                  </p:stCondLst>
                                  <p:childTnLst>
                                    <p:set>
                                      <p:cBhvr>
                                        <p:cTn id="356" dur="1" fill="hold">
                                          <p:stCondLst>
                                            <p:cond delay="0"/>
                                          </p:stCondLst>
                                        </p:cTn>
                                        <p:tgtEl>
                                          <p:spTgt spid="297"/>
                                        </p:tgtEl>
                                        <p:attrNameLst>
                                          <p:attrName>style.visibility</p:attrName>
                                        </p:attrNameLst>
                                      </p:cBhvr>
                                      <p:to>
                                        <p:strVal val="visible"/>
                                      </p:to>
                                    </p:set>
                                  </p:childTnLst>
                                </p:cTn>
                              </p:par>
                              <p:par>
                                <p:cTn id="357" presetID="1" presetClass="entr" presetSubtype="0" fill="hold" grpId="0" nodeType="withEffect">
                                  <p:stCondLst>
                                    <p:cond delay="0"/>
                                  </p:stCondLst>
                                  <p:childTnLst>
                                    <p:set>
                                      <p:cBhvr>
                                        <p:cTn id="358" dur="1" fill="hold">
                                          <p:stCondLst>
                                            <p:cond delay="0"/>
                                          </p:stCondLst>
                                        </p:cTn>
                                        <p:tgtEl>
                                          <p:spTgt spid="298"/>
                                        </p:tgtEl>
                                        <p:attrNameLst>
                                          <p:attrName>style.visibility</p:attrName>
                                        </p:attrNameLst>
                                      </p:cBhvr>
                                      <p:to>
                                        <p:strVal val="visible"/>
                                      </p:to>
                                    </p:set>
                                  </p:childTnLst>
                                </p:cTn>
                              </p:par>
                            </p:childTnLst>
                          </p:cTn>
                        </p:par>
                      </p:childTnLst>
                    </p:cTn>
                  </p:par>
                  <p:par>
                    <p:cTn id="359" fill="hold">
                      <p:stCondLst>
                        <p:cond delay="indefinite"/>
                      </p:stCondLst>
                      <p:childTnLst>
                        <p:par>
                          <p:cTn id="360" fill="hold">
                            <p:stCondLst>
                              <p:cond delay="0"/>
                            </p:stCondLst>
                            <p:childTnLst>
                              <p:par>
                                <p:cTn id="361" presetID="1" presetClass="entr" presetSubtype="0" fill="hold" grpId="0" nodeType="clickEffect">
                                  <p:stCondLst>
                                    <p:cond delay="0"/>
                                  </p:stCondLst>
                                  <p:childTnLst>
                                    <p:set>
                                      <p:cBhvr>
                                        <p:cTn id="362" dur="1" fill="hold">
                                          <p:stCondLst>
                                            <p:cond delay="0"/>
                                          </p:stCondLst>
                                        </p:cTn>
                                        <p:tgtEl>
                                          <p:spTgt spid="13"/>
                                        </p:tgtEl>
                                        <p:attrNameLst>
                                          <p:attrName>style.visibility</p:attrName>
                                        </p:attrNameLst>
                                      </p:cBhvr>
                                      <p:to>
                                        <p:strVal val="visible"/>
                                      </p:to>
                                    </p:set>
                                  </p:childTnLst>
                                </p:cTn>
                              </p:par>
                            </p:childTnLst>
                          </p:cTn>
                        </p:par>
                      </p:childTnLst>
                    </p:cTn>
                  </p:par>
                  <p:par>
                    <p:cTn id="363" fill="hold">
                      <p:stCondLst>
                        <p:cond delay="indefinite"/>
                      </p:stCondLst>
                      <p:childTnLst>
                        <p:par>
                          <p:cTn id="364" fill="hold">
                            <p:stCondLst>
                              <p:cond delay="0"/>
                            </p:stCondLst>
                            <p:childTnLst>
                              <p:par>
                                <p:cTn id="365" presetID="1" presetClass="entr" presetSubtype="0" fill="hold" grpId="0" nodeType="clickEffect">
                                  <p:stCondLst>
                                    <p:cond delay="0"/>
                                  </p:stCondLst>
                                  <p:childTnLst>
                                    <p:set>
                                      <p:cBhvr>
                                        <p:cTn id="366" dur="1" fill="hold">
                                          <p:stCondLst>
                                            <p:cond delay="0"/>
                                          </p:stCondLst>
                                        </p:cTn>
                                        <p:tgtEl>
                                          <p:spTgt spid="261"/>
                                        </p:tgtEl>
                                        <p:attrNameLst>
                                          <p:attrName>style.visibility</p:attrName>
                                        </p:attrNameLst>
                                      </p:cBhvr>
                                      <p:to>
                                        <p:strVal val="visible"/>
                                      </p:to>
                                    </p:set>
                                  </p:childTnLst>
                                </p:cTn>
                              </p:par>
                              <p:par>
                                <p:cTn id="367" presetID="1" presetClass="entr" presetSubtype="0" fill="hold" grpId="0" nodeType="withEffect">
                                  <p:stCondLst>
                                    <p:cond delay="0"/>
                                  </p:stCondLst>
                                  <p:childTnLst>
                                    <p:set>
                                      <p:cBhvr>
                                        <p:cTn id="368" dur="1" fill="hold">
                                          <p:stCondLst>
                                            <p:cond delay="0"/>
                                          </p:stCondLst>
                                        </p:cTn>
                                        <p:tgtEl>
                                          <p:spTgt spid="262"/>
                                        </p:tgtEl>
                                        <p:attrNameLst>
                                          <p:attrName>style.visibility</p:attrName>
                                        </p:attrNameLst>
                                      </p:cBhvr>
                                      <p:to>
                                        <p:strVal val="visible"/>
                                      </p:to>
                                    </p:set>
                                  </p:childTnLst>
                                </p:cTn>
                              </p:par>
                              <p:par>
                                <p:cTn id="369" presetID="1" presetClass="entr" presetSubtype="0" fill="hold" grpId="0" nodeType="withEffect">
                                  <p:stCondLst>
                                    <p:cond delay="0"/>
                                  </p:stCondLst>
                                  <p:childTnLst>
                                    <p:set>
                                      <p:cBhvr>
                                        <p:cTn id="370" dur="1" fill="hold">
                                          <p:stCondLst>
                                            <p:cond delay="0"/>
                                          </p:stCondLst>
                                        </p:cTn>
                                        <p:tgtEl>
                                          <p:spTgt spid="263"/>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264"/>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265"/>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266"/>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283"/>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284"/>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285"/>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286"/>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ntr" presetSubtype="0" fill="hold" nodeType="clickEffect">
                                  <p:stCondLst>
                                    <p:cond delay="0"/>
                                  </p:stCondLst>
                                  <p:childTnLst>
                                    <p:set>
                                      <p:cBhvr>
                                        <p:cTn id="388" dur="1" fill="hold">
                                          <p:stCondLst>
                                            <p:cond delay="0"/>
                                          </p:stCondLst>
                                        </p:cTn>
                                        <p:tgtEl>
                                          <p:spTgt spid="277"/>
                                        </p:tgtEl>
                                        <p:attrNameLst>
                                          <p:attrName>style.visibility</p:attrName>
                                        </p:attrNameLst>
                                      </p:cBhvr>
                                      <p:to>
                                        <p:strVal val="visible"/>
                                      </p:to>
                                    </p:set>
                                  </p:childTnLst>
                                </p:cTn>
                              </p:par>
                              <p:par>
                                <p:cTn id="389" presetID="1" presetClass="entr" presetSubtype="0" fill="hold" grpId="0" nodeType="withEffect">
                                  <p:stCondLst>
                                    <p:cond delay="0"/>
                                  </p:stCondLst>
                                  <p:childTnLst>
                                    <p:set>
                                      <p:cBhvr>
                                        <p:cTn id="390" dur="1" fill="hold">
                                          <p:stCondLst>
                                            <p:cond delay="0"/>
                                          </p:stCondLst>
                                        </p:cTn>
                                        <p:tgtEl>
                                          <p:spTgt spid="27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ntr" presetSubtype="0" fill="hold" grpId="0" nodeType="clickEffect">
                                  <p:stCondLst>
                                    <p:cond delay="0"/>
                                  </p:stCondLst>
                                  <p:childTnLst>
                                    <p:set>
                                      <p:cBhvr>
                                        <p:cTn id="394" dur="1" fill="hold">
                                          <p:stCondLst>
                                            <p:cond delay="0"/>
                                          </p:stCondLst>
                                        </p:cTn>
                                        <p:tgtEl>
                                          <p:spTgt spid="271"/>
                                        </p:tgtEl>
                                        <p:attrNameLst>
                                          <p:attrName>style.visibility</p:attrName>
                                        </p:attrNameLst>
                                      </p:cBhvr>
                                      <p:to>
                                        <p:strVal val="visible"/>
                                      </p:to>
                                    </p:set>
                                  </p:childTnLst>
                                </p:cTn>
                              </p:par>
                              <p:par>
                                <p:cTn id="395" presetID="1" presetClass="entr" presetSubtype="0" fill="hold" grpId="0" nodeType="withEffect">
                                  <p:stCondLst>
                                    <p:cond delay="0"/>
                                  </p:stCondLst>
                                  <p:childTnLst>
                                    <p:set>
                                      <p:cBhvr>
                                        <p:cTn id="396" dur="1" fill="hold">
                                          <p:stCondLst>
                                            <p:cond delay="0"/>
                                          </p:stCondLst>
                                        </p:cTn>
                                        <p:tgtEl>
                                          <p:spTgt spid="272"/>
                                        </p:tgtEl>
                                        <p:attrNameLst>
                                          <p:attrName>style.visibility</p:attrName>
                                        </p:attrNameLst>
                                      </p:cBhvr>
                                      <p:to>
                                        <p:strVal val="visible"/>
                                      </p:to>
                                    </p:set>
                                  </p:childTnLst>
                                </p:cTn>
                              </p:par>
                              <p:par>
                                <p:cTn id="397" presetID="1" presetClass="entr" presetSubtype="0" fill="hold" grpId="0" nodeType="withEffect">
                                  <p:stCondLst>
                                    <p:cond delay="0"/>
                                  </p:stCondLst>
                                  <p:childTnLst>
                                    <p:set>
                                      <p:cBhvr>
                                        <p:cTn id="398" dur="1" fill="hold">
                                          <p:stCondLst>
                                            <p:cond delay="0"/>
                                          </p:stCondLst>
                                        </p:cTn>
                                        <p:tgtEl>
                                          <p:spTgt spid="273"/>
                                        </p:tgtEl>
                                        <p:attrNameLst>
                                          <p:attrName>style.visibility</p:attrName>
                                        </p:attrNameLst>
                                      </p:cBhvr>
                                      <p:to>
                                        <p:strVal val="visible"/>
                                      </p:to>
                                    </p:set>
                                  </p:childTnLst>
                                </p:cTn>
                              </p:par>
                              <p:par>
                                <p:cTn id="399" presetID="1" presetClass="entr" presetSubtype="0" fill="hold" grpId="0" nodeType="withEffect">
                                  <p:stCondLst>
                                    <p:cond delay="0"/>
                                  </p:stCondLst>
                                  <p:childTnLst>
                                    <p:set>
                                      <p:cBhvr>
                                        <p:cTn id="400" dur="1" fill="hold">
                                          <p:stCondLst>
                                            <p:cond delay="0"/>
                                          </p:stCondLst>
                                        </p:cTn>
                                        <p:tgtEl>
                                          <p:spTgt spid="274"/>
                                        </p:tgtEl>
                                        <p:attrNameLst>
                                          <p:attrName>style.visibility</p:attrName>
                                        </p:attrNameLst>
                                      </p:cBhvr>
                                      <p:to>
                                        <p:strVal val="visible"/>
                                      </p:to>
                                    </p:set>
                                  </p:childTnLst>
                                </p:cTn>
                              </p:par>
                              <p:par>
                                <p:cTn id="401" presetID="1" presetClass="entr" presetSubtype="0" fill="hold" grpId="0" nodeType="withEffect">
                                  <p:stCondLst>
                                    <p:cond delay="0"/>
                                  </p:stCondLst>
                                  <p:childTnLst>
                                    <p:set>
                                      <p:cBhvr>
                                        <p:cTn id="402" dur="1" fill="hold">
                                          <p:stCondLst>
                                            <p:cond delay="0"/>
                                          </p:stCondLst>
                                        </p:cTn>
                                        <p:tgtEl>
                                          <p:spTgt spid="275"/>
                                        </p:tgtEl>
                                        <p:attrNameLst>
                                          <p:attrName>style.visibility</p:attrName>
                                        </p:attrNameLst>
                                      </p:cBhvr>
                                      <p:to>
                                        <p:strVal val="visible"/>
                                      </p:to>
                                    </p:set>
                                  </p:childTnLst>
                                </p:cTn>
                              </p:par>
                              <p:par>
                                <p:cTn id="403" presetID="1" presetClass="entr" presetSubtype="0" fill="hold" grpId="0" nodeType="withEffect">
                                  <p:stCondLst>
                                    <p:cond delay="0"/>
                                  </p:stCondLst>
                                  <p:childTnLst>
                                    <p:set>
                                      <p:cBhvr>
                                        <p:cTn id="404" dur="1" fill="hold">
                                          <p:stCondLst>
                                            <p:cond delay="0"/>
                                          </p:stCondLst>
                                        </p:cTn>
                                        <p:tgtEl>
                                          <p:spTgt spid="276"/>
                                        </p:tgtEl>
                                        <p:attrNameLst>
                                          <p:attrName>style.visibility</p:attrName>
                                        </p:attrNameLst>
                                      </p:cBhvr>
                                      <p:to>
                                        <p:strVal val="visible"/>
                                      </p:to>
                                    </p:set>
                                  </p:childTnLst>
                                </p:cTn>
                              </p:par>
                              <p:par>
                                <p:cTn id="405" presetID="1" presetClass="entr" presetSubtype="0" fill="hold" grpId="0" nodeType="withEffect">
                                  <p:stCondLst>
                                    <p:cond delay="0"/>
                                  </p:stCondLst>
                                  <p:childTnLst>
                                    <p:set>
                                      <p:cBhvr>
                                        <p:cTn id="406" dur="1" fill="hold">
                                          <p:stCondLst>
                                            <p:cond delay="0"/>
                                          </p:stCondLst>
                                        </p:cTn>
                                        <p:tgtEl>
                                          <p:spTgt spid="287"/>
                                        </p:tgtEl>
                                        <p:attrNameLst>
                                          <p:attrName>style.visibility</p:attrName>
                                        </p:attrNameLst>
                                      </p:cBhvr>
                                      <p:to>
                                        <p:strVal val="visible"/>
                                      </p:to>
                                    </p:set>
                                  </p:childTnLst>
                                </p:cTn>
                              </p:par>
                              <p:par>
                                <p:cTn id="407" presetID="1" presetClass="entr" presetSubtype="0" fill="hold" grpId="0" nodeType="withEffect">
                                  <p:stCondLst>
                                    <p:cond delay="0"/>
                                  </p:stCondLst>
                                  <p:childTnLst>
                                    <p:set>
                                      <p:cBhvr>
                                        <p:cTn id="408" dur="1" fill="hold">
                                          <p:stCondLst>
                                            <p:cond delay="0"/>
                                          </p:stCondLst>
                                        </p:cTn>
                                        <p:tgtEl>
                                          <p:spTgt spid="288"/>
                                        </p:tgtEl>
                                        <p:attrNameLst>
                                          <p:attrName>style.visibility</p:attrName>
                                        </p:attrNameLst>
                                      </p:cBhvr>
                                      <p:to>
                                        <p:strVal val="visible"/>
                                      </p:to>
                                    </p:set>
                                  </p:childTnLst>
                                </p:cTn>
                              </p:par>
                              <p:par>
                                <p:cTn id="409" presetID="1" presetClass="entr" presetSubtype="0" fill="hold" grpId="0" nodeType="withEffect">
                                  <p:stCondLst>
                                    <p:cond delay="0"/>
                                  </p:stCondLst>
                                  <p:childTnLst>
                                    <p:set>
                                      <p:cBhvr>
                                        <p:cTn id="410" dur="1" fill="hold">
                                          <p:stCondLst>
                                            <p:cond delay="0"/>
                                          </p:stCondLst>
                                        </p:cTn>
                                        <p:tgtEl>
                                          <p:spTgt spid="289"/>
                                        </p:tgtEl>
                                        <p:attrNameLst>
                                          <p:attrName>style.visibility</p:attrName>
                                        </p:attrNameLst>
                                      </p:cBhvr>
                                      <p:to>
                                        <p:strVal val="visible"/>
                                      </p:to>
                                    </p:set>
                                  </p:childTnLst>
                                </p:cTn>
                              </p:par>
                              <p:par>
                                <p:cTn id="411" presetID="1" presetClass="entr" presetSubtype="0" fill="hold" grpId="0" nodeType="withEffect">
                                  <p:stCondLst>
                                    <p:cond delay="0"/>
                                  </p:stCondLst>
                                  <p:childTnLst>
                                    <p:set>
                                      <p:cBhvr>
                                        <p:cTn id="412" dur="1" fill="hold">
                                          <p:stCondLst>
                                            <p:cond delay="0"/>
                                          </p:stCondLst>
                                        </p:cTn>
                                        <p:tgtEl>
                                          <p:spTgt spid="290"/>
                                        </p:tgtEl>
                                        <p:attrNameLst>
                                          <p:attrName>style.visibility</p:attrName>
                                        </p:attrNameLst>
                                      </p:cBhvr>
                                      <p:to>
                                        <p:strVal val="visible"/>
                                      </p:to>
                                    </p:set>
                                  </p:childTnLst>
                                </p:cTn>
                              </p:par>
                              <p:par>
                                <p:cTn id="413" presetID="1" presetClass="entr" presetSubtype="0" fill="hold" nodeType="withEffect">
                                  <p:stCondLst>
                                    <p:cond delay="0"/>
                                  </p:stCondLst>
                                  <p:childTnLst>
                                    <p:set>
                                      <p:cBhvr>
                                        <p:cTn id="414"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animBg="1"/>
      <p:bldP spid="259" grpId="0" animBg="1"/>
      <p:bldP spid="13" grpId="0"/>
      <p:bldP spid="8"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10" grpId="0" animBg="1"/>
      <p:bldP spid="86" grpId="0" animBg="1"/>
      <p:bldP spid="87" grpId="0" animBg="1"/>
      <p:bldP spid="88"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10"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61" grpId="0" animBg="1"/>
      <p:bldP spid="262" grpId="0" animBg="1"/>
      <p:bldP spid="263" grpId="0" animBg="1"/>
      <p:bldP spid="264" grpId="0" animBg="1"/>
      <p:bldP spid="265" grpId="0" animBg="1"/>
      <p:bldP spid="266" grpId="0" animBg="1"/>
      <p:bldP spid="270" grpId="0" animBg="1"/>
      <p:bldP spid="271" grpId="0" animBg="1"/>
      <p:bldP spid="272" grpId="0" animBg="1"/>
      <p:bldP spid="273" grpId="0" animBg="1"/>
      <p:bldP spid="274" grpId="0" animBg="1"/>
      <p:bldP spid="275" grpId="0" animBg="1"/>
      <p:bldP spid="276" grpId="0" animBg="1"/>
      <p:bldP spid="283" grpId="0" animBg="1"/>
      <p:bldP spid="284" grpId="0" animBg="1"/>
      <p:bldP spid="285" grpId="0" animBg="1"/>
      <p:bldP spid="286" grpId="0" animBg="1"/>
      <p:bldP spid="287" grpId="0" animBg="1"/>
      <p:bldP spid="288" grpId="0" animBg="1"/>
      <p:bldP spid="289" grpId="0" animBg="1"/>
      <p:bldP spid="290" grpId="0" animBg="1"/>
      <p:bldP spid="294" grpId="0" animBg="1"/>
      <p:bldP spid="295" grpId="0" animBg="1"/>
      <p:bldP spid="296" grpId="0" animBg="1"/>
      <p:bldP spid="297" grpId="0" animBg="1"/>
      <p:bldP spid="29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Symétrique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ZoneTexte 25"/>
          <p:cNvSpPr txBox="1"/>
          <p:nvPr/>
        </p:nvSpPr>
        <p:spPr>
          <a:xfrm>
            <a:off x="2576736" y="1556792"/>
            <a:ext cx="6455202" cy="646331"/>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Historique des chiffrements symétriques</a:t>
            </a:r>
            <a:endParaRPr lang="fr-FR" sz="2000" dirty="0">
              <a:latin typeface="+mj-lt"/>
            </a:endParaRPr>
          </a:p>
          <a:p>
            <a:pPr marL="764658" lvl="1" indent="-285750">
              <a:buClr>
                <a:schemeClr val="accent4"/>
              </a:buClr>
              <a:buFont typeface="Arial" panose="020B0604020202020204" pitchFamily="34" charset="0"/>
              <a:buChar char="•"/>
            </a:pPr>
            <a:endParaRPr lang="fr-FR" sz="1600" dirty="0">
              <a:latin typeface="+mj-lt"/>
            </a:endParaRPr>
          </a:p>
        </p:txBody>
      </p:sp>
      <p:sp>
        <p:nvSpPr>
          <p:cNvPr id="6" name="ZoneTexte 5"/>
          <p:cNvSpPr txBox="1"/>
          <p:nvPr/>
        </p:nvSpPr>
        <p:spPr>
          <a:xfrm>
            <a:off x="4639397" y="4687183"/>
            <a:ext cx="3600400" cy="723275"/>
          </a:xfrm>
          <a:prstGeom prst="rect">
            <a:avLst/>
          </a:prstGeom>
          <a:noFill/>
        </p:spPr>
        <p:txBody>
          <a:bodyPr wrap="square" rtlCol="0">
            <a:spAutoFit/>
          </a:bodyPr>
          <a:lstStyle/>
          <a:p>
            <a:r>
              <a:rPr lang="fr-FR" sz="1400" b="1" cap="small" dirty="0" err="1">
                <a:effectLst>
                  <a:outerShdw blurRad="38100" dist="38100" dir="2700000" algn="tl">
                    <a:srgbClr val="000000">
                      <a:alpha val="43137"/>
                    </a:srgbClr>
                  </a:outerShdw>
                </a:effectLst>
                <a:uFill>
                  <a:solidFill>
                    <a:schemeClr val="accent3">
                      <a:lumMod val="50000"/>
                    </a:schemeClr>
                  </a:solidFill>
                </a:uFill>
              </a:rPr>
              <a:t>Idea</a:t>
            </a:r>
            <a:endParaRPr lang="fr-FR" sz="1400" b="1" cap="small" dirty="0">
              <a:effectLst>
                <a:outerShdw blurRad="38100" dist="38100" dir="2700000" algn="tl">
                  <a:srgbClr val="000000">
                    <a:alpha val="43137"/>
                  </a:srgbClr>
                </a:outerShdw>
              </a:effectLst>
              <a:uFill>
                <a:solidFill>
                  <a:schemeClr val="accent3">
                    <a:lumMod val="50000"/>
                  </a:schemeClr>
                </a:solidFill>
              </a:uFill>
            </a:endParaRP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Dérivé de PES</a:t>
            </a:r>
          </a:p>
          <a:p>
            <a:pPr>
              <a:tabLst>
                <a:tab pos="361950" algn="l"/>
              </a:tabLst>
            </a:pPr>
            <a:r>
              <a:rPr lang="fr-FR" sz="1300" dirty="0">
                <a:solidFill>
                  <a:schemeClr val="tx1">
                    <a:lumMod val="75000"/>
                    <a:lumOff val="25000"/>
                  </a:schemeClr>
                </a:solidFill>
                <a:uFill>
                  <a:solidFill>
                    <a:schemeClr val="accent3">
                      <a:lumMod val="50000"/>
                    </a:schemeClr>
                  </a:solidFill>
                </a:uFill>
              </a:rPr>
              <a:t>	Clé de 56, 112 ou 168 bits</a:t>
            </a:r>
          </a:p>
        </p:txBody>
      </p:sp>
      <p:cxnSp>
        <p:nvCxnSpPr>
          <p:cNvPr id="7" name="Connecteur droit 6"/>
          <p:cNvCxnSpPr/>
          <p:nvPr/>
        </p:nvCxnSpPr>
        <p:spPr>
          <a:xfrm flipH="1">
            <a:off x="2792760" y="2695565"/>
            <a:ext cx="6408712" cy="0"/>
          </a:xfrm>
          <a:prstGeom prst="line">
            <a:avLst/>
          </a:prstGeom>
          <a:ln w="19050">
            <a:solidFill>
              <a:schemeClr val="tx1">
                <a:lumMod val="90000"/>
                <a:lumOff val="10000"/>
              </a:schemeClr>
            </a:solidFill>
            <a:prstDash val="solid"/>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Connecteur droit 7"/>
          <p:cNvCxnSpPr>
            <a:cxnSpLocks/>
          </p:cNvCxnSpPr>
          <p:nvPr/>
        </p:nvCxnSpPr>
        <p:spPr>
          <a:xfrm>
            <a:off x="2792760" y="2695565"/>
            <a:ext cx="0" cy="3403830"/>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4664968" y="2708919"/>
            <a:ext cx="0" cy="2267671"/>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Connecteur droit 9"/>
          <p:cNvCxnSpPr>
            <a:cxnSpLocks/>
          </p:cNvCxnSpPr>
          <p:nvPr/>
        </p:nvCxnSpPr>
        <p:spPr>
          <a:xfrm>
            <a:off x="6609184" y="2685402"/>
            <a:ext cx="0" cy="1157353"/>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6537176" y="3639071"/>
            <a:ext cx="4752528" cy="523220"/>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3des</a:t>
            </a: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 Clé de 3 * 56 bits</a:t>
            </a:r>
          </a:p>
        </p:txBody>
      </p:sp>
      <p:sp>
        <p:nvSpPr>
          <p:cNvPr id="12" name="ZoneTexte 11"/>
          <p:cNvSpPr txBox="1"/>
          <p:nvPr/>
        </p:nvSpPr>
        <p:spPr>
          <a:xfrm>
            <a:off x="2695011" y="5777000"/>
            <a:ext cx="4968552" cy="723275"/>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DES</a:t>
            </a:r>
          </a:p>
          <a:p>
            <a:pPr>
              <a:tabLst>
                <a:tab pos="361950" algn="l"/>
              </a:tabLst>
            </a:pPr>
            <a:r>
              <a:rPr lang="fr-FR" sz="1400"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Clé de 56 bits</a:t>
            </a:r>
          </a:p>
          <a:p>
            <a:pPr>
              <a:tabLst>
                <a:tab pos="361950" algn="l"/>
              </a:tabLst>
            </a:pPr>
            <a:r>
              <a:rPr lang="fr-FR" sz="1300" dirty="0">
                <a:solidFill>
                  <a:schemeClr val="tx1">
                    <a:lumMod val="75000"/>
                    <a:lumOff val="25000"/>
                  </a:schemeClr>
                </a:solidFill>
                <a:uFill>
                  <a:solidFill>
                    <a:schemeClr val="accent3">
                      <a:lumMod val="50000"/>
                    </a:schemeClr>
                  </a:solidFill>
                </a:uFill>
              </a:rPr>
              <a:t>	Déposé par IBM</a:t>
            </a:r>
          </a:p>
        </p:txBody>
      </p:sp>
      <p:sp>
        <p:nvSpPr>
          <p:cNvPr id="13" name="ZoneTexte 12"/>
          <p:cNvSpPr txBox="1"/>
          <p:nvPr/>
        </p:nvSpPr>
        <p:spPr>
          <a:xfrm>
            <a:off x="7692962" y="2988239"/>
            <a:ext cx="3201975" cy="723275"/>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AES </a:t>
            </a:r>
            <a:r>
              <a:rPr lang="fr-FR" sz="1400" i="1" cap="small" dirty="0">
                <a:uFill>
                  <a:solidFill>
                    <a:schemeClr val="accent3">
                      <a:lumMod val="50000"/>
                    </a:schemeClr>
                  </a:solidFill>
                </a:uFill>
              </a:rPr>
              <a:t>(WPA)</a:t>
            </a:r>
          </a:p>
          <a:p>
            <a:pPr>
              <a:tabLst>
                <a:tab pos="361950" algn="l"/>
              </a:tabLst>
            </a:pPr>
            <a:r>
              <a:rPr lang="fr-FR" sz="1300" dirty="0">
                <a:solidFill>
                  <a:schemeClr val="tx1">
                    <a:lumMod val="75000"/>
                    <a:lumOff val="25000"/>
                  </a:schemeClr>
                </a:solidFill>
                <a:uFill>
                  <a:solidFill>
                    <a:schemeClr val="accent3">
                      <a:lumMod val="50000"/>
                    </a:schemeClr>
                  </a:solidFill>
                </a:uFill>
              </a:rPr>
              <a:t>Clé de 128, 256 ou 512 bits</a:t>
            </a:r>
          </a:p>
          <a:p>
            <a:pPr>
              <a:tabLst>
                <a:tab pos="361950" algn="l"/>
              </a:tabLst>
            </a:pPr>
            <a:r>
              <a:rPr lang="fr-FR" sz="1300" dirty="0">
                <a:solidFill>
                  <a:schemeClr val="tx1">
                    <a:lumMod val="75000"/>
                    <a:lumOff val="25000"/>
                  </a:schemeClr>
                </a:solidFill>
                <a:uFill>
                  <a:solidFill>
                    <a:schemeClr val="accent3">
                      <a:lumMod val="50000"/>
                    </a:schemeClr>
                  </a:solidFill>
                </a:uFill>
              </a:rPr>
              <a:t>Le plus utilisé de nos jours</a:t>
            </a:r>
          </a:p>
        </p:txBody>
      </p:sp>
      <p:cxnSp>
        <p:nvCxnSpPr>
          <p:cNvPr id="14" name="Connecteur droit 13"/>
          <p:cNvCxnSpPr>
            <a:cxnSpLocks/>
          </p:cNvCxnSpPr>
          <p:nvPr/>
        </p:nvCxnSpPr>
        <p:spPr>
          <a:xfrm>
            <a:off x="7715370" y="2695565"/>
            <a:ext cx="0" cy="520834"/>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95566" y="2401143"/>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1977</a:t>
            </a:r>
            <a:endParaRPr lang="fr-FR" sz="1300" dirty="0">
              <a:solidFill>
                <a:schemeClr val="tx1">
                  <a:lumMod val="75000"/>
                  <a:lumOff val="25000"/>
                </a:schemeClr>
              </a:solidFill>
              <a:uFill>
                <a:solidFill>
                  <a:schemeClr val="accent3">
                    <a:lumMod val="50000"/>
                  </a:schemeClr>
                </a:solidFill>
              </a:uFill>
            </a:endParaRPr>
          </a:p>
        </p:txBody>
      </p:sp>
      <p:sp>
        <p:nvSpPr>
          <p:cNvPr id="19" name="ZoneTexte 18"/>
          <p:cNvSpPr txBox="1"/>
          <p:nvPr/>
        </p:nvSpPr>
        <p:spPr>
          <a:xfrm>
            <a:off x="4393483" y="2382706"/>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1991</a:t>
            </a:r>
            <a:endParaRPr lang="fr-FR" sz="1300" dirty="0">
              <a:solidFill>
                <a:schemeClr val="tx1">
                  <a:lumMod val="75000"/>
                  <a:lumOff val="25000"/>
                </a:schemeClr>
              </a:solidFill>
              <a:uFill>
                <a:solidFill>
                  <a:schemeClr val="accent3">
                    <a:lumMod val="50000"/>
                  </a:schemeClr>
                </a:solidFill>
              </a:uFill>
            </a:endParaRPr>
          </a:p>
        </p:txBody>
      </p:sp>
      <p:sp>
        <p:nvSpPr>
          <p:cNvPr id="20" name="ZoneTexte 19"/>
          <p:cNvSpPr txBox="1"/>
          <p:nvPr/>
        </p:nvSpPr>
        <p:spPr>
          <a:xfrm>
            <a:off x="6252316" y="2398719"/>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1999</a:t>
            </a:r>
            <a:endParaRPr lang="fr-FR" sz="1300" dirty="0">
              <a:solidFill>
                <a:schemeClr val="tx1">
                  <a:lumMod val="75000"/>
                  <a:lumOff val="25000"/>
                </a:schemeClr>
              </a:solidFill>
              <a:uFill>
                <a:solidFill>
                  <a:schemeClr val="accent3">
                    <a:lumMod val="50000"/>
                  </a:schemeClr>
                </a:solidFill>
              </a:uFill>
            </a:endParaRPr>
          </a:p>
        </p:txBody>
      </p:sp>
      <p:sp>
        <p:nvSpPr>
          <p:cNvPr id="23" name="Flèche vers le haut 22"/>
          <p:cNvSpPr/>
          <p:nvPr/>
        </p:nvSpPr>
        <p:spPr>
          <a:xfrm>
            <a:off x="2480199" y="2602026"/>
            <a:ext cx="216024" cy="3390300"/>
          </a:xfrm>
          <a:prstGeom prst="upArrow">
            <a:avLst/>
          </a:prstGeom>
          <a:gradFill>
            <a:gsLst>
              <a:gs pos="0">
                <a:srgbClr val="00B05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24" name="ZoneTexte 23"/>
          <p:cNvSpPr txBox="1"/>
          <p:nvPr/>
        </p:nvSpPr>
        <p:spPr>
          <a:xfrm rot="16200000">
            <a:off x="1727748" y="4097120"/>
            <a:ext cx="1064149" cy="400110"/>
          </a:xfrm>
          <a:prstGeom prst="rect">
            <a:avLst/>
          </a:prstGeom>
          <a:noFill/>
        </p:spPr>
        <p:txBody>
          <a:bodyPr wrap="square" rtlCol="0">
            <a:spAutoFit/>
          </a:bodyPr>
          <a:lstStyle/>
          <a:p>
            <a:r>
              <a:rPr lang="fr-FR" sz="2000" b="1" dirty="0">
                <a:effectLst>
                  <a:outerShdw blurRad="38100" dist="38100" dir="2700000" algn="tl">
                    <a:srgbClr val="000000">
                      <a:alpha val="43137"/>
                    </a:srgbClr>
                  </a:outerShdw>
                </a:effectLst>
                <a:latin typeface="+mj-lt"/>
              </a:rPr>
              <a:t>Sécurité</a:t>
            </a:r>
          </a:p>
        </p:txBody>
      </p:sp>
      <p:sp>
        <p:nvSpPr>
          <p:cNvPr id="25" name="ZoneTexte 24"/>
          <p:cNvSpPr txBox="1"/>
          <p:nvPr/>
        </p:nvSpPr>
        <p:spPr>
          <a:xfrm>
            <a:off x="2221287" y="5592216"/>
            <a:ext cx="255198" cy="400110"/>
          </a:xfrm>
          <a:prstGeom prst="rect">
            <a:avLst/>
          </a:prstGeom>
          <a:noFill/>
        </p:spPr>
        <p:txBody>
          <a:bodyPr wrap="none" rtlCol="0">
            <a:spAutoFit/>
          </a:bodyPr>
          <a:lstStyle/>
          <a:p>
            <a:r>
              <a:rPr lang="fr-FR" sz="2000" b="1" dirty="0">
                <a:effectLst>
                  <a:outerShdw blurRad="38100" dist="38100" dir="2700000" algn="tl">
                    <a:srgbClr val="000000">
                      <a:alpha val="43137"/>
                    </a:srgbClr>
                  </a:outerShdw>
                </a:effectLst>
                <a:latin typeface="+mj-lt"/>
              </a:rPr>
              <a:t>-</a:t>
            </a:r>
          </a:p>
        </p:txBody>
      </p:sp>
      <p:sp>
        <p:nvSpPr>
          <p:cNvPr id="27" name="ZoneTexte 26"/>
          <p:cNvSpPr txBox="1"/>
          <p:nvPr/>
        </p:nvSpPr>
        <p:spPr>
          <a:xfrm>
            <a:off x="2151780" y="2709002"/>
            <a:ext cx="308098" cy="400110"/>
          </a:xfrm>
          <a:prstGeom prst="rect">
            <a:avLst/>
          </a:prstGeom>
          <a:noFill/>
        </p:spPr>
        <p:txBody>
          <a:bodyPr wrap="none" rtlCol="0">
            <a:spAutoFit/>
          </a:bodyPr>
          <a:lstStyle/>
          <a:p>
            <a:r>
              <a:rPr lang="fr-FR" sz="2000" b="1" dirty="0">
                <a:effectLst>
                  <a:outerShdw blurRad="38100" dist="38100" dir="2700000" algn="tl">
                    <a:srgbClr val="000000">
                      <a:alpha val="43137"/>
                    </a:srgbClr>
                  </a:outerShdw>
                </a:effectLst>
                <a:latin typeface="+mj-lt"/>
              </a:rPr>
              <a:t>+</a:t>
            </a:r>
          </a:p>
        </p:txBody>
      </p:sp>
      <p:sp>
        <p:nvSpPr>
          <p:cNvPr id="28" name="ZoneTexte 27">
            <a:extLst>
              <a:ext uri="{FF2B5EF4-FFF2-40B4-BE49-F238E27FC236}">
                <a16:creationId xmlns:a16="http://schemas.microsoft.com/office/drawing/2014/main" id="{8DE5F909-5C4E-4898-A8B3-F6784C4B95C9}"/>
              </a:ext>
            </a:extLst>
          </p:cNvPr>
          <p:cNvSpPr txBox="1"/>
          <p:nvPr/>
        </p:nvSpPr>
        <p:spPr>
          <a:xfrm>
            <a:off x="7421714" y="2401089"/>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2000</a:t>
            </a:r>
            <a:endParaRPr lang="fr-FR" sz="1300" dirty="0">
              <a:solidFill>
                <a:schemeClr val="tx1">
                  <a:lumMod val="75000"/>
                  <a:lumOff val="25000"/>
                </a:schemeClr>
              </a:solidFill>
              <a:uFill>
                <a:solidFill>
                  <a:schemeClr val="accent3">
                    <a:lumMod val="50000"/>
                  </a:schemeClr>
                </a:solidFill>
              </a:uFill>
            </a:endParaRPr>
          </a:p>
        </p:txBody>
      </p:sp>
      <p:sp>
        <p:nvSpPr>
          <p:cNvPr id="31" name="ZoneTexte 30">
            <a:extLst>
              <a:ext uri="{FF2B5EF4-FFF2-40B4-BE49-F238E27FC236}">
                <a16:creationId xmlns:a16="http://schemas.microsoft.com/office/drawing/2014/main" id="{7775E0FB-47C1-4D97-9502-9632439A598C}"/>
              </a:ext>
            </a:extLst>
          </p:cNvPr>
          <p:cNvSpPr txBox="1"/>
          <p:nvPr/>
        </p:nvSpPr>
        <p:spPr>
          <a:xfrm>
            <a:off x="5621514" y="4163645"/>
            <a:ext cx="3600400" cy="723275"/>
          </a:xfrm>
          <a:prstGeom prst="rect">
            <a:avLst/>
          </a:prstGeom>
          <a:noFill/>
        </p:spPr>
        <p:txBody>
          <a:bodyPr wrap="square" rtlCol="0">
            <a:spAutoFit/>
          </a:bodyPr>
          <a:lstStyle/>
          <a:p>
            <a:r>
              <a:rPr lang="fr-FR" sz="1400" b="1" cap="small" dirty="0" err="1">
                <a:effectLst>
                  <a:outerShdw blurRad="38100" dist="38100" dir="2700000" algn="tl">
                    <a:srgbClr val="000000">
                      <a:alpha val="43137"/>
                    </a:srgbClr>
                  </a:outerShdw>
                </a:effectLst>
                <a:uFill>
                  <a:solidFill>
                    <a:schemeClr val="accent3">
                      <a:lumMod val="50000"/>
                    </a:schemeClr>
                  </a:solidFill>
                </a:uFill>
              </a:rPr>
              <a:t>Blowfish</a:t>
            </a:r>
            <a:endParaRPr lang="fr-FR" sz="1400" b="1" cap="small" dirty="0">
              <a:effectLst>
                <a:outerShdw blurRad="38100" dist="38100" dir="2700000" algn="tl">
                  <a:srgbClr val="000000">
                    <a:alpha val="43137"/>
                  </a:srgbClr>
                </a:outerShdw>
              </a:effectLst>
              <a:uFill>
                <a:solidFill>
                  <a:schemeClr val="accent3">
                    <a:lumMod val="50000"/>
                  </a:schemeClr>
                </a:solidFill>
              </a:uFill>
            </a:endParaRP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Clé de 32 à 448 bits</a:t>
            </a:r>
          </a:p>
          <a:p>
            <a:pPr>
              <a:tabLst>
                <a:tab pos="361950" algn="l"/>
              </a:tabLst>
            </a:pPr>
            <a:r>
              <a:rPr lang="fr-FR" sz="1300" dirty="0">
                <a:solidFill>
                  <a:schemeClr val="tx1">
                    <a:lumMod val="75000"/>
                    <a:lumOff val="25000"/>
                  </a:schemeClr>
                </a:solidFill>
                <a:uFill>
                  <a:solidFill>
                    <a:schemeClr val="accent3">
                      <a:lumMod val="50000"/>
                    </a:schemeClr>
                  </a:solidFill>
                </a:uFill>
              </a:rPr>
              <a:t>	Reconnu pour sa légèreté</a:t>
            </a:r>
          </a:p>
        </p:txBody>
      </p:sp>
      <p:cxnSp>
        <p:nvCxnSpPr>
          <p:cNvPr id="32" name="Connecteur droit 31">
            <a:extLst>
              <a:ext uri="{FF2B5EF4-FFF2-40B4-BE49-F238E27FC236}">
                <a16:creationId xmlns:a16="http://schemas.microsoft.com/office/drawing/2014/main" id="{33B36A7D-C5FE-427A-9D90-DB1001C7F790}"/>
              </a:ext>
            </a:extLst>
          </p:cNvPr>
          <p:cNvCxnSpPr>
            <a:cxnSpLocks/>
          </p:cNvCxnSpPr>
          <p:nvPr/>
        </p:nvCxnSpPr>
        <p:spPr>
          <a:xfrm>
            <a:off x="5601072" y="2708919"/>
            <a:ext cx="0" cy="1758034"/>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48AEA30A-EE5E-4B18-9A1D-10E4E01B68EC}"/>
              </a:ext>
            </a:extLst>
          </p:cNvPr>
          <p:cNvSpPr txBox="1"/>
          <p:nvPr/>
        </p:nvSpPr>
        <p:spPr>
          <a:xfrm>
            <a:off x="5263829" y="2409098"/>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1993</a:t>
            </a:r>
            <a:endParaRPr lang="fr-FR" sz="1300" dirty="0">
              <a:solidFill>
                <a:schemeClr val="tx1">
                  <a:lumMod val="75000"/>
                  <a:lumOff val="25000"/>
                </a:schemeClr>
              </a:solidFill>
              <a:uFill>
                <a:solidFill>
                  <a:schemeClr val="accent3">
                    <a:lumMod val="50000"/>
                  </a:schemeClr>
                </a:solidFill>
              </a:uFill>
            </a:endParaRPr>
          </a:p>
        </p:txBody>
      </p:sp>
      <p:sp>
        <p:nvSpPr>
          <p:cNvPr id="34" name="ZoneTexte 33">
            <a:extLst>
              <a:ext uri="{FF2B5EF4-FFF2-40B4-BE49-F238E27FC236}">
                <a16:creationId xmlns:a16="http://schemas.microsoft.com/office/drawing/2014/main" id="{5D5A4C7A-6BD8-469A-A9B8-1CCCB8ECE49D}"/>
              </a:ext>
            </a:extLst>
          </p:cNvPr>
          <p:cNvSpPr txBox="1"/>
          <p:nvPr/>
        </p:nvSpPr>
        <p:spPr>
          <a:xfrm>
            <a:off x="3400305" y="2415776"/>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1987</a:t>
            </a:r>
            <a:endParaRPr lang="fr-FR" sz="1300" dirty="0">
              <a:solidFill>
                <a:schemeClr val="tx1">
                  <a:lumMod val="75000"/>
                  <a:lumOff val="25000"/>
                </a:schemeClr>
              </a:solidFill>
              <a:uFill>
                <a:solidFill>
                  <a:schemeClr val="accent3">
                    <a:lumMod val="50000"/>
                  </a:schemeClr>
                </a:solidFill>
              </a:uFill>
            </a:endParaRPr>
          </a:p>
        </p:txBody>
      </p:sp>
      <p:cxnSp>
        <p:nvCxnSpPr>
          <p:cNvPr id="35" name="Connecteur droit 34">
            <a:extLst>
              <a:ext uri="{FF2B5EF4-FFF2-40B4-BE49-F238E27FC236}">
                <a16:creationId xmlns:a16="http://schemas.microsoft.com/office/drawing/2014/main" id="{96EB4197-7C67-4A89-A13A-3A498BCADD6C}"/>
              </a:ext>
            </a:extLst>
          </p:cNvPr>
          <p:cNvCxnSpPr>
            <a:cxnSpLocks/>
          </p:cNvCxnSpPr>
          <p:nvPr/>
        </p:nvCxnSpPr>
        <p:spPr>
          <a:xfrm>
            <a:off x="3728864" y="2690483"/>
            <a:ext cx="6794" cy="2901733"/>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B67DA3B7-2E7D-475E-B8E5-E52BECC8D0B1}"/>
              </a:ext>
            </a:extLst>
          </p:cNvPr>
          <p:cNvSpPr txBox="1"/>
          <p:nvPr/>
        </p:nvSpPr>
        <p:spPr>
          <a:xfrm>
            <a:off x="3696500" y="5331283"/>
            <a:ext cx="3600400" cy="523220"/>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RC4 </a:t>
            </a:r>
            <a:r>
              <a:rPr lang="fr-FR" sz="1400" i="1" cap="small" dirty="0">
                <a:uFill>
                  <a:solidFill>
                    <a:schemeClr val="accent3">
                      <a:lumMod val="50000"/>
                    </a:schemeClr>
                  </a:solidFill>
                </a:uFill>
              </a:rPr>
              <a:t>(WEP)</a:t>
            </a: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Chiffrement par flot</a:t>
            </a:r>
          </a:p>
        </p:txBody>
      </p:sp>
    </p:spTree>
    <p:extLst>
      <p:ext uri="{BB962C8B-B14F-4D97-AF65-F5344CB8AC3E}">
        <p14:creationId xmlns:p14="http://schemas.microsoft.com/office/powerpoint/2010/main" val="110072842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Symétrique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ZoneTexte 25"/>
          <p:cNvSpPr txBox="1"/>
          <p:nvPr/>
        </p:nvSpPr>
        <p:spPr>
          <a:xfrm>
            <a:off x="2576736" y="1556792"/>
            <a:ext cx="6455202" cy="2123658"/>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Avantages et Inconvénients</a:t>
            </a:r>
          </a:p>
          <a:p>
            <a:endParaRPr lang="fr-FR" sz="1800" b="1" dirty="0">
              <a:effectLst>
                <a:outerShdw blurRad="38100" dist="38100" dir="2700000" algn="tl">
                  <a:srgbClr val="000000">
                    <a:alpha val="43137"/>
                  </a:srgbClr>
                </a:outerShdw>
              </a:effectLst>
              <a:latin typeface="+mj-lt"/>
            </a:endParaRPr>
          </a:p>
          <a:p>
            <a:endParaRPr lang="fr-FR" sz="1800" b="1" dirty="0">
              <a:effectLst>
                <a:outerShdw blurRad="38100" dist="38100" dir="2700000" algn="tl">
                  <a:srgbClr val="000000">
                    <a:alpha val="43137"/>
                  </a:srgbClr>
                </a:outerShdw>
              </a:effectLst>
              <a:latin typeface="+mj-lt"/>
            </a:endParaRPr>
          </a:p>
          <a:p>
            <a:pPr lvl="3">
              <a:buClr>
                <a:schemeClr val="accent4"/>
              </a:buClr>
            </a:pPr>
            <a:r>
              <a:rPr lang="fr-FR" sz="2000" dirty="0">
                <a:solidFill>
                  <a:srgbClr val="222221"/>
                </a:solidFill>
                <a:latin typeface="Arial Narrow"/>
              </a:rPr>
              <a:t>Fonctions mathématiques simples</a:t>
            </a:r>
          </a:p>
          <a:p>
            <a:pPr marL="1722474" lvl="3" indent="-285750">
              <a:buClr>
                <a:schemeClr val="accent4"/>
              </a:buClr>
              <a:buFont typeface="Arial" panose="020B0604020202020204" pitchFamily="34" charset="0"/>
              <a:buChar char="•"/>
            </a:pPr>
            <a:endParaRPr lang="fr-FR" sz="2000" dirty="0">
              <a:solidFill>
                <a:srgbClr val="222221"/>
              </a:solidFill>
              <a:latin typeface="Arial Narrow"/>
            </a:endParaRPr>
          </a:p>
          <a:p>
            <a:pPr lvl="3">
              <a:buClr>
                <a:schemeClr val="accent4"/>
              </a:buClr>
            </a:pPr>
            <a:r>
              <a:rPr lang="fr-FR" sz="2000" dirty="0">
                <a:latin typeface="+mj-lt"/>
              </a:rPr>
              <a:t>Rapides à exécuter sur des ordinateurs</a:t>
            </a:r>
          </a:p>
          <a:p>
            <a:pPr marL="764658" lvl="1" indent="-285750">
              <a:buClr>
                <a:schemeClr val="accent4"/>
              </a:buClr>
              <a:buFont typeface="Arial" panose="020B0604020202020204" pitchFamily="34" charset="0"/>
              <a:buChar char="•"/>
            </a:pPr>
            <a:endParaRPr lang="fr-FR" sz="1600" dirty="0">
              <a:latin typeface="+mj-lt"/>
            </a:endParaRPr>
          </a:p>
        </p:txBody>
      </p:sp>
      <p:pic>
        <p:nvPicPr>
          <p:cNvPr id="11266" name="Picture 2" descr="Afficher l'image d'origine"/>
          <p:cNvPicPr>
            <a:picLocks noChangeAspect="1" noChangeArrowheads="1"/>
          </p:cNvPicPr>
          <p:nvPr/>
        </p:nvPicPr>
        <p:blipFill rotWithShape="1">
          <a:blip r:embed="rId3">
            <a:extLst>
              <a:ext uri="{28A0092B-C50C-407E-A947-70E740481C1C}">
                <a14:useLocalDpi xmlns:a14="http://schemas.microsoft.com/office/drawing/2010/main" val="0"/>
              </a:ext>
            </a:extLst>
          </a:blip>
          <a:srcRect l="3744" t="7875" r="51684" b="3532"/>
          <a:stretch/>
        </p:blipFill>
        <p:spPr bwMode="auto">
          <a:xfrm>
            <a:off x="2467535" y="2158870"/>
            <a:ext cx="1512168" cy="144633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fficher l'image d'origin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020" t="5662" r="4401" b="5745"/>
          <a:stretch/>
        </p:blipFill>
        <p:spPr bwMode="auto">
          <a:xfrm>
            <a:off x="353649" y="4051171"/>
            <a:ext cx="1460252" cy="14285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6496" y="4261596"/>
            <a:ext cx="6654153" cy="1015663"/>
          </a:xfrm>
          <a:prstGeom prst="rect">
            <a:avLst/>
          </a:prstGeom>
        </p:spPr>
        <p:txBody>
          <a:bodyPr wrap="square">
            <a:spAutoFit/>
          </a:bodyPr>
          <a:lstStyle/>
          <a:p>
            <a:pPr lvl="3">
              <a:buClr>
                <a:schemeClr val="accent4"/>
              </a:buClr>
            </a:pPr>
            <a:r>
              <a:rPr lang="fr-FR" sz="2000" dirty="0">
                <a:solidFill>
                  <a:srgbClr val="222221"/>
                </a:solidFill>
                <a:latin typeface="Arial Narrow"/>
              </a:rPr>
              <a:t>La clé doit être échangée sur un réseau </a:t>
            </a:r>
          </a:p>
          <a:p>
            <a:pPr marL="1722474" lvl="3" indent="-285750">
              <a:buClr>
                <a:schemeClr val="accent4"/>
              </a:buClr>
              <a:buFont typeface="Arial" panose="020B0604020202020204" pitchFamily="34" charset="0"/>
              <a:buChar char="•"/>
            </a:pPr>
            <a:endParaRPr lang="fr-FR" sz="2000" dirty="0">
              <a:solidFill>
                <a:srgbClr val="222221"/>
              </a:solidFill>
              <a:latin typeface="Arial Narrow"/>
            </a:endParaRPr>
          </a:p>
          <a:p>
            <a:pPr lvl="3">
              <a:buClr>
                <a:schemeClr val="accent4"/>
              </a:buClr>
            </a:pPr>
            <a:r>
              <a:rPr lang="fr-FR" sz="2000" dirty="0">
                <a:latin typeface="+mj-lt"/>
              </a:rPr>
              <a:t>Le nombre exponentiel de clés nécessaires</a:t>
            </a:r>
          </a:p>
        </p:txBody>
      </p:sp>
    </p:spTree>
    <p:extLst>
      <p:ext uri="{BB962C8B-B14F-4D97-AF65-F5344CB8AC3E}">
        <p14:creationId xmlns:p14="http://schemas.microsoft.com/office/powerpoint/2010/main" val="158797594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60892" y="1556794"/>
            <a:ext cx="4332068" cy="4824534"/>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Asymétrique</a:t>
            </a:r>
          </a:p>
        </p:txBody>
      </p:sp>
      <p:sp>
        <p:nvSpPr>
          <p:cNvPr id="9" name="Rectangle 8"/>
          <p:cNvSpPr/>
          <p:nvPr/>
        </p:nvSpPr>
        <p:spPr>
          <a:xfrm>
            <a:off x="5476272" y="1556794"/>
            <a:ext cx="4109782" cy="4824534"/>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287119" y="1588285"/>
            <a:ext cx="4959904"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pic>
        <p:nvPicPr>
          <p:cNvPr id="13314" name="Picture 2"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9281" y="3911023"/>
            <a:ext cx="2019782" cy="947995"/>
          </a:xfrm>
          <a:prstGeom prst="rect">
            <a:avLst/>
          </a:prstGeom>
          <a:noFill/>
        </p:spPr>
      </p:pic>
      <p:sp>
        <p:nvSpPr>
          <p:cNvPr id="23" name="ZoneTexte 22"/>
          <p:cNvSpPr txBox="1"/>
          <p:nvPr/>
        </p:nvSpPr>
        <p:spPr>
          <a:xfrm>
            <a:off x="5150982" y="1597416"/>
            <a:ext cx="4448295"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pic>
        <p:nvPicPr>
          <p:cNvPr id="13318" name="Picture 6"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995" y="3911024"/>
            <a:ext cx="2047011" cy="869980"/>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pic>
        <p:nvPicPr>
          <p:cNvPr id="33" name="Picture 6"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126" y="3989036"/>
            <a:ext cx="1863451" cy="791967"/>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24" name="ZoneTexte 23"/>
          <p:cNvSpPr txBox="1"/>
          <p:nvPr/>
        </p:nvSpPr>
        <p:spPr>
          <a:xfrm>
            <a:off x="4107722" y="4185904"/>
            <a:ext cx="1862900" cy="369332"/>
          </a:xfrm>
          <a:prstGeom prst="rect">
            <a:avLst/>
          </a:prstGeom>
          <a:solidFill>
            <a:schemeClr val="bg1">
              <a:alpha val="70000"/>
            </a:schemeClr>
          </a:solidFill>
        </p:spPr>
        <p:txBody>
          <a:bodyPr wrap="square" rtlCol="0">
            <a:spAutoFit/>
          </a:bodyPr>
          <a:lstStyle/>
          <a:p>
            <a:r>
              <a:rPr lang="fr-FR" sz="1800" b="1" cap="small" dirty="0">
                <a:effectLst>
                  <a:outerShdw blurRad="38100" dist="38100" dir="2700000" algn="tl">
                    <a:srgbClr val="000000">
                      <a:alpha val="43137"/>
                    </a:srgbClr>
                  </a:outerShdw>
                </a:effectLst>
                <a:uFill>
                  <a:solidFill>
                    <a:schemeClr val="accent3">
                      <a:lumMod val="50000"/>
                    </a:schemeClr>
                  </a:solidFill>
                </a:uFill>
              </a:rPr>
              <a:t>Cryptogramme</a:t>
            </a:r>
            <a:endParaRPr lang="fr-FR" sz="1800" b="1" dirty="0">
              <a:effectLst>
                <a:outerShdw blurRad="38100" dist="38100" dir="2700000" algn="tl">
                  <a:srgbClr val="000000">
                    <a:alpha val="43137"/>
                  </a:srgbClr>
                </a:outerShdw>
              </a:effectLst>
            </a:endParaRPr>
          </a:p>
        </p:txBody>
      </p:sp>
      <p:sp>
        <p:nvSpPr>
          <p:cNvPr id="36" name="ZoneTexte 35"/>
          <p:cNvSpPr txBox="1"/>
          <p:nvPr/>
        </p:nvSpPr>
        <p:spPr>
          <a:xfrm>
            <a:off x="891244" y="4006946"/>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sp>
        <p:nvSpPr>
          <p:cNvPr id="37" name="ZoneTexte 36"/>
          <p:cNvSpPr txBox="1"/>
          <p:nvPr/>
        </p:nvSpPr>
        <p:spPr>
          <a:xfrm>
            <a:off x="7668110" y="4061853"/>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pic>
        <p:nvPicPr>
          <p:cNvPr id="30" name="Picture 2" descr="Résultat de recherche d'images pour &quot;clé icone&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3309" y="3294988"/>
            <a:ext cx="990345" cy="99034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8"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0799" y="3294988"/>
            <a:ext cx="989012" cy="989013"/>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Connecteur droit 20"/>
          <p:cNvCxnSpPr>
            <a:cxnSpLocks/>
            <a:stCxn id="22" idx="4"/>
            <a:endCxn id="30" idx="0"/>
          </p:cNvCxnSpPr>
          <p:nvPr/>
        </p:nvCxnSpPr>
        <p:spPr>
          <a:xfrm>
            <a:off x="3218481" y="2831947"/>
            <a:ext cx="1" cy="463041"/>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2" name="Ellipse 21"/>
          <p:cNvSpPr/>
          <p:nvPr/>
        </p:nvSpPr>
        <p:spPr>
          <a:xfrm>
            <a:off x="2208590" y="2057373"/>
            <a:ext cx="2019781" cy="774574"/>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Clé publique du destinataire</a:t>
            </a:r>
          </a:p>
        </p:txBody>
      </p:sp>
      <p:cxnSp>
        <p:nvCxnSpPr>
          <p:cNvPr id="29" name="Connecteur droit 28"/>
          <p:cNvCxnSpPr>
            <a:stCxn id="31" idx="0"/>
            <a:endCxn id="32" idx="4"/>
          </p:cNvCxnSpPr>
          <p:nvPr/>
        </p:nvCxnSpPr>
        <p:spPr>
          <a:xfrm flipV="1">
            <a:off x="6745305" y="2867851"/>
            <a:ext cx="0" cy="427137"/>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32" name="Ellipse 31"/>
          <p:cNvSpPr/>
          <p:nvPr/>
        </p:nvSpPr>
        <p:spPr>
          <a:xfrm>
            <a:off x="5822500" y="2093277"/>
            <a:ext cx="1845610" cy="774574"/>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Clé privée</a:t>
            </a:r>
          </a:p>
        </p:txBody>
      </p:sp>
      <p:cxnSp>
        <p:nvCxnSpPr>
          <p:cNvPr id="34" name="Connecteur droit avec flèche 33"/>
          <p:cNvCxnSpPr/>
          <p:nvPr/>
        </p:nvCxnSpPr>
        <p:spPr>
          <a:xfrm>
            <a:off x="6278018" y="4413340"/>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a:off x="2878656" y="4413340"/>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1161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3" grpId="0"/>
      <p:bldP spid="24" grpId="0" animBg="1"/>
      <p:bldP spid="37" grpId="0" animBg="1"/>
      <p:bldP spid="22" grpId="0" animBg="1"/>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Asymétrique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9" name="Rectangle 8"/>
          <p:cNvSpPr/>
          <p:nvPr/>
        </p:nvSpPr>
        <p:spPr>
          <a:xfrm>
            <a:off x="379246" y="5578674"/>
            <a:ext cx="9135856" cy="646331"/>
          </a:xfrm>
          <a:prstGeom prst="rect">
            <a:avLst/>
          </a:prstGeom>
        </p:spPr>
        <p:txBody>
          <a:bodyPr wrap="square">
            <a:spAutoFit/>
          </a:bodyPr>
          <a:lstStyle/>
          <a:p>
            <a:pPr>
              <a:lnSpc>
                <a:spcPct val="90000"/>
              </a:lnSpc>
            </a:pPr>
            <a:r>
              <a:rPr lang="fr-FR" sz="2000" dirty="0">
                <a:latin typeface="+mj-lt"/>
              </a:rPr>
              <a:t>Pour assurer la confidentialité la </a:t>
            </a:r>
            <a:r>
              <a:rPr lang="fr-FR" sz="2000" b="1" dirty="0">
                <a:solidFill>
                  <a:srgbClr val="222221"/>
                </a:solidFill>
                <a:effectLst>
                  <a:outerShdw blurRad="38100" dist="38100" dir="2700000" algn="tl">
                    <a:srgbClr val="000000">
                      <a:alpha val="43137"/>
                    </a:srgbClr>
                  </a:outerShdw>
                </a:effectLst>
                <a:latin typeface="Arial Narrow"/>
              </a:rPr>
              <a:t>clé privée </a:t>
            </a:r>
            <a:r>
              <a:rPr lang="fr-FR" sz="2000" dirty="0">
                <a:latin typeface="+mj-lt"/>
              </a:rPr>
              <a:t>doit être uniquement en possession de son </a:t>
            </a:r>
            <a:r>
              <a:rPr lang="fr-FR" sz="2000" b="1" dirty="0">
                <a:solidFill>
                  <a:srgbClr val="222221"/>
                </a:solidFill>
                <a:effectLst>
                  <a:outerShdw blurRad="38100" dist="38100" dir="2700000" algn="tl">
                    <a:srgbClr val="000000">
                      <a:alpha val="43137"/>
                    </a:srgbClr>
                  </a:outerShdw>
                </a:effectLst>
                <a:latin typeface="Arial Narrow"/>
              </a:rPr>
              <a:t>propriétaire</a:t>
            </a:r>
            <a:r>
              <a:rPr lang="fr-FR" sz="2000" dirty="0">
                <a:latin typeface="+mj-lt"/>
              </a:rPr>
              <a:t>.</a:t>
            </a:r>
          </a:p>
        </p:txBody>
      </p:sp>
      <p:sp>
        <p:nvSpPr>
          <p:cNvPr id="12" name="Rectangle 11"/>
          <p:cNvSpPr/>
          <p:nvPr/>
        </p:nvSpPr>
        <p:spPr>
          <a:xfrm>
            <a:off x="920551" y="3666232"/>
            <a:ext cx="8352929" cy="1477328"/>
          </a:xfrm>
          <a:prstGeom prst="rect">
            <a:avLst/>
          </a:prstGeom>
        </p:spPr>
        <p:txBody>
          <a:bodyPr wrap="square">
            <a:spAutoFit/>
          </a:bodyPr>
          <a:lstStyle/>
          <a:p>
            <a:pPr>
              <a:lnSpc>
                <a:spcPct val="90000"/>
              </a:lnSpc>
            </a:pPr>
            <a:r>
              <a:rPr lang="fr-FR" sz="2000" dirty="0">
                <a:solidFill>
                  <a:srgbClr val="222221"/>
                </a:solidFill>
                <a:latin typeface="Arial Narrow"/>
              </a:rPr>
              <a:t>Récupération de la </a:t>
            </a:r>
            <a:r>
              <a:rPr lang="fr-FR" sz="2000" b="1" dirty="0">
                <a:solidFill>
                  <a:srgbClr val="222221"/>
                </a:solidFill>
                <a:effectLst>
                  <a:outerShdw blurRad="38100" dist="38100" dir="2700000" algn="tl">
                    <a:srgbClr val="000000">
                      <a:alpha val="43137"/>
                    </a:srgbClr>
                  </a:outerShdw>
                </a:effectLst>
                <a:latin typeface="Arial Narrow"/>
              </a:rPr>
              <a:t>clé publique</a:t>
            </a:r>
            <a:r>
              <a:rPr lang="fr-FR" sz="2000" dirty="0">
                <a:solidFill>
                  <a:srgbClr val="222221"/>
                </a:solidFill>
                <a:latin typeface="Arial Narrow"/>
              </a:rPr>
              <a:t> du destinataire</a:t>
            </a:r>
          </a:p>
          <a:p>
            <a:pPr>
              <a:lnSpc>
                <a:spcPct val="90000"/>
              </a:lnSpc>
            </a:pPr>
            <a:endParaRPr lang="fr-FR" sz="2000" dirty="0">
              <a:latin typeface="+mj-lt"/>
            </a:endParaRPr>
          </a:p>
          <a:p>
            <a:pPr>
              <a:lnSpc>
                <a:spcPct val="90000"/>
              </a:lnSpc>
            </a:pPr>
            <a:r>
              <a:rPr lang="fr-FR" sz="2000" dirty="0">
                <a:latin typeface="+mj-lt"/>
              </a:rPr>
              <a:t>Chiffrement du message par un </a:t>
            </a:r>
            <a:r>
              <a:rPr lang="fr-FR" sz="2000" b="1" dirty="0">
                <a:effectLst>
                  <a:outerShdw blurRad="38100" dist="38100" dir="2700000" algn="tl">
                    <a:srgbClr val="000000">
                      <a:alpha val="43137"/>
                    </a:srgbClr>
                  </a:outerShdw>
                </a:effectLst>
                <a:latin typeface="+mj-lt"/>
              </a:rPr>
              <a:t>chiffrement asymétrique </a:t>
            </a:r>
            <a:r>
              <a:rPr lang="fr-FR" sz="2000" dirty="0">
                <a:latin typeface="+mj-lt"/>
              </a:rPr>
              <a:t>à l’aide de cette </a:t>
            </a:r>
            <a:r>
              <a:rPr lang="fr-FR" sz="2000" b="1" dirty="0">
                <a:effectLst>
                  <a:outerShdw blurRad="38100" dist="38100" dir="2700000" algn="tl">
                    <a:srgbClr val="000000">
                      <a:alpha val="43137"/>
                    </a:srgbClr>
                  </a:outerShdw>
                </a:effectLst>
                <a:latin typeface="+mj-lt"/>
              </a:rPr>
              <a:t>clé</a:t>
            </a:r>
            <a:endParaRPr lang="fr-FR" sz="2000" dirty="0">
              <a:latin typeface="+mj-lt"/>
            </a:endParaRPr>
          </a:p>
          <a:p>
            <a:pPr marL="457200" indent="-457200">
              <a:lnSpc>
                <a:spcPct val="90000"/>
              </a:lnSpc>
              <a:buFont typeface="+mj-lt"/>
              <a:buAutoNum type="arabicPeriod"/>
            </a:pPr>
            <a:endParaRPr lang="fr-FR" sz="2000" dirty="0">
              <a:latin typeface="+mj-lt"/>
            </a:endParaRPr>
          </a:p>
          <a:p>
            <a:pPr>
              <a:lnSpc>
                <a:spcPct val="90000"/>
              </a:lnSpc>
            </a:pPr>
            <a:r>
              <a:rPr lang="fr-FR" sz="2000" dirty="0">
                <a:latin typeface="+mj-lt"/>
              </a:rPr>
              <a:t>Déchiffrement par le destinataire à l’aide de sa </a:t>
            </a:r>
            <a:r>
              <a:rPr lang="fr-FR" sz="2000" b="1" dirty="0">
                <a:effectLst>
                  <a:outerShdw blurRad="38100" dist="38100" dir="2700000" algn="tl">
                    <a:srgbClr val="000000">
                      <a:alpha val="43137"/>
                    </a:srgbClr>
                  </a:outerShdw>
                </a:effectLst>
                <a:latin typeface="+mj-lt"/>
              </a:rPr>
              <a:t>clé privée</a:t>
            </a:r>
            <a:r>
              <a:rPr lang="fr-FR" sz="2000" dirty="0">
                <a:latin typeface="+mj-lt"/>
              </a:rPr>
              <a:t>.</a:t>
            </a:r>
          </a:p>
        </p:txBody>
      </p:sp>
      <p:sp>
        <p:nvSpPr>
          <p:cNvPr id="13" name="Ellipse 12"/>
          <p:cNvSpPr/>
          <p:nvPr/>
        </p:nvSpPr>
        <p:spPr>
          <a:xfrm>
            <a:off x="467170" y="3632324"/>
            <a:ext cx="453381" cy="39778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1</a:t>
            </a:r>
          </a:p>
        </p:txBody>
      </p:sp>
      <p:sp>
        <p:nvSpPr>
          <p:cNvPr id="14" name="Ellipse 13"/>
          <p:cNvSpPr/>
          <p:nvPr/>
        </p:nvSpPr>
        <p:spPr>
          <a:xfrm>
            <a:off x="472342" y="4213696"/>
            <a:ext cx="453381" cy="365964"/>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2</a:t>
            </a:r>
          </a:p>
        </p:txBody>
      </p:sp>
      <p:sp>
        <p:nvSpPr>
          <p:cNvPr id="15" name="Ellipse 14"/>
          <p:cNvSpPr/>
          <p:nvPr/>
        </p:nvSpPr>
        <p:spPr>
          <a:xfrm>
            <a:off x="477513" y="4725144"/>
            <a:ext cx="443038" cy="43204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3</a:t>
            </a:r>
          </a:p>
        </p:txBody>
      </p:sp>
      <p:sp>
        <p:nvSpPr>
          <p:cNvPr id="4" name="Rectangle 3"/>
          <p:cNvSpPr/>
          <p:nvPr/>
        </p:nvSpPr>
        <p:spPr>
          <a:xfrm>
            <a:off x="2360712" y="1664252"/>
            <a:ext cx="7264176" cy="1200329"/>
          </a:xfrm>
          <a:prstGeom prst="rect">
            <a:avLst/>
          </a:prstGeom>
        </p:spPr>
        <p:txBody>
          <a:bodyPr wrap="square">
            <a:spAutoFit/>
          </a:bodyPr>
          <a:lstStyle/>
          <a:p>
            <a:pPr lvl="0">
              <a:lnSpc>
                <a:spcPct val="90000"/>
              </a:lnSpc>
            </a:pPr>
            <a:r>
              <a:rPr lang="fr-FR" sz="2000" dirty="0">
                <a:solidFill>
                  <a:srgbClr val="222221"/>
                </a:solidFill>
                <a:latin typeface="Arial Narrow"/>
              </a:rPr>
              <a:t>Chaque protagoniste dispose de </a:t>
            </a:r>
            <a:r>
              <a:rPr lang="fr-FR" sz="2000" b="1" dirty="0">
                <a:solidFill>
                  <a:srgbClr val="222221"/>
                </a:solidFill>
                <a:effectLst>
                  <a:outerShdw blurRad="38100" dist="38100" dir="2700000" algn="tl">
                    <a:srgbClr val="000000">
                      <a:alpha val="43137"/>
                    </a:srgbClr>
                  </a:outerShdw>
                </a:effectLst>
                <a:latin typeface="Arial Narrow"/>
              </a:rPr>
              <a:t>deux clés </a:t>
            </a:r>
            <a:r>
              <a:rPr lang="fr-FR" sz="2000" dirty="0">
                <a:solidFill>
                  <a:srgbClr val="222221"/>
                </a:solidFill>
                <a:latin typeface="Arial Narrow"/>
              </a:rPr>
              <a:t>: une </a:t>
            </a:r>
            <a:r>
              <a:rPr lang="fr-FR" sz="2000" b="1" dirty="0">
                <a:solidFill>
                  <a:srgbClr val="222221"/>
                </a:solidFill>
                <a:effectLst>
                  <a:outerShdw blurRad="38100" dist="38100" dir="2700000" algn="tl">
                    <a:srgbClr val="000000">
                      <a:alpha val="43137"/>
                    </a:srgbClr>
                  </a:outerShdw>
                </a:effectLst>
                <a:latin typeface="Arial Narrow"/>
              </a:rPr>
              <a:t>clé privée </a:t>
            </a:r>
            <a:r>
              <a:rPr lang="fr-FR" sz="2000" dirty="0">
                <a:solidFill>
                  <a:srgbClr val="222221"/>
                </a:solidFill>
                <a:latin typeface="Arial Narrow"/>
              </a:rPr>
              <a:t>et une </a:t>
            </a:r>
            <a:r>
              <a:rPr lang="fr-FR" sz="2000" b="1" dirty="0">
                <a:solidFill>
                  <a:srgbClr val="222221"/>
                </a:solidFill>
                <a:effectLst>
                  <a:outerShdw blurRad="38100" dist="38100" dir="2700000" algn="tl">
                    <a:srgbClr val="000000">
                      <a:alpha val="43137"/>
                    </a:srgbClr>
                  </a:outerShdw>
                </a:effectLst>
                <a:latin typeface="Arial Narrow"/>
              </a:rPr>
              <a:t>clé publique</a:t>
            </a:r>
            <a:r>
              <a:rPr lang="fr-FR" sz="2000" dirty="0">
                <a:solidFill>
                  <a:srgbClr val="222221"/>
                </a:solidFill>
                <a:latin typeface="Arial Narrow"/>
              </a:rPr>
              <a:t>.</a:t>
            </a:r>
          </a:p>
          <a:p>
            <a:pPr lvl="0">
              <a:lnSpc>
                <a:spcPct val="90000"/>
              </a:lnSpc>
            </a:pPr>
            <a:endParaRPr lang="fr-FR" sz="2000" dirty="0">
              <a:solidFill>
                <a:srgbClr val="222221"/>
              </a:solidFill>
              <a:latin typeface="Arial Narrow"/>
            </a:endParaRPr>
          </a:p>
          <a:p>
            <a:pPr lvl="0">
              <a:lnSpc>
                <a:spcPct val="90000"/>
              </a:lnSpc>
            </a:pPr>
            <a:r>
              <a:rPr lang="fr-FR" sz="2000" dirty="0">
                <a:solidFill>
                  <a:srgbClr val="222221"/>
                </a:solidFill>
                <a:latin typeface="Arial Narrow"/>
              </a:rPr>
              <a:t>La </a:t>
            </a:r>
            <a:r>
              <a:rPr lang="fr-FR" sz="2000" b="1" dirty="0">
                <a:solidFill>
                  <a:srgbClr val="222221"/>
                </a:solidFill>
                <a:effectLst>
                  <a:outerShdw blurRad="38100" dist="38100" dir="2700000" algn="tl">
                    <a:srgbClr val="000000">
                      <a:alpha val="43137"/>
                    </a:srgbClr>
                  </a:outerShdw>
                </a:effectLst>
                <a:latin typeface="Arial Narrow"/>
              </a:rPr>
              <a:t>clé publique </a:t>
            </a:r>
            <a:r>
              <a:rPr lang="fr-FR" sz="2000" dirty="0">
                <a:solidFill>
                  <a:srgbClr val="222221"/>
                </a:solidFill>
                <a:latin typeface="Arial Narrow"/>
              </a:rPr>
              <a:t>est déduite de la </a:t>
            </a:r>
            <a:r>
              <a:rPr lang="fr-FR" sz="2000" b="1" dirty="0">
                <a:solidFill>
                  <a:srgbClr val="222221"/>
                </a:solidFill>
                <a:effectLst>
                  <a:outerShdw blurRad="38100" dist="38100" dir="2700000" algn="tl">
                    <a:srgbClr val="000000">
                      <a:alpha val="43137"/>
                    </a:srgbClr>
                  </a:outerShdw>
                </a:effectLst>
                <a:latin typeface="Arial Narrow"/>
              </a:rPr>
              <a:t>clé privée</a:t>
            </a:r>
            <a:r>
              <a:rPr lang="fr-FR" sz="2000" dirty="0">
                <a:solidFill>
                  <a:srgbClr val="222221"/>
                </a:solidFill>
                <a:latin typeface="Arial Narrow"/>
              </a:rPr>
              <a:t>.</a:t>
            </a:r>
          </a:p>
        </p:txBody>
      </p:sp>
    </p:spTree>
    <p:extLst>
      <p:ext uri="{BB962C8B-B14F-4D97-AF65-F5344CB8AC3E}">
        <p14:creationId xmlns:p14="http://schemas.microsoft.com/office/powerpoint/2010/main" val="288748296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Asymétrique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ZoneTexte 25"/>
          <p:cNvSpPr txBox="1"/>
          <p:nvPr/>
        </p:nvSpPr>
        <p:spPr>
          <a:xfrm>
            <a:off x="2576736" y="1556792"/>
            <a:ext cx="6455202" cy="646331"/>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Historique des chiffrements asymétriques</a:t>
            </a:r>
            <a:endParaRPr lang="fr-FR" sz="2000" dirty="0">
              <a:latin typeface="+mj-lt"/>
            </a:endParaRPr>
          </a:p>
          <a:p>
            <a:pPr marL="764658" lvl="1" indent="-285750">
              <a:buClr>
                <a:schemeClr val="accent4"/>
              </a:buClr>
              <a:buFont typeface="Arial" panose="020B0604020202020204" pitchFamily="34" charset="0"/>
              <a:buChar char="•"/>
            </a:pPr>
            <a:endParaRPr lang="fr-FR" sz="1600" dirty="0">
              <a:latin typeface="+mj-lt"/>
            </a:endParaRPr>
          </a:p>
        </p:txBody>
      </p:sp>
      <p:sp>
        <p:nvSpPr>
          <p:cNvPr id="6" name="ZoneTexte 5"/>
          <p:cNvSpPr txBox="1"/>
          <p:nvPr/>
        </p:nvSpPr>
        <p:spPr>
          <a:xfrm>
            <a:off x="4006360" y="4699502"/>
            <a:ext cx="5339128" cy="723275"/>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RSA</a:t>
            </a: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Le plus répandu dans les échanges commerciaux</a:t>
            </a:r>
          </a:p>
          <a:p>
            <a:pPr>
              <a:tabLst>
                <a:tab pos="361950" algn="l"/>
              </a:tabLst>
            </a:pPr>
            <a:r>
              <a:rPr lang="fr-FR" sz="1300" dirty="0">
                <a:solidFill>
                  <a:schemeClr val="tx1">
                    <a:lumMod val="75000"/>
                    <a:lumOff val="25000"/>
                  </a:schemeClr>
                </a:solidFill>
                <a:uFill>
                  <a:solidFill>
                    <a:schemeClr val="accent3">
                      <a:lumMod val="50000"/>
                    </a:schemeClr>
                  </a:solidFill>
                </a:uFill>
              </a:rPr>
              <a:t>	A base de factorisation des nombres premiers</a:t>
            </a:r>
          </a:p>
        </p:txBody>
      </p:sp>
      <p:cxnSp>
        <p:nvCxnSpPr>
          <p:cNvPr id="7" name="Connecteur droit 6"/>
          <p:cNvCxnSpPr/>
          <p:nvPr/>
        </p:nvCxnSpPr>
        <p:spPr>
          <a:xfrm flipH="1">
            <a:off x="2792760" y="2695565"/>
            <a:ext cx="6408712" cy="0"/>
          </a:xfrm>
          <a:prstGeom prst="line">
            <a:avLst/>
          </a:prstGeom>
          <a:ln w="19050">
            <a:solidFill>
              <a:schemeClr val="tx1">
                <a:lumMod val="90000"/>
                <a:lumOff val="10000"/>
              </a:schemeClr>
            </a:solidFill>
            <a:prstDash val="solid"/>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2792760" y="2695565"/>
            <a:ext cx="0" cy="3296761"/>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4006360" y="2708920"/>
            <a:ext cx="0" cy="2267671"/>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5356204" y="2708920"/>
            <a:ext cx="0" cy="1368152"/>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2716544" y="5670127"/>
            <a:ext cx="496855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Echange de clés </a:t>
            </a:r>
            <a:r>
              <a:rPr lang="fr-FR" sz="1400" b="1" cap="small" dirty="0" err="1">
                <a:effectLst>
                  <a:outerShdw blurRad="38100" dist="38100" dir="2700000" algn="tl">
                    <a:srgbClr val="000000">
                      <a:alpha val="43137"/>
                    </a:srgbClr>
                  </a:outerShdw>
                </a:effectLst>
                <a:uFill>
                  <a:solidFill>
                    <a:schemeClr val="accent3">
                      <a:lumMod val="50000"/>
                    </a:schemeClr>
                  </a:solidFill>
                </a:uFill>
              </a:rPr>
              <a:t>Diffie</a:t>
            </a:r>
            <a:r>
              <a:rPr lang="fr-FR" sz="1400" b="1" cap="small" dirty="0">
                <a:effectLst>
                  <a:outerShdw blurRad="38100" dist="38100" dir="2700000" algn="tl">
                    <a:srgbClr val="000000">
                      <a:alpha val="43137"/>
                    </a:srgbClr>
                  </a:outerShdw>
                </a:effectLst>
                <a:uFill>
                  <a:solidFill>
                    <a:schemeClr val="accent3">
                      <a:lumMod val="50000"/>
                    </a:schemeClr>
                  </a:solidFill>
                </a:uFill>
              </a:rPr>
              <a:t> - </a:t>
            </a:r>
            <a:r>
              <a:rPr lang="fr-FR" sz="1400" b="1" cap="small" dirty="0" err="1">
                <a:effectLst>
                  <a:outerShdw blurRad="38100" dist="38100" dir="2700000" algn="tl">
                    <a:srgbClr val="000000">
                      <a:alpha val="43137"/>
                    </a:srgbClr>
                  </a:outerShdw>
                </a:effectLst>
                <a:uFill>
                  <a:solidFill>
                    <a:schemeClr val="accent3">
                      <a:lumMod val="50000"/>
                    </a:schemeClr>
                  </a:solidFill>
                </a:uFill>
              </a:rPr>
              <a:t>Hellman</a:t>
            </a:r>
            <a:endParaRPr lang="fr-FR" sz="1400" b="1" cap="small" dirty="0">
              <a:effectLst>
                <a:outerShdw blurRad="38100" dist="38100" dir="2700000" algn="tl">
                  <a:srgbClr val="000000">
                    <a:alpha val="43137"/>
                  </a:srgbClr>
                </a:outerShdw>
              </a:effectLst>
              <a:uFill>
                <a:solidFill>
                  <a:schemeClr val="accent3">
                    <a:lumMod val="50000"/>
                  </a:schemeClr>
                </a:solidFill>
              </a:uFill>
            </a:endParaRPr>
          </a:p>
        </p:txBody>
      </p:sp>
      <p:sp>
        <p:nvSpPr>
          <p:cNvPr id="13" name="ZoneTexte 12"/>
          <p:cNvSpPr txBox="1"/>
          <p:nvPr/>
        </p:nvSpPr>
        <p:spPr>
          <a:xfrm>
            <a:off x="5356204" y="3823797"/>
            <a:ext cx="4637356" cy="1123384"/>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ECC</a:t>
            </a: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Cryptographie sur les courbes elliptiques</a:t>
            </a:r>
          </a:p>
          <a:p>
            <a:pPr>
              <a:tabLst>
                <a:tab pos="361950" algn="l"/>
              </a:tabLst>
            </a:pPr>
            <a:r>
              <a:rPr lang="fr-FR" sz="1300" dirty="0">
                <a:solidFill>
                  <a:schemeClr val="tx1">
                    <a:lumMod val="75000"/>
                    <a:lumOff val="25000"/>
                  </a:schemeClr>
                </a:solidFill>
                <a:uFill>
                  <a:solidFill>
                    <a:schemeClr val="accent3">
                      <a:lumMod val="50000"/>
                    </a:schemeClr>
                  </a:solidFill>
                </a:uFill>
              </a:rPr>
              <a:t>	Chiffrement et déchiffrement complexes</a:t>
            </a:r>
          </a:p>
          <a:p>
            <a:pPr>
              <a:tabLst>
                <a:tab pos="361950" algn="l"/>
              </a:tabLst>
            </a:pPr>
            <a:r>
              <a:rPr lang="fr-FR" sz="1300" dirty="0">
                <a:solidFill>
                  <a:schemeClr val="tx1">
                    <a:lumMod val="75000"/>
                    <a:lumOff val="25000"/>
                  </a:schemeClr>
                </a:solidFill>
                <a:uFill>
                  <a:solidFill>
                    <a:schemeClr val="accent3">
                      <a:lumMod val="50000"/>
                    </a:schemeClr>
                  </a:solidFill>
                </a:uFill>
              </a:rPr>
              <a:t>	Une clé 256 bits équivaut à une clé 3072 bits RSA</a:t>
            </a:r>
          </a:p>
          <a:p>
            <a:pPr>
              <a:tabLst>
                <a:tab pos="361950" algn="l"/>
              </a:tabLst>
            </a:pPr>
            <a:r>
              <a:rPr lang="fr-FR" sz="1300" dirty="0">
                <a:solidFill>
                  <a:schemeClr val="tx1">
                    <a:lumMod val="75000"/>
                    <a:lumOff val="25000"/>
                  </a:schemeClr>
                </a:solidFill>
                <a:uFill>
                  <a:solidFill>
                    <a:schemeClr val="accent3">
                      <a:lumMod val="50000"/>
                    </a:schemeClr>
                  </a:solidFill>
                </a:uFill>
              </a:rPr>
              <a:t>	</a:t>
            </a:r>
          </a:p>
        </p:txBody>
      </p:sp>
      <p:cxnSp>
        <p:nvCxnSpPr>
          <p:cNvPr id="14" name="Connecteur droit 13"/>
          <p:cNvCxnSpPr/>
          <p:nvPr/>
        </p:nvCxnSpPr>
        <p:spPr>
          <a:xfrm flipH="1">
            <a:off x="6652348" y="2682904"/>
            <a:ext cx="10076" cy="812943"/>
          </a:xfrm>
          <a:prstGeom prst="line">
            <a:avLst/>
          </a:prstGeom>
          <a:ln w="19050">
            <a:solidFill>
              <a:schemeClr val="tx1">
                <a:lumMod val="90000"/>
                <a:lumOff val="1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95566" y="2377625"/>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1976</a:t>
            </a:r>
            <a:endParaRPr lang="fr-FR" sz="1300" dirty="0">
              <a:solidFill>
                <a:schemeClr val="tx1">
                  <a:lumMod val="75000"/>
                  <a:lumOff val="25000"/>
                </a:schemeClr>
              </a:solidFill>
              <a:uFill>
                <a:solidFill>
                  <a:schemeClr val="accent3">
                    <a:lumMod val="50000"/>
                  </a:schemeClr>
                </a:solidFill>
              </a:uFill>
            </a:endParaRPr>
          </a:p>
        </p:txBody>
      </p:sp>
      <p:sp>
        <p:nvSpPr>
          <p:cNvPr id="18" name="ZoneTexte 17"/>
          <p:cNvSpPr txBox="1"/>
          <p:nvPr/>
        </p:nvSpPr>
        <p:spPr>
          <a:xfrm>
            <a:off x="6321152" y="2365610"/>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2000</a:t>
            </a:r>
            <a:endParaRPr lang="fr-FR" sz="1300" dirty="0">
              <a:solidFill>
                <a:schemeClr val="tx1">
                  <a:lumMod val="75000"/>
                  <a:lumOff val="25000"/>
                </a:schemeClr>
              </a:solidFill>
              <a:uFill>
                <a:solidFill>
                  <a:schemeClr val="accent3">
                    <a:lumMod val="50000"/>
                  </a:schemeClr>
                </a:solidFill>
              </a:uFill>
            </a:endParaRPr>
          </a:p>
        </p:txBody>
      </p:sp>
      <p:sp>
        <p:nvSpPr>
          <p:cNvPr id="19" name="ZoneTexte 18"/>
          <p:cNvSpPr txBox="1"/>
          <p:nvPr/>
        </p:nvSpPr>
        <p:spPr>
          <a:xfrm>
            <a:off x="3685700" y="2381605"/>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1978</a:t>
            </a:r>
            <a:endParaRPr lang="fr-FR" sz="1300" dirty="0">
              <a:solidFill>
                <a:schemeClr val="tx1">
                  <a:lumMod val="75000"/>
                  <a:lumOff val="25000"/>
                </a:schemeClr>
              </a:solidFill>
              <a:uFill>
                <a:solidFill>
                  <a:schemeClr val="accent3">
                    <a:lumMod val="50000"/>
                  </a:schemeClr>
                </a:solidFill>
              </a:uFill>
            </a:endParaRPr>
          </a:p>
        </p:txBody>
      </p:sp>
      <p:sp>
        <p:nvSpPr>
          <p:cNvPr id="20" name="ZoneTexte 19"/>
          <p:cNvSpPr txBox="1"/>
          <p:nvPr/>
        </p:nvSpPr>
        <p:spPr>
          <a:xfrm>
            <a:off x="5025008" y="2375127"/>
            <a:ext cx="662392" cy="307777"/>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1993</a:t>
            </a:r>
            <a:endParaRPr lang="fr-FR" sz="1300" dirty="0">
              <a:solidFill>
                <a:schemeClr val="tx1">
                  <a:lumMod val="75000"/>
                  <a:lumOff val="25000"/>
                </a:schemeClr>
              </a:solidFill>
              <a:uFill>
                <a:solidFill>
                  <a:schemeClr val="accent3">
                    <a:lumMod val="50000"/>
                  </a:schemeClr>
                </a:solidFill>
              </a:uFill>
            </a:endParaRPr>
          </a:p>
        </p:txBody>
      </p:sp>
      <p:sp>
        <p:nvSpPr>
          <p:cNvPr id="28" name="ZoneTexte 27"/>
          <p:cNvSpPr txBox="1"/>
          <p:nvPr/>
        </p:nvSpPr>
        <p:spPr>
          <a:xfrm>
            <a:off x="6662425" y="3198627"/>
            <a:ext cx="4752528" cy="523220"/>
          </a:xfrm>
          <a:prstGeom prst="rect">
            <a:avLst/>
          </a:prstGeom>
          <a:noFill/>
        </p:spPr>
        <p:txBody>
          <a:bodyPr wrap="square" rtlCol="0">
            <a:spAutoFit/>
          </a:bodyPr>
          <a:lstStyle/>
          <a:p>
            <a:r>
              <a:rPr lang="fr-FR" sz="1400" b="1" cap="small" dirty="0">
                <a:effectLst>
                  <a:outerShdw blurRad="38100" dist="38100" dir="2700000" algn="tl">
                    <a:srgbClr val="000000">
                      <a:alpha val="43137"/>
                    </a:srgbClr>
                  </a:outerShdw>
                </a:effectLst>
                <a:uFill>
                  <a:solidFill>
                    <a:schemeClr val="accent3">
                      <a:lumMod val="50000"/>
                    </a:schemeClr>
                  </a:solidFill>
                </a:uFill>
              </a:rPr>
              <a:t> DSA</a:t>
            </a:r>
          </a:p>
          <a:p>
            <a:pPr>
              <a:tabLst>
                <a:tab pos="361950" algn="l"/>
              </a:tabLst>
            </a:pPr>
            <a:r>
              <a:rPr lang="fr-FR" sz="1400" b="1" cap="small" dirty="0">
                <a:effectLst>
                  <a:outerShdw blurRad="38100" dist="38100" dir="2700000" algn="tl">
                    <a:srgbClr val="000000">
                      <a:alpha val="43137"/>
                    </a:srgbClr>
                  </a:outerShdw>
                </a:effectLst>
                <a:uFill>
                  <a:solidFill>
                    <a:schemeClr val="accent3">
                      <a:lumMod val="50000"/>
                    </a:schemeClr>
                  </a:solidFill>
                </a:uFill>
              </a:rPr>
              <a:t>	</a:t>
            </a:r>
            <a:r>
              <a:rPr lang="fr-FR" sz="1300" dirty="0">
                <a:solidFill>
                  <a:schemeClr val="tx1">
                    <a:lumMod val="75000"/>
                    <a:lumOff val="25000"/>
                  </a:schemeClr>
                </a:solidFill>
                <a:uFill>
                  <a:solidFill>
                    <a:schemeClr val="accent3">
                      <a:lumMod val="50000"/>
                    </a:schemeClr>
                  </a:solidFill>
                </a:uFill>
              </a:rPr>
              <a:t>Equivalent de RSA, libre d’utilisation</a:t>
            </a:r>
          </a:p>
        </p:txBody>
      </p:sp>
    </p:spTree>
    <p:extLst>
      <p:ext uri="{BB962C8B-B14F-4D97-AF65-F5344CB8AC3E}">
        <p14:creationId xmlns:p14="http://schemas.microsoft.com/office/powerpoint/2010/main" val="341559839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Asymétrique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ZoneTexte 25"/>
          <p:cNvSpPr txBox="1"/>
          <p:nvPr/>
        </p:nvSpPr>
        <p:spPr>
          <a:xfrm>
            <a:off x="2576736" y="1556792"/>
            <a:ext cx="6455202" cy="2123658"/>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Avantages et Inconvénients</a:t>
            </a:r>
          </a:p>
          <a:p>
            <a:endParaRPr lang="fr-FR" sz="1800" b="1" dirty="0">
              <a:effectLst>
                <a:outerShdw blurRad="38100" dist="38100" dir="2700000" algn="tl">
                  <a:srgbClr val="000000">
                    <a:alpha val="43137"/>
                  </a:srgbClr>
                </a:outerShdw>
              </a:effectLst>
              <a:latin typeface="+mj-lt"/>
            </a:endParaRPr>
          </a:p>
          <a:p>
            <a:endParaRPr lang="fr-FR" sz="1800" b="1" dirty="0">
              <a:effectLst>
                <a:outerShdw blurRad="38100" dist="38100" dir="2700000" algn="tl">
                  <a:srgbClr val="000000">
                    <a:alpha val="43137"/>
                  </a:srgbClr>
                </a:outerShdw>
              </a:effectLst>
              <a:latin typeface="+mj-lt"/>
            </a:endParaRPr>
          </a:p>
          <a:p>
            <a:pPr lvl="3">
              <a:buClr>
                <a:schemeClr val="accent4"/>
              </a:buClr>
            </a:pPr>
            <a:r>
              <a:rPr lang="fr-FR" sz="2000" dirty="0">
                <a:solidFill>
                  <a:srgbClr val="222221"/>
                </a:solidFill>
                <a:latin typeface="Arial Narrow"/>
              </a:rPr>
              <a:t>Uniquement deux clés par internaute</a:t>
            </a:r>
          </a:p>
          <a:p>
            <a:pPr marL="1722474" lvl="3" indent="-285750">
              <a:buClr>
                <a:schemeClr val="accent4"/>
              </a:buClr>
              <a:buFont typeface="Arial" panose="020B0604020202020204" pitchFamily="34" charset="0"/>
              <a:buChar char="•"/>
            </a:pPr>
            <a:endParaRPr lang="fr-FR" sz="2000" dirty="0">
              <a:solidFill>
                <a:srgbClr val="222221"/>
              </a:solidFill>
              <a:latin typeface="Arial Narrow"/>
            </a:endParaRPr>
          </a:p>
          <a:p>
            <a:pPr lvl="3">
              <a:buClr>
                <a:schemeClr val="accent4"/>
              </a:buClr>
            </a:pPr>
            <a:r>
              <a:rPr lang="fr-FR" sz="2000" dirty="0">
                <a:latin typeface="+mj-lt"/>
              </a:rPr>
              <a:t>La clé privée ne transite pas</a:t>
            </a:r>
          </a:p>
          <a:p>
            <a:pPr marL="764658" lvl="1" indent="-285750">
              <a:buClr>
                <a:schemeClr val="accent4"/>
              </a:buClr>
              <a:buFont typeface="Arial" panose="020B0604020202020204" pitchFamily="34" charset="0"/>
              <a:buChar char="•"/>
            </a:pPr>
            <a:endParaRPr lang="fr-FR" sz="1600" dirty="0">
              <a:latin typeface="+mj-lt"/>
            </a:endParaRPr>
          </a:p>
        </p:txBody>
      </p:sp>
      <p:pic>
        <p:nvPicPr>
          <p:cNvPr id="11266" name="Picture 2" descr="Afficher l'image d'origine"/>
          <p:cNvPicPr>
            <a:picLocks noChangeAspect="1" noChangeArrowheads="1"/>
          </p:cNvPicPr>
          <p:nvPr/>
        </p:nvPicPr>
        <p:blipFill rotWithShape="1">
          <a:blip r:embed="rId3">
            <a:extLst>
              <a:ext uri="{28A0092B-C50C-407E-A947-70E740481C1C}">
                <a14:useLocalDpi xmlns:a14="http://schemas.microsoft.com/office/drawing/2010/main" val="0"/>
              </a:ext>
            </a:extLst>
          </a:blip>
          <a:srcRect l="3744" t="7875" r="51684" b="3532"/>
          <a:stretch/>
        </p:blipFill>
        <p:spPr bwMode="auto">
          <a:xfrm>
            <a:off x="2467535" y="2158870"/>
            <a:ext cx="1512168" cy="144633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fficher l'image d'origin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020" t="5662" r="4401" b="5745"/>
          <a:stretch/>
        </p:blipFill>
        <p:spPr bwMode="auto">
          <a:xfrm>
            <a:off x="353649" y="4051171"/>
            <a:ext cx="1460252" cy="14285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6495" y="4261596"/>
            <a:ext cx="9217025" cy="1015663"/>
          </a:xfrm>
          <a:prstGeom prst="rect">
            <a:avLst/>
          </a:prstGeom>
        </p:spPr>
        <p:txBody>
          <a:bodyPr wrap="square">
            <a:spAutoFit/>
          </a:bodyPr>
          <a:lstStyle/>
          <a:p>
            <a:pPr lvl="3">
              <a:buClr>
                <a:schemeClr val="accent4"/>
              </a:buClr>
            </a:pPr>
            <a:r>
              <a:rPr lang="fr-FR" sz="2000" dirty="0">
                <a:solidFill>
                  <a:srgbClr val="222221"/>
                </a:solidFill>
                <a:latin typeface="Arial Narrow"/>
              </a:rPr>
              <a:t>Fonctions mathématiques complexes nécessitant un temps d’exécution très long</a:t>
            </a:r>
          </a:p>
          <a:p>
            <a:pPr marL="1722474" lvl="3" indent="-285750">
              <a:buClr>
                <a:schemeClr val="accent4"/>
              </a:buClr>
              <a:buFont typeface="Arial" panose="020B0604020202020204" pitchFamily="34" charset="0"/>
              <a:buChar char="•"/>
            </a:pPr>
            <a:endParaRPr lang="fr-FR" sz="2000" dirty="0">
              <a:solidFill>
                <a:srgbClr val="222221"/>
              </a:solidFill>
              <a:latin typeface="Arial Narrow"/>
            </a:endParaRPr>
          </a:p>
          <a:p>
            <a:pPr lvl="3">
              <a:buClr>
                <a:schemeClr val="accent4"/>
              </a:buClr>
            </a:pPr>
            <a:r>
              <a:rPr lang="fr-FR" sz="2000" dirty="0">
                <a:latin typeface="+mj-lt"/>
              </a:rPr>
              <a:t>La longueur de la </a:t>
            </a:r>
            <a:r>
              <a:rPr lang="fr-FR" sz="2000">
                <a:latin typeface="+mj-lt"/>
              </a:rPr>
              <a:t>clé doit </a:t>
            </a:r>
            <a:r>
              <a:rPr lang="fr-FR" sz="2000" dirty="0">
                <a:latin typeface="+mj-lt"/>
              </a:rPr>
              <a:t>être au moins égale à la longueur du message </a:t>
            </a:r>
          </a:p>
        </p:txBody>
      </p:sp>
    </p:spTree>
    <p:extLst>
      <p:ext uri="{BB962C8B-B14F-4D97-AF65-F5344CB8AC3E}">
        <p14:creationId xmlns:p14="http://schemas.microsoft.com/office/powerpoint/2010/main" val="332064838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353944" y="1597416"/>
            <a:ext cx="4235936" cy="4783912"/>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9" name="Connecteur droit 38"/>
          <p:cNvCxnSpPr>
            <a:stCxn id="40" idx="5"/>
            <a:endCxn id="21" idx="0"/>
          </p:cNvCxnSpPr>
          <p:nvPr/>
        </p:nvCxnSpPr>
        <p:spPr>
          <a:xfrm>
            <a:off x="5586541" y="2627888"/>
            <a:ext cx="1065033" cy="752952"/>
          </a:xfrm>
          <a:prstGeom prst="line">
            <a:avLst/>
          </a:prstGeom>
          <a:ln w="3175"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02550" y="1588284"/>
            <a:ext cx="4241188" cy="4762111"/>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Clé</a:t>
            </a:r>
          </a:p>
        </p:txBody>
      </p:sp>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Hybride</a:t>
            </a:r>
          </a:p>
        </p:txBody>
      </p:sp>
      <p:sp>
        <p:nvSpPr>
          <p:cNvPr id="20" name="ZoneTexte 19"/>
          <p:cNvSpPr txBox="1"/>
          <p:nvPr/>
        </p:nvSpPr>
        <p:spPr>
          <a:xfrm>
            <a:off x="287119" y="1588285"/>
            <a:ext cx="4256619"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23" name="ZoneTexte 22"/>
          <p:cNvSpPr txBox="1"/>
          <p:nvPr/>
        </p:nvSpPr>
        <p:spPr>
          <a:xfrm>
            <a:off x="5353944" y="1597416"/>
            <a:ext cx="4245333"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6" name="Connecteur droit avec flèche 5"/>
          <p:cNvCxnSpPr/>
          <p:nvPr/>
        </p:nvCxnSpPr>
        <p:spPr>
          <a:xfrm>
            <a:off x="2795623" y="3643966"/>
            <a:ext cx="1081552" cy="0"/>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V="1">
            <a:off x="6033120" y="3640475"/>
            <a:ext cx="1177817" cy="3491"/>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7" name="Groupe 6"/>
          <p:cNvGrpSpPr/>
          <p:nvPr/>
        </p:nvGrpSpPr>
        <p:grpSpPr>
          <a:xfrm>
            <a:off x="3937832" y="3140969"/>
            <a:ext cx="2019782" cy="947995"/>
            <a:chOff x="4029281" y="3911023"/>
            <a:chExt cx="2019782" cy="947995"/>
          </a:xfrm>
        </p:grpSpPr>
        <p:pic>
          <p:nvPicPr>
            <p:cNvPr id="13314" name="Picture 2"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9281" y="3911023"/>
              <a:ext cx="2019782" cy="947995"/>
            </a:xfrm>
            <a:prstGeom prst="rect">
              <a:avLst/>
            </a:prstGeom>
            <a:noFill/>
          </p:spPr>
        </p:pic>
        <p:sp>
          <p:nvSpPr>
            <p:cNvPr id="24" name="ZoneTexte 23"/>
            <p:cNvSpPr txBox="1"/>
            <p:nvPr/>
          </p:nvSpPr>
          <p:spPr>
            <a:xfrm>
              <a:off x="4107722" y="4185904"/>
              <a:ext cx="1862900" cy="369332"/>
            </a:xfrm>
            <a:prstGeom prst="rect">
              <a:avLst/>
            </a:prstGeom>
            <a:solidFill>
              <a:schemeClr val="bg1">
                <a:alpha val="70000"/>
              </a:schemeClr>
            </a:solidFill>
          </p:spPr>
          <p:txBody>
            <a:bodyPr wrap="square" rtlCol="0">
              <a:spAutoFit/>
            </a:bodyPr>
            <a:lstStyle/>
            <a:p>
              <a:r>
                <a:rPr lang="fr-FR" sz="1800" b="1" cap="small" dirty="0">
                  <a:effectLst>
                    <a:outerShdw blurRad="38100" dist="38100" dir="2700000" algn="tl">
                      <a:srgbClr val="000000">
                        <a:alpha val="43137"/>
                      </a:srgbClr>
                    </a:outerShdw>
                  </a:effectLst>
                  <a:uFill>
                    <a:solidFill>
                      <a:schemeClr val="accent3">
                        <a:lumMod val="50000"/>
                      </a:schemeClr>
                    </a:solidFill>
                  </a:uFill>
                </a:rPr>
                <a:t>Cryptogramme</a:t>
              </a:r>
              <a:endParaRPr lang="fr-FR" sz="1800" b="1" dirty="0">
                <a:effectLst>
                  <a:outerShdw blurRad="38100" dist="38100" dir="2700000" algn="tl">
                    <a:srgbClr val="000000">
                      <a:alpha val="43137"/>
                    </a:srgbClr>
                  </a:outerShdw>
                </a:effectLst>
              </a:endParaRPr>
            </a:p>
          </p:txBody>
        </p:sp>
      </p:grpSp>
      <p:grpSp>
        <p:nvGrpSpPr>
          <p:cNvPr id="4" name="Groupe 3"/>
          <p:cNvGrpSpPr/>
          <p:nvPr/>
        </p:nvGrpSpPr>
        <p:grpSpPr>
          <a:xfrm>
            <a:off x="661995" y="3140969"/>
            <a:ext cx="2047011" cy="869980"/>
            <a:chOff x="661995" y="3911024"/>
            <a:chExt cx="2047011" cy="869980"/>
          </a:xfrm>
        </p:grpSpPr>
        <p:pic>
          <p:nvPicPr>
            <p:cNvPr id="13318" name="Picture 6"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995" y="3911024"/>
              <a:ext cx="2047011" cy="869980"/>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36" name="ZoneTexte 35"/>
            <p:cNvSpPr txBox="1"/>
            <p:nvPr/>
          </p:nvSpPr>
          <p:spPr>
            <a:xfrm>
              <a:off x="891244" y="4006946"/>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grpSp>
      <p:grpSp>
        <p:nvGrpSpPr>
          <p:cNvPr id="8" name="Groupe 7"/>
          <p:cNvGrpSpPr/>
          <p:nvPr/>
        </p:nvGrpSpPr>
        <p:grpSpPr>
          <a:xfrm>
            <a:off x="7547126" y="3218981"/>
            <a:ext cx="1863451" cy="791967"/>
            <a:chOff x="7547126" y="3989036"/>
            <a:chExt cx="1863451" cy="791967"/>
          </a:xfrm>
        </p:grpSpPr>
        <p:pic>
          <p:nvPicPr>
            <p:cNvPr id="33" name="Picture 6"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126" y="3989036"/>
              <a:ext cx="1863451" cy="791967"/>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37" name="ZoneTexte 36"/>
            <p:cNvSpPr txBox="1"/>
            <p:nvPr/>
          </p:nvSpPr>
          <p:spPr>
            <a:xfrm>
              <a:off x="7668110" y="4061853"/>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grpSp>
      <p:pic>
        <p:nvPicPr>
          <p:cNvPr id="19" name="Picture 2" descr="C:\Users\clot\Desktop\images.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7487" y="3380840"/>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 descr="C:\Users\clot\Desktop\images.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88448" y="3380840"/>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5" name="Connecteur droit 4"/>
          <p:cNvCxnSpPr>
            <a:cxnSpLocks/>
            <a:stCxn id="3" idx="7"/>
            <a:endCxn id="11266" idx="1"/>
          </p:cNvCxnSpPr>
          <p:nvPr/>
        </p:nvCxnSpPr>
        <p:spPr>
          <a:xfrm flipV="1">
            <a:off x="2484168" y="4704187"/>
            <a:ext cx="463319" cy="587621"/>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3" name="Ellipse 2"/>
          <p:cNvSpPr/>
          <p:nvPr/>
        </p:nvSpPr>
        <p:spPr>
          <a:xfrm>
            <a:off x="697644" y="5178374"/>
            <a:ext cx="2093043" cy="774574"/>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Clé publique du destinataire</a:t>
            </a:r>
          </a:p>
        </p:txBody>
      </p:sp>
      <p:cxnSp>
        <p:nvCxnSpPr>
          <p:cNvPr id="27" name="Connecteur droit 26"/>
          <p:cNvCxnSpPr>
            <a:stCxn id="11272" idx="3"/>
          </p:cNvCxnSpPr>
          <p:nvPr/>
        </p:nvCxnSpPr>
        <p:spPr>
          <a:xfrm>
            <a:off x="6914700" y="4702744"/>
            <a:ext cx="846612" cy="58906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7471912" y="5222090"/>
            <a:ext cx="1845610" cy="774574"/>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Clé privée</a:t>
            </a:r>
          </a:p>
        </p:txBody>
      </p:sp>
      <p:pic>
        <p:nvPicPr>
          <p:cNvPr id="11266" name="Picture 2" descr="Résultat de recherche d'images pour &quot;clé icone&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7487" y="4209014"/>
            <a:ext cx="990345" cy="990346"/>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Afficher l'image d'orig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5688" y="4208237"/>
            <a:ext cx="989012" cy="98901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C:\Users\clot\Desktop\images.jpg"/>
          <p:cNvPicPr>
            <a:picLocks noChangeAspect="1" noChangeArrowheads="1"/>
          </p:cNvPicPr>
          <p:nvPr/>
        </p:nvPicPr>
        <p:blipFill>
          <a:blip r:embed="rId8" cstate="print">
            <a:clrChange>
              <a:clrFrom>
                <a:srgbClr val="FFFFFF"/>
              </a:clrFrom>
              <a:clrTo>
                <a:srgbClr val="FFFFFF">
                  <a:alpha val="0"/>
                </a:srgbClr>
              </a:clrTo>
            </a:clrChange>
            <a:extLst>
              <a:ext uri="{BEBA8EAE-BF5A-486C-A8C5-ECC9F3942E4B}">
                <a14:imgProps xmlns:a14="http://schemas.microsoft.com/office/drawing/2010/main">
                  <a14:imgLayer r:embed="rId9">
                    <a14:imgEffect>
                      <a14:artisticGlass scaling="56"/>
                    </a14:imgEffect>
                  </a14:imgLayer>
                </a14:imgProps>
              </a:ext>
              <a:ext uri="{28A0092B-C50C-407E-A947-70E740481C1C}">
                <a14:useLocalDpi xmlns:a14="http://schemas.microsoft.com/office/drawing/2010/main" val="0"/>
              </a:ext>
            </a:extLst>
          </a:blip>
          <a:srcRect/>
          <a:stretch>
            <a:fillRect/>
          </a:stretch>
        </p:blipFill>
        <p:spPr bwMode="auto">
          <a:xfrm>
            <a:off x="4670893" y="4670998"/>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50" name="Connecteur droit avec flèche 49"/>
          <p:cNvCxnSpPr>
            <a:stCxn id="19" idx="2"/>
            <a:endCxn id="47" idx="1"/>
          </p:cNvCxnSpPr>
          <p:nvPr/>
        </p:nvCxnSpPr>
        <p:spPr>
          <a:xfrm>
            <a:off x="3210613" y="3907092"/>
            <a:ext cx="1460280" cy="1027032"/>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54"/>
          <p:cNvCxnSpPr>
            <a:stCxn id="47" idx="3"/>
            <a:endCxn id="21" idx="2"/>
          </p:cNvCxnSpPr>
          <p:nvPr/>
        </p:nvCxnSpPr>
        <p:spPr>
          <a:xfrm flipV="1">
            <a:off x="5197145" y="3907092"/>
            <a:ext cx="1454429" cy="1027032"/>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p:cNvCxnSpPr>
            <a:stCxn id="19" idx="0"/>
          </p:cNvCxnSpPr>
          <p:nvPr/>
        </p:nvCxnSpPr>
        <p:spPr>
          <a:xfrm flipV="1">
            <a:off x="3210613" y="2463383"/>
            <a:ext cx="1186118" cy="917457"/>
          </a:xfrm>
          <a:prstGeom prst="line">
            <a:avLst/>
          </a:prstGeom>
          <a:ln w="6350"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40" name="Ellipse 39"/>
          <p:cNvSpPr/>
          <p:nvPr/>
        </p:nvSpPr>
        <p:spPr>
          <a:xfrm>
            <a:off x="4011214" y="1966748"/>
            <a:ext cx="1845610" cy="774574"/>
          </a:xfrm>
          <a:prstGeom prst="ellipse">
            <a:avLst/>
          </a:prstGeom>
          <a:solidFill>
            <a:schemeClr val="accent2">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1" name="ZoneTexte 40"/>
          <p:cNvSpPr txBox="1"/>
          <p:nvPr/>
        </p:nvSpPr>
        <p:spPr>
          <a:xfrm>
            <a:off x="4113394" y="2167421"/>
            <a:ext cx="1670171" cy="369332"/>
          </a:xfrm>
          <a:prstGeom prst="rect">
            <a:avLst/>
          </a:prstGeom>
          <a:noFill/>
        </p:spPr>
        <p:txBody>
          <a:bodyPr wrap="square" rtlCol="0">
            <a:spAutoFit/>
          </a:bodyPr>
          <a:lstStyle/>
          <a:p>
            <a:pPr algn="ctr"/>
            <a:r>
              <a:rPr lang="fr-FR" sz="1800" dirty="0">
                <a:latin typeface="+mj-lt"/>
              </a:rPr>
              <a:t>Clé de session</a:t>
            </a:r>
            <a:endParaRPr lang="fr-FR" sz="1600" dirty="0"/>
          </a:p>
        </p:txBody>
      </p:sp>
    </p:spTree>
    <p:extLst>
      <p:ext uri="{BB962C8B-B14F-4D97-AF65-F5344CB8AC3E}">
        <p14:creationId xmlns:p14="http://schemas.microsoft.com/office/powerpoint/2010/main" val="994292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26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27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40" grpId="0" animBg="1"/>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a:t>
            </a:r>
            <a:r>
              <a:rPr lang="fr-FR" sz="3200" cap="small" dirty="0" err="1">
                <a:effectLst>
                  <a:outerShdw blurRad="38100" dist="38100" dir="2700000" algn="tl">
                    <a:srgbClr val="000000">
                      <a:alpha val="43137"/>
                    </a:srgbClr>
                  </a:outerShdw>
                </a:effectLst>
              </a:rPr>
              <a:t>Hybryde</a:t>
            </a:r>
            <a:endParaRPr lang="fr-FR" sz="3200" cap="small" dirty="0">
              <a:effectLst>
                <a:outerShdw blurRad="38100" dist="38100" dir="2700000" algn="tl">
                  <a:srgbClr val="000000">
                    <a:alpha val="43137"/>
                  </a:srgbClr>
                </a:outerShdw>
              </a:effectLst>
            </a:endParaRP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9" name="ZoneTexte 8"/>
          <p:cNvSpPr txBox="1"/>
          <p:nvPr/>
        </p:nvSpPr>
        <p:spPr>
          <a:xfrm>
            <a:off x="2262345" y="2081926"/>
            <a:ext cx="7272808" cy="954107"/>
          </a:xfrm>
          <a:prstGeom prst="rect">
            <a:avLst/>
          </a:prstGeom>
          <a:noFill/>
        </p:spPr>
        <p:txBody>
          <a:bodyPr wrap="square" rtlCol="0">
            <a:spAutoFit/>
          </a:bodyPr>
          <a:lstStyle/>
          <a:p>
            <a:pPr algn="ctr"/>
            <a:r>
              <a:rPr lang="fr-FR" sz="2800" b="1" cap="small" dirty="0">
                <a:effectLst>
                  <a:outerShdw blurRad="38100" dist="38100" dir="2700000" algn="tl">
                    <a:srgbClr val="000000">
                      <a:alpha val="43137"/>
                    </a:srgbClr>
                  </a:outerShdw>
                </a:effectLst>
                <a:latin typeface="+mj-lt"/>
              </a:rPr>
              <a:t>Chiffrement combinant les chiffrements symétriques et asymétriques </a:t>
            </a:r>
          </a:p>
        </p:txBody>
      </p:sp>
      <p:sp>
        <p:nvSpPr>
          <p:cNvPr id="10" name="Rectangle 9"/>
          <p:cNvSpPr/>
          <p:nvPr/>
        </p:nvSpPr>
        <p:spPr>
          <a:xfrm>
            <a:off x="1136575" y="3789040"/>
            <a:ext cx="8352929" cy="1754326"/>
          </a:xfrm>
          <a:prstGeom prst="rect">
            <a:avLst/>
          </a:prstGeom>
        </p:spPr>
        <p:txBody>
          <a:bodyPr wrap="square">
            <a:spAutoFit/>
          </a:bodyPr>
          <a:lstStyle/>
          <a:p>
            <a:pPr>
              <a:lnSpc>
                <a:spcPct val="90000"/>
              </a:lnSpc>
            </a:pPr>
            <a:r>
              <a:rPr lang="fr-FR" sz="2000" dirty="0">
                <a:latin typeface="+mj-lt"/>
              </a:rPr>
              <a:t>Génération d’une </a:t>
            </a:r>
            <a:r>
              <a:rPr lang="fr-FR" sz="2000" b="1" dirty="0">
                <a:effectLst>
                  <a:outerShdw blurRad="38100" dist="38100" dir="2700000" algn="tl">
                    <a:srgbClr val="000000">
                      <a:alpha val="43137"/>
                    </a:srgbClr>
                  </a:outerShdw>
                </a:effectLst>
                <a:latin typeface="+mj-lt"/>
              </a:rPr>
              <a:t>clé de session </a:t>
            </a:r>
            <a:r>
              <a:rPr lang="fr-FR" sz="2000" dirty="0">
                <a:latin typeface="+mj-lt"/>
              </a:rPr>
              <a:t>aléatoire. </a:t>
            </a:r>
          </a:p>
          <a:p>
            <a:pPr marL="457200" indent="-457200">
              <a:lnSpc>
                <a:spcPct val="90000"/>
              </a:lnSpc>
              <a:buFont typeface="+mj-lt"/>
              <a:buAutoNum type="arabicPeriod"/>
            </a:pPr>
            <a:endParaRPr lang="fr-FR" sz="2000" dirty="0">
              <a:latin typeface="+mj-lt"/>
            </a:endParaRPr>
          </a:p>
          <a:p>
            <a:pPr>
              <a:lnSpc>
                <a:spcPct val="90000"/>
              </a:lnSpc>
            </a:pPr>
            <a:r>
              <a:rPr lang="fr-FR" sz="2000" dirty="0">
                <a:latin typeface="+mj-lt"/>
              </a:rPr>
              <a:t>Chiffrement du message par un </a:t>
            </a:r>
            <a:r>
              <a:rPr lang="fr-FR" sz="2000" b="1" dirty="0">
                <a:effectLst>
                  <a:outerShdw blurRad="38100" dist="38100" dir="2700000" algn="tl">
                    <a:srgbClr val="000000">
                      <a:alpha val="43137"/>
                    </a:srgbClr>
                  </a:outerShdw>
                </a:effectLst>
                <a:latin typeface="+mj-lt"/>
              </a:rPr>
              <a:t>chiffrement symétrique </a:t>
            </a:r>
            <a:r>
              <a:rPr lang="fr-FR" sz="2000" dirty="0">
                <a:latin typeface="+mj-lt"/>
              </a:rPr>
              <a:t>à l’aide de la </a:t>
            </a:r>
            <a:r>
              <a:rPr lang="fr-FR" sz="2000" b="1" dirty="0">
                <a:effectLst>
                  <a:outerShdw blurRad="38100" dist="38100" dir="2700000" algn="tl">
                    <a:srgbClr val="000000">
                      <a:alpha val="43137"/>
                    </a:srgbClr>
                  </a:outerShdw>
                </a:effectLst>
                <a:latin typeface="+mj-lt"/>
              </a:rPr>
              <a:t>clé de session</a:t>
            </a:r>
            <a:r>
              <a:rPr lang="fr-FR" sz="2000" dirty="0">
                <a:latin typeface="+mj-lt"/>
              </a:rPr>
              <a:t>.</a:t>
            </a:r>
          </a:p>
          <a:p>
            <a:pPr marL="457200" indent="-457200">
              <a:lnSpc>
                <a:spcPct val="90000"/>
              </a:lnSpc>
              <a:buFont typeface="+mj-lt"/>
              <a:buAutoNum type="arabicPeriod"/>
            </a:pPr>
            <a:endParaRPr lang="fr-FR" sz="2000" dirty="0">
              <a:latin typeface="+mj-lt"/>
            </a:endParaRPr>
          </a:p>
          <a:p>
            <a:pPr>
              <a:lnSpc>
                <a:spcPct val="90000"/>
              </a:lnSpc>
            </a:pPr>
            <a:r>
              <a:rPr lang="fr-FR" sz="2000" dirty="0">
                <a:latin typeface="+mj-lt"/>
              </a:rPr>
              <a:t>Sécurisation de la </a:t>
            </a:r>
            <a:r>
              <a:rPr lang="fr-FR" sz="2000" b="1" dirty="0">
                <a:effectLst>
                  <a:outerShdw blurRad="38100" dist="38100" dir="2700000" algn="tl">
                    <a:srgbClr val="000000">
                      <a:alpha val="43137"/>
                    </a:srgbClr>
                  </a:outerShdw>
                </a:effectLst>
                <a:latin typeface="+mj-lt"/>
              </a:rPr>
              <a:t>clé de session </a:t>
            </a:r>
            <a:r>
              <a:rPr lang="fr-FR" sz="2000" dirty="0">
                <a:latin typeface="+mj-lt"/>
              </a:rPr>
              <a:t>par un </a:t>
            </a:r>
            <a:r>
              <a:rPr lang="fr-FR" sz="2000" b="1" dirty="0">
                <a:effectLst>
                  <a:outerShdw blurRad="38100" dist="38100" dir="2700000" algn="tl">
                    <a:srgbClr val="000000">
                      <a:alpha val="43137"/>
                    </a:srgbClr>
                  </a:outerShdw>
                </a:effectLst>
                <a:latin typeface="+mj-lt"/>
              </a:rPr>
              <a:t>chiffrement asymétrique </a:t>
            </a:r>
            <a:r>
              <a:rPr lang="fr-FR" sz="2000" dirty="0">
                <a:latin typeface="+mj-lt"/>
              </a:rPr>
              <a:t>à l’aide de la </a:t>
            </a:r>
            <a:r>
              <a:rPr lang="fr-FR" sz="2000" b="1" dirty="0">
                <a:effectLst>
                  <a:outerShdw blurRad="38100" dist="38100" dir="2700000" algn="tl">
                    <a:srgbClr val="000000">
                      <a:alpha val="43137"/>
                    </a:srgbClr>
                  </a:outerShdw>
                </a:effectLst>
                <a:latin typeface="+mj-lt"/>
              </a:rPr>
              <a:t>clé publique du destinataire.</a:t>
            </a:r>
            <a:endParaRPr lang="fr-FR" sz="2000" dirty="0">
              <a:latin typeface="+mj-lt"/>
            </a:endParaRPr>
          </a:p>
        </p:txBody>
      </p:sp>
      <p:sp>
        <p:nvSpPr>
          <p:cNvPr id="4" name="Ellipse 3"/>
          <p:cNvSpPr/>
          <p:nvPr/>
        </p:nvSpPr>
        <p:spPr>
          <a:xfrm>
            <a:off x="683194" y="3755132"/>
            <a:ext cx="453381" cy="39778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1</a:t>
            </a:r>
          </a:p>
        </p:txBody>
      </p:sp>
      <p:sp>
        <p:nvSpPr>
          <p:cNvPr id="14" name="Ellipse 13"/>
          <p:cNvSpPr/>
          <p:nvPr/>
        </p:nvSpPr>
        <p:spPr>
          <a:xfrm>
            <a:off x="683194" y="4336504"/>
            <a:ext cx="453381" cy="365964"/>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2</a:t>
            </a:r>
          </a:p>
        </p:txBody>
      </p:sp>
      <p:sp>
        <p:nvSpPr>
          <p:cNvPr id="15" name="Ellipse 14"/>
          <p:cNvSpPr/>
          <p:nvPr/>
        </p:nvSpPr>
        <p:spPr>
          <a:xfrm>
            <a:off x="693537" y="4847952"/>
            <a:ext cx="443038" cy="43204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341336562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 Hybride</a:t>
            </a:r>
          </a:p>
        </p:txBody>
      </p:sp>
      <p:sp>
        <p:nvSpPr>
          <p:cNvPr id="5" name="Freeform 18"/>
          <p:cNvSpPr>
            <a:spLocks/>
          </p:cNvSpPr>
          <p:nvPr/>
        </p:nvSpPr>
        <p:spPr bwMode="auto">
          <a:xfrm rot="5400000">
            <a:off x="272480" y="1412776"/>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53649" y="2158870"/>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26" name="ZoneTexte 25"/>
          <p:cNvSpPr txBox="1"/>
          <p:nvPr/>
        </p:nvSpPr>
        <p:spPr>
          <a:xfrm>
            <a:off x="4592960" y="1697205"/>
            <a:ext cx="6833963" cy="461665"/>
          </a:xfrm>
          <a:prstGeom prst="rect">
            <a:avLst/>
          </a:prstGeom>
          <a:noFill/>
        </p:spPr>
        <p:txBody>
          <a:bodyPr wrap="square" rtlCol="0">
            <a:spAutoFit/>
          </a:bodyPr>
          <a:lstStyle/>
          <a:p>
            <a:r>
              <a:rPr lang="fr-FR" sz="2400" b="1" cap="small" dirty="0">
                <a:effectLst>
                  <a:outerShdw blurRad="38100" dist="38100" dir="2700000" algn="tl">
                    <a:srgbClr val="000000">
                      <a:alpha val="43137"/>
                    </a:srgbClr>
                  </a:outerShdw>
                </a:effectLst>
                <a:latin typeface="+mj-lt"/>
              </a:rPr>
              <a:t>Avantages</a:t>
            </a:r>
            <a:endParaRPr lang="fr-FR" sz="2400" dirty="0">
              <a:latin typeface="+mj-lt"/>
            </a:endParaRPr>
          </a:p>
        </p:txBody>
      </p:sp>
      <p:pic>
        <p:nvPicPr>
          <p:cNvPr id="11266" name="Picture 2" descr="Afficher l'image d'origine"/>
          <p:cNvPicPr>
            <a:picLocks noChangeAspect="1" noChangeArrowheads="1"/>
          </p:cNvPicPr>
          <p:nvPr/>
        </p:nvPicPr>
        <p:blipFill rotWithShape="1">
          <a:blip r:embed="rId3">
            <a:extLst>
              <a:ext uri="{28A0092B-C50C-407E-A947-70E740481C1C}">
                <a14:useLocalDpi xmlns:a14="http://schemas.microsoft.com/office/drawing/2010/main" val="0"/>
              </a:ext>
            </a:extLst>
          </a:blip>
          <a:srcRect l="3744" t="7875" r="51684" b="3532"/>
          <a:stretch/>
        </p:blipFill>
        <p:spPr bwMode="auto">
          <a:xfrm>
            <a:off x="38356" y="3717032"/>
            <a:ext cx="2538379" cy="242786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2610147" y="4153839"/>
            <a:ext cx="7200801" cy="1323439"/>
          </a:xfrm>
          <a:prstGeom prst="rect">
            <a:avLst/>
          </a:prstGeom>
          <a:noFill/>
        </p:spPr>
        <p:txBody>
          <a:bodyPr wrap="square" rtlCol="0">
            <a:spAutoFit/>
          </a:bodyPr>
          <a:lstStyle/>
          <a:p>
            <a:r>
              <a:rPr lang="fr-FR" sz="1600" dirty="0"/>
              <a:t>Temps de chiffrement rapide car </a:t>
            </a:r>
            <a:r>
              <a:rPr lang="fr-FR" sz="1600" b="1" dirty="0">
                <a:effectLst>
                  <a:outerShdw blurRad="38100" dist="38100" dir="2700000" algn="tl">
                    <a:srgbClr val="000000">
                      <a:alpha val="43137"/>
                    </a:srgbClr>
                  </a:outerShdw>
                </a:effectLst>
              </a:rPr>
              <a:t>chiffrement symétrique </a:t>
            </a:r>
            <a:r>
              <a:rPr lang="fr-FR" sz="1600" dirty="0"/>
              <a:t>du document</a:t>
            </a:r>
          </a:p>
          <a:p>
            <a:endParaRPr lang="fr-FR" sz="1600" dirty="0"/>
          </a:p>
          <a:p>
            <a:r>
              <a:rPr lang="fr-FR" sz="1600" dirty="0"/>
              <a:t>La clé </a:t>
            </a:r>
            <a:r>
              <a:rPr lang="fr-FR" sz="1600" b="1" dirty="0">
                <a:effectLst>
                  <a:outerShdw blurRad="38100" dist="38100" dir="2700000" algn="tl">
                    <a:srgbClr val="000000">
                      <a:alpha val="43137"/>
                    </a:srgbClr>
                  </a:outerShdw>
                </a:effectLst>
              </a:rPr>
              <a:t>ne transite pas </a:t>
            </a:r>
            <a:r>
              <a:rPr lang="fr-FR" sz="1600" dirty="0"/>
              <a:t>sur le réseau</a:t>
            </a:r>
          </a:p>
          <a:p>
            <a:endParaRPr lang="fr-FR" sz="1600" dirty="0"/>
          </a:p>
          <a:p>
            <a:r>
              <a:rPr lang="fr-FR" sz="1600" dirty="0"/>
              <a:t>Uniquement </a:t>
            </a:r>
            <a:r>
              <a:rPr lang="fr-FR" sz="1600" b="1" dirty="0">
                <a:effectLst>
                  <a:outerShdw blurRad="38100" dist="38100" dir="2700000" algn="tl">
                    <a:srgbClr val="000000">
                      <a:alpha val="43137"/>
                    </a:srgbClr>
                  </a:outerShdw>
                </a:effectLst>
              </a:rPr>
              <a:t>deux clés </a:t>
            </a:r>
            <a:r>
              <a:rPr lang="fr-FR" sz="1600" dirty="0"/>
              <a:t>par Internaute</a:t>
            </a:r>
          </a:p>
        </p:txBody>
      </p:sp>
    </p:spTree>
    <p:extLst>
      <p:ext uri="{BB962C8B-B14F-4D97-AF65-F5344CB8AC3E}">
        <p14:creationId xmlns:p14="http://schemas.microsoft.com/office/powerpoint/2010/main" val="74587205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501" y="2204863"/>
            <a:ext cx="6591300" cy="2952329"/>
          </a:xfrm>
        </p:spPr>
        <p:txBody>
          <a:bodyPr anchor="t"/>
          <a:lstStyle/>
          <a:p>
            <a:pPr defTabSz="180975">
              <a:lnSpc>
                <a:spcPct val="150000"/>
              </a:lnSpc>
              <a:tabLst>
                <a:tab pos="85725" algn="l"/>
                <a:tab pos="180975" algn="l"/>
              </a:tabLst>
            </a:pPr>
            <a:r>
              <a:rPr lang="fr-FR" dirty="0"/>
              <a:t>					</a:t>
            </a:r>
            <a:r>
              <a:rPr lang="fr-FR" b="1" cap="small" dirty="0">
                <a:effectLst>
                  <a:outerShdw blurRad="38100" dist="38100" dir="2700000" algn="tl">
                    <a:srgbClr val="000000">
                      <a:alpha val="43137"/>
                    </a:srgbClr>
                  </a:outerShdw>
                </a:effectLst>
              </a:rPr>
              <a:t>Le chiffrement</a:t>
            </a:r>
            <a:br>
              <a:rPr lang="fr-FR" dirty="0"/>
            </a:br>
            <a:r>
              <a:rPr lang="fr-FR" dirty="0"/>
              <a:t>			</a:t>
            </a:r>
            <a:r>
              <a:rPr lang="fr-FR" sz="2800" cap="small" dirty="0">
                <a:effectLst>
                  <a:outerShdw blurRad="38100" dist="38100" dir="2700000" algn="tl">
                    <a:srgbClr val="000000">
                      <a:alpha val="43137"/>
                    </a:srgbClr>
                  </a:outerShdw>
                </a:effectLst>
              </a:rPr>
              <a:t>Pour assurer l’identification</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1597470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6" name="Freeform 18"/>
          <p:cNvSpPr>
            <a:spLocks/>
          </p:cNvSpPr>
          <p:nvPr/>
        </p:nvSpPr>
        <p:spPr bwMode="auto">
          <a:xfrm rot="5400000">
            <a:off x="283168" y="1402086"/>
            <a:ext cx="1892300" cy="1913677"/>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392260" y="2158869"/>
            <a:ext cx="153009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Identification</a:t>
            </a:r>
          </a:p>
        </p:txBody>
      </p:sp>
      <p:sp>
        <p:nvSpPr>
          <p:cNvPr id="8" name="Rectangle 7"/>
          <p:cNvSpPr/>
          <p:nvPr/>
        </p:nvSpPr>
        <p:spPr>
          <a:xfrm>
            <a:off x="409620" y="3645024"/>
            <a:ext cx="9289032" cy="1077218"/>
          </a:xfrm>
          <a:prstGeom prst="rect">
            <a:avLst/>
          </a:prstGeom>
        </p:spPr>
        <p:txBody>
          <a:bodyPr wrap="square">
            <a:spAutoFit/>
          </a:bodyPr>
          <a:lstStyle/>
          <a:p>
            <a:pPr algn="ctr"/>
            <a:r>
              <a:rPr lang="fr-FR" sz="3200" b="1" cap="small" dirty="0">
                <a:effectLst>
                  <a:outerShdw blurRad="38100" dist="38100" dir="2700000" algn="tl">
                    <a:srgbClr val="000000">
                      <a:alpha val="43137"/>
                    </a:srgbClr>
                  </a:outerShdw>
                </a:effectLst>
                <a:latin typeface="+mj-lt"/>
              </a:rPr>
              <a:t>Comment utiliser le chiffrement asymétrique pour assurer l’identification ?</a:t>
            </a:r>
          </a:p>
        </p:txBody>
      </p:sp>
    </p:spTree>
    <p:extLst>
      <p:ext uri="{BB962C8B-B14F-4D97-AF65-F5344CB8AC3E}">
        <p14:creationId xmlns:p14="http://schemas.microsoft.com/office/powerpoint/2010/main" val="1931424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34" name="Rectangle 33"/>
          <p:cNvSpPr/>
          <p:nvPr/>
        </p:nvSpPr>
        <p:spPr>
          <a:xfrm>
            <a:off x="5353944" y="1597416"/>
            <a:ext cx="4235936" cy="4783912"/>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5" name="Connecteur droit 34"/>
          <p:cNvCxnSpPr>
            <a:stCxn id="71" idx="5"/>
            <a:endCxn id="60" idx="0"/>
          </p:cNvCxnSpPr>
          <p:nvPr/>
        </p:nvCxnSpPr>
        <p:spPr>
          <a:xfrm>
            <a:off x="5586541" y="2627888"/>
            <a:ext cx="1065033" cy="752952"/>
          </a:xfrm>
          <a:prstGeom prst="line">
            <a:avLst/>
          </a:prstGeom>
          <a:ln w="3175"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02550" y="1588284"/>
            <a:ext cx="4241188" cy="4762111"/>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Clé</a:t>
            </a:r>
          </a:p>
        </p:txBody>
      </p:sp>
      <p:sp>
        <p:nvSpPr>
          <p:cNvPr id="43" name="ZoneTexte 42"/>
          <p:cNvSpPr txBox="1"/>
          <p:nvPr/>
        </p:nvSpPr>
        <p:spPr>
          <a:xfrm>
            <a:off x="287119" y="1588285"/>
            <a:ext cx="4256619"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44" name="ZoneTexte 43"/>
          <p:cNvSpPr txBox="1"/>
          <p:nvPr/>
        </p:nvSpPr>
        <p:spPr>
          <a:xfrm>
            <a:off x="5353944" y="1597416"/>
            <a:ext cx="4245333"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45" name="Connecteur droit avec flèche 44"/>
          <p:cNvCxnSpPr/>
          <p:nvPr/>
        </p:nvCxnSpPr>
        <p:spPr>
          <a:xfrm>
            <a:off x="2795623" y="3643966"/>
            <a:ext cx="1081552" cy="0"/>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V="1">
            <a:off x="6033120" y="3640475"/>
            <a:ext cx="1177817" cy="3491"/>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48" name="Groupe 47"/>
          <p:cNvGrpSpPr/>
          <p:nvPr/>
        </p:nvGrpSpPr>
        <p:grpSpPr>
          <a:xfrm>
            <a:off x="3937832" y="3140969"/>
            <a:ext cx="2019782" cy="947995"/>
            <a:chOff x="4029281" y="3911023"/>
            <a:chExt cx="2019782" cy="947995"/>
          </a:xfrm>
        </p:grpSpPr>
        <p:pic>
          <p:nvPicPr>
            <p:cNvPr id="49" name="Picture 2"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9281" y="3911023"/>
              <a:ext cx="2019782" cy="947995"/>
            </a:xfrm>
            <a:prstGeom prst="rect">
              <a:avLst/>
            </a:prstGeom>
            <a:noFill/>
          </p:spPr>
        </p:pic>
        <p:sp>
          <p:nvSpPr>
            <p:cNvPr id="51" name="ZoneTexte 50"/>
            <p:cNvSpPr txBox="1"/>
            <p:nvPr/>
          </p:nvSpPr>
          <p:spPr>
            <a:xfrm>
              <a:off x="4107722" y="4185904"/>
              <a:ext cx="1862900" cy="369332"/>
            </a:xfrm>
            <a:prstGeom prst="rect">
              <a:avLst/>
            </a:prstGeom>
            <a:solidFill>
              <a:schemeClr val="bg1">
                <a:alpha val="70000"/>
              </a:schemeClr>
            </a:solidFill>
          </p:spPr>
          <p:txBody>
            <a:bodyPr wrap="square" rtlCol="0">
              <a:spAutoFit/>
            </a:bodyPr>
            <a:lstStyle/>
            <a:p>
              <a:r>
                <a:rPr lang="fr-FR" sz="1800" b="1" cap="small" dirty="0">
                  <a:effectLst>
                    <a:outerShdw blurRad="38100" dist="38100" dir="2700000" algn="tl">
                      <a:srgbClr val="000000">
                        <a:alpha val="43137"/>
                      </a:srgbClr>
                    </a:outerShdw>
                  </a:effectLst>
                  <a:uFill>
                    <a:solidFill>
                      <a:schemeClr val="accent3">
                        <a:lumMod val="50000"/>
                      </a:schemeClr>
                    </a:solidFill>
                  </a:uFill>
                </a:rPr>
                <a:t>Cryptogramme</a:t>
              </a:r>
              <a:endParaRPr lang="fr-FR" sz="1800" b="1" dirty="0">
                <a:effectLst>
                  <a:outerShdw blurRad="38100" dist="38100" dir="2700000" algn="tl">
                    <a:srgbClr val="000000">
                      <a:alpha val="43137"/>
                    </a:srgbClr>
                  </a:outerShdw>
                </a:effectLst>
              </a:endParaRPr>
            </a:p>
          </p:txBody>
        </p:sp>
      </p:grpSp>
      <p:grpSp>
        <p:nvGrpSpPr>
          <p:cNvPr id="52" name="Groupe 51"/>
          <p:cNvGrpSpPr/>
          <p:nvPr/>
        </p:nvGrpSpPr>
        <p:grpSpPr>
          <a:xfrm>
            <a:off x="661995" y="3140969"/>
            <a:ext cx="2047011" cy="869980"/>
            <a:chOff x="661995" y="3911024"/>
            <a:chExt cx="2047011" cy="869980"/>
          </a:xfrm>
        </p:grpSpPr>
        <p:pic>
          <p:nvPicPr>
            <p:cNvPr id="53" name="Picture 6"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995" y="3911024"/>
              <a:ext cx="2047011" cy="869980"/>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54" name="ZoneTexte 53"/>
            <p:cNvSpPr txBox="1"/>
            <p:nvPr/>
          </p:nvSpPr>
          <p:spPr>
            <a:xfrm>
              <a:off x="891244" y="4006946"/>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grpSp>
      <p:grpSp>
        <p:nvGrpSpPr>
          <p:cNvPr id="56" name="Groupe 55"/>
          <p:cNvGrpSpPr/>
          <p:nvPr/>
        </p:nvGrpSpPr>
        <p:grpSpPr>
          <a:xfrm>
            <a:off x="7547126" y="3218981"/>
            <a:ext cx="1863451" cy="791967"/>
            <a:chOff x="7547126" y="3989036"/>
            <a:chExt cx="1863451" cy="791967"/>
          </a:xfrm>
        </p:grpSpPr>
        <p:pic>
          <p:nvPicPr>
            <p:cNvPr id="57" name="Picture 6"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126" y="3989036"/>
              <a:ext cx="1863451" cy="791967"/>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58" name="ZoneTexte 57"/>
            <p:cNvSpPr txBox="1"/>
            <p:nvPr/>
          </p:nvSpPr>
          <p:spPr>
            <a:xfrm>
              <a:off x="7668110" y="4061853"/>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grpSp>
      <p:pic>
        <p:nvPicPr>
          <p:cNvPr id="59" name="Picture 2" descr="C:\Users\clot\Desktop\images.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7487" y="3380840"/>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0" name="Picture 2" descr="C:\Users\clot\Desktop\images.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88448" y="3380840"/>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61" name="Connecteur droit 60"/>
          <p:cNvCxnSpPr>
            <a:cxnSpLocks/>
            <a:stCxn id="62" idx="1"/>
          </p:cNvCxnSpPr>
          <p:nvPr/>
        </p:nvCxnSpPr>
        <p:spPr>
          <a:xfrm flipH="1" flipV="1">
            <a:off x="6795080" y="4727278"/>
            <a:ext cx="704898" cy="521393"/>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62" name="Ellipse 61"/>
          <p:cNvSpPr/>
          <p:nvPr/>
        </p:nvSpPr>
        <p:spPr>
          <a:xfrm>
            <a:off x="7192929" y="5135237"/>
            <a:ext cx="2096663" cy="774574"/>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Clé publique de l’expéditeur</a:t>
            </a:r>
          </a:p>
        </p:txBody>
      </p:sp>
      <p:cxnSp>
        <p:nvCxnSpPr>
          <p:cNvPr id="63" name="Connecteur droit 62"/>
          <p:cNvCxnSpPr>
            <a:stCxn id="66" idx="1"/>
            <a:endCxn id="64" idx="7"/>
          </p:cNvCxnSpPr>
          <p:nvPr/>
        </p:nvCxnSpPr>
        <p:spPr>
          <a:xfrm flipH="1">
            <a:off x="2242443" y="4727278"/>
            <a:ext cx="709298" cy="521393"/>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64" name="Ellipse 63"/>
          <p:cNvSpPr/>
          <p:nvPr/>
        </p:nvSpPr>
        <p:spPr>
          <a:xfrm>
            <a:off x="667116" y="5135237"/>
            <a:ext cx="1845610" cy="774574"/>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Clé privée</a:t>
            </a:r>
          </a:p>
        </p:txBody>
      </p:sp>
      <p:pic>
        <p:nvPicPr>
          <p:cNvPr id="65" name="Picture 2" descr="Résultat de recherche d'images pour &quot;clé icone&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4735" y="4272755"/>
            <a:ext cx="990345" cy="990346"/>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8" descr="Afficher l'image d'orig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1741" y="4232771"/>
            <a:ext cx="989012" cy="989013"/>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C:\Users\clot\Desktop\images.jpg"/>
          <p:cNvPicPr>
            <a:picLocks noChangeAspect="1" noChangeArrowheads="1"/>
          </p:cNvPicPr>
          <p:nvPr/>
        </p:nvPicPr>
        <p:blipFill>
          <a:blip r:embed="rId8" cstate="print">
            <a:clrChange>
              <a:clrFrom>
                <a:srgbClr val="FFFFFF"/>
              </a:clrFrom>
              <a:clrTo>
                <a:srgbClr val="FFFFFF">
                  <a:alpha val="0"/>
                </a:srgbClr>
              </a:clrTo>
            </a:clrChange>
            <a:extLst>
              <a:ext uri="{BEBA8EAE-BF5A-486C-A8C5-ECC9F3942E4B}">
                <a14:imgProps xmlns:a14="http://schemas.microsoft.com/office/drawing/2010/main">
                  <a14:imgLayer r:embed="rId9">
                    <a14:imgEffect>
                      <a14:artisticGlass scaling="56"/>
                    </a14:imgEffect>
                  </a14:imgLayer>
                </a14:imgProps>
              </a:ext>
              <a:ext uri="{28A0092B-C50C-407E-A947-70E740481C1C}">
                <a14:useLocalDpi xmlns:a14="http://schemas.microsoft.com/office/drawing/2010/main" val="0"/>
              </a:ext>
            </a:extLst>
          </a:blip>
          <a:srcRect/>
          <a:stretch>
            <a:fillRect/>
          </a:stretch>
        </p:blipFill>
        <p:spPr bwMode="auto">
          <a:xfrm>
            <a:off x="4670893" y="4670998"/>
            <a:ext cx="526252" cy="526252"/>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68" name="Connecteur droit avec flèche 67"/>
          <p:cNvCxnSpPr>
            <a:stCxn id="59" idx="2"/>
            <a:endCxn id="67" idx="1"/>
          </p:cNvCxnSpPr>
          <p:nvPr/>
        </p:nvCxnSpPr>
        <p:spPr>
          <a:xfrm>
            <a:off x="3210613" y="3907092"/>
            <a:ext cx="1460280" cy="1027032"/>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avec flèche 68"/>
          <p:cNvCxnSpPr>
            <a:stCxn id="67" idx="3"/>
            <a:endCxn id="60" idx="2"/>
          </p:cNvCxnSpPr>
          <p:nvPr/>
        </p:nvCxnSpPr>
        <p:spPr>
          <a:xfrm flipV="1">
            <a:off x="5197145" y="3907092"/>
            <a:ext cx="1454429" cy="1027032"/>
          </a:xfrm>
          <a:prstGeom prst="straightConnector1">
            <a:avLst/>
          </a:prstGeom>
          <a:ln w="38100">
            <a:solidFill>
              <a:schemeClr val="accent3">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0" name="Connecteur droit 69"/>
          <p:cNvCxnSpPr>
            <a:stCxn id="59" idx="0"/>
          </p:cNvCxnSpPr>
          <p:nvPr/>
        </p:nvCxnSpPr>
        <p:spPr>
          <a:xfrm flipV="1">
            <a:off x="3210613" y="2463383"/>
            <a:ext cx="1186118" cy="917457"/>
          </a:xfrm>
          <a:prstGeom prst="line">
            <a:avLst/>
          </a:prstGeom>
          <a:ln w="6350"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71" name="Ellipse 70"/>
          <p:cNvSpPr/>
          <p:nvPr/>
        </p:nvSpPr>
        <p:spPr>
          <a:xfrm>
            <a:off x="4011214" y="1966748"/>
            <a:ext cx="1845610" cy="774574"/>
          </a:xfrm>
          <a:prstGeom prst="ellipse">
            <a:avLst/>
          </a:prstGeom>
          <a:solidFill>
            <a:schemeClr val="accent2">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72" name="ZoneTexte 71"/>
          <p:cNvSpPr txBox="1"/>
          <p:nvPr/>
        </p:nvSpPr>
        <p:spPr>
          <a:xfrm>
            <a:off x="4113394" y="2167421"/>
            <a:ext cx="1670171" cy="369332"/>
          </a:xfrm>
          <a:prstGeom prst="rect">
            <a:avLst/>
          </a:prstGeom>
          <a:noFill/>
        </p:spPr>
        <p:txBody>
          <a:bodyPr wrap="square" rtlCol="0">
            <a:spAutoFit/>
          </a:bodyPr>
          <a:lstStyle/>
          <a:p>
            <a:pPr algn="ctr"/>
            <a:r>
              <a:rPr lang="fr-FR" sz="1800" dirty="0">
                <a:latin typeface="+mj-lt"/>
              </a:rPr>
              <a:t>Clé de session</a:t>
            </a:r>
            <a:endParaRPr lang="fr-FR" sz="1600" dirty="0"/>
          </a:p>
        </p:txBody>
      </p:sp>
    </p:spTree>
    <p:extLst>
      <p:ext uri="{BB962C8B-B14F-4D97-AF65-F5344CB8AC3E}">
        <p14:creationId xmlns:p14="http://schemas.microsoft.com/office/powerpoint/2010/main" val="3169624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4" grpId="0" animBg="1"/>
      <p:bldP spid="71" grpId="0" animBg="1"/>
      <p:bldP spid="7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chiffrement</a:t>
            </a:r>
          </a:p>
        </p:txBody>
      </p:sp>
      <p:sp>
        <p:nvSpPr>
          <p:cNvPr id="6" name="Freeform 18"/>
          <p:cNvSpPr>
            <a:spLocks/>
          </p:cNvSpPr>
          <p:nvPr/>
        </p:nvSpPr>
        <p:spPr bwMode="auto">
          <a:xfrm rot="5400000">
            <a:off x="315433" y="2086223"/>
            <a:ext cx="1892300" cy="1913677"/>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1" name="Rectangle 20"/>
          <p:cNvSpPr/>
          <p:nvPr/>
        </p:nvSpPr>
        <p:spPr>
          <a:xfrm>
            <a:off x="424525" y="2843006"/>
            <a:ext cx="153009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Identification</a:t>
            </a:r>
          </a:p>
        </p:txBody>
      </p:sp>
      <p:sp>
        <p:nvSpPr>
          <p:cNvPr id="7" name="Freeform 18"/>
          <p:cNvSpPr>
            <a:spLocks/>
          </p:cNvSpPr>
          <p:nvPr/>
        </p:nvSpPr>
        <p:spPr bwMode="auto">
          <a:xfrm rot="5400000">
            <a:off x="392260" y="4437112"/>
            <a:ext cx="1892300" cy="1892300"/>
          </a:xfrm>
          <a:prstGeom prst="teardrop">
            <a:avLst/>
          </a:prstGeom>
          <a:solidFill>
            <a:schemeClr val="accent4"/>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8" name="Rectangle 7"/>
          <p:cNvSpPr/>
          <p:nvPr/>
        </p:nvSpPr>
        <p:spPr>
          <a:xfrm>
            <a:off x="473429" y="5183206"/>
            <a:ext cx="1729961"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Confidentialité</a:t>
            </a:r>
          </a:p>
        </p:txBody>
      </p:sp>
      <p:sp>
        <p:nvSpPr>
          <p:cNvPr id="11" name="ZoneTexte 10"/>
          <p:cNvSpPr txBox="1"/>
          <p:nvPr/>
        </p:nvSpPr>
        <p:spPr>
          <a:xfrm>
            <a:off x="3872880" y="1438994"/>
            <a:ext cx="6455202" cy="861774"/>
          </a:xfrm>
          <a:prstGeom prst="rect">
            <a:avLst/>
          </a:prstGeom>
          <a:noFill/>
        </p:spPr>
        <p:txBody>
          <a:bodyPr wrap="square" rtlCol="0">
            <a:spAutoFit/>
          </a:bodyPr>
          <a:lstStyle/>
          <a:p>
            <a:r>
              <a:rPr lang="fr-FR" sz="3200" b="1" cap="small" dirty="0">
                <a:effectLst>
                  <a:outerShdw blurRad="38100" dist="38100" dir="2700000" algn="tl">
                    <a:srgbClr val="000000">
                      <a:alpha val="43137"/>
                    </a:srgbClr>
                  </a:outerShdw>
                </a:effectLst>
                <a:latin typeface="+mj-lt"/>
              </a:rPr>
              <a:t>Ce qu’il faut retenir !</a:t>
            </a:r>
          </a:p>
          <a:p>
            <a:endParaRPr lang="fr-FR" sz="1800" b="1" dirty="0">
              <a:effectLst>
                <a:outerShdw blurRad="38100" dist="38100" dir="2700000" algn="tl">
                  <a:srgbClr val="000000">
                    <a:alpha val="43137"/>
                  </a:srgbClr>
                </a:outerShdw>
              </a:effectLst>
              <a:latin typeface="+mj-lt"/>
            </a:endParaRPr>
          </a:p>
        </p:txBody>
      </p:sp>
      <p:sp>
        <p:nvSpPr>
          <p:cNvPr id="3" name="Rectangle 2"/>
          <p:cNvSpPr/>
          <p:nvPr/>
        </p:nvSpPr>
        <p:spPr>
          <a:xfrm>
            <a:off x="2576736" y="2843006"/>
            <a:ext cx="6833963" cy="707886"/>
          </a:xfrm>
          <a:prstGeom prst="rect">
            <a:avLst/>
          </a:prstGeom>
        </p:spPr>
        <p:txBody>
          <a:bodyPr wrap="square">
            <a:spAutoFit/>
          </a:bodyPr>
          <a:lstStyle/>
          <a:p>
            <a:r>
              <a:rPr lang="fr-FR" sz="2000" dirty="0"/>
              <a:t>Chiffrement avec la clé privée de l’expéditeur. Déchiffrement avec la clé publique correspondante.</a:t>
            </a:r>
            <a:endParaRPr lang="fr-FR" sz="2400" b="1" dirty="0">
              <a:effectLst>
                <a:outerShdw blurRad="38100" dist="38100" dir="2700000" algn="tl">
                  <a:srgbClr val="000000">
                    <a:alpha val="43137"/>
                  </a:srgbClr>
                </a:outerShdw>
              </a:effectLst>
            </a:endParaRPr>
          </a:p>
        </p:txBody>
      </p:sp>
      <p:sp>
        <p:nvSpPr>
          <p:cNvPr id="12" name="Rectangle 11"/>
          <p:cNvSpPr/>
          <p:nvPr/>
        </p:nvSpPr>
        <p:spPr>
          <a:xfrm>
            <a:off x="2576736" y="5183206"/>
            <a:ext cx="6833963" cy="707886"/>
          </a:xfrm>
          <a:prstGeom prst="rect">
            <a:avLst/>
          </a:prstGeom>
        </p:spPr>
        <p:txBody>
          <a:bodyPr wrap="square">
            <a:spAutoFit/>
          </a:bodyPr>
          <a:lstStyle/>
          <a:p>
            <a:r>
              <a:rPr lang="fr-FR" sz="2000" dirty="0"/>
              <a:t>Chiffrement avec la clé publique </a:t>
            </a:r>
            <a:r>
              <a:rPr lang="fr-FR" sz="2000"/>
              <a:t>du destinataire.</a:t>
            </a:r>
          </a:p>
          <a:p>
            <a:r>
              <a:rPr lang="fr-FR" sz="2000"/>
              <a:t>Déchiffrement </a:t>
            </a:r>
            <a:r>
              <a:rPr lang="fr-FR" sz="2000" dirty="0"/>
              <a:t>avec la clé privée correspondante.</a:t>
            </a:r>
            <a:endParaRPr lang="fr-FR"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428539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501" y="2204863"/>
            <a:ext cx="6591300" cy="2952329"/>
          </a:xfrm>
        </p:spPr>
        <p:txBody>
          <a:bodyPr anchor="t"/>
          <a:lstStyle/>
          <a:p>
            <a:pPr defTabSz="180975">
              <a:lnSpc>
                <a:spcPct val="150000"/>
              </a:lnSpc>
              <a:tabLst>
                <a:tab pos="85725" algn="l"/>
                <a:tab pos="180975" algn="l"/>
              </a:tabLst>
            </a:pPr>
            <a:r>
              <a:rPr lang="fr-FR" dirty="0"/>
              <a:t>					</a:t>
            </a:r>
            <a:r>
              <a:rPr lang="fr-FR" b="1" cap="small" dirty="0">
                <a:effectLst>
                  <a:outerShdw blurRad="38100" dist="38100" dir="2700000" algn="tl">
                    <a:srgbClr val="000000">
                      <a:alpha val="43137"/>
                    </a:srgbClr>
                  </a:outerShdw>
                </a:effectLst>
              </a:rPr>
              <a:t>Le hachage</a:t>
            </a:r>
            <a:br>
              <a:rPr lang="fr-FR" dirty="0"/>
            </a:br>
            <a:r>
              <a:rPr lang="fr-FR" dirty="0"/>
              <a:t>			</a:t>
            </a:r>
            <a:r>
              <a:rPr lang="fr-FR" sz="2800" cap="small" dirty="0">
                <a:effectLst>
                  <a:outerShdw blurRad="38100" dist="38100" dir="2700000" algn="tl">
                    <a:srgbClr val="000000">
                      <a:alpha val="43137"/>
                    </a:srgbClr>
                  </a:outerShdw>
                </a:effectLst>
              </a:rPr>
              <a:t>Pour assurer L’intégrité</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214356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hachage</a:t>
            </a:r>
          </a:p>
        </p:txBody>
      </p:sp>
      <p:sp>
        <p:nvSpPr>
          <p:cNvPr id="5" name="Freeform 18"/>
          <p:cNvSpPr>
            <a:spLocks/>
          </p:cNvSpPr>
          <p:nvPr/>
        </p:nvSpPr>
        <p:spPr bwMode="auto">
          <a:xfrm rot="5400000">
            <a:off x="272480" y="1412776"/>
            <a:ext cx="1892300" cy="1892300"/>
          </a:xfrm>
          <a:prstGeom prst="teardrop">
            <a:avLst/>
          </a:prstGeom>
          <a:solidFill>
            <a:schemeClr val="accent5"/>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671845" y="2158870"/>
            <a:ext cx="109356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Intégrité</a:t>
            </a:r>
          </a:p>
        </p:txBody>
      </p:sp>
      <p:sp>
        <p:nvSpPr>
          <p:cNvPr id="8" name="ZoneTexte 7"/>
          <p:cNvSpPr txBox="1"/>
          <p:nvPr/>
        </p:nvSpPr>
        <p:spPr>
          <a:xfrm>
            <a:off x="2432720" y="1543317"/>
            <a:ext cx="6517470" cy="2616101"/>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 hachage</a:t>
            </a:r>
          </a:p>
          <a:p>
            <a:endParaRPr lang="fr-FR" sz="1800" b="1" dirty="0">
              <a:effectLst>
                <a:outerShdw blurRad="38100" dist="38100" dir="2700000" algn="tl">
                  <a:srgbClr val="000000">
                    <a:alpha val="43137"/>
                  </a:srgbClr>
                </a:outerShdw>
              </a:effectLst>
              <a:latin typeface="+mj-lt"/>
            </a:endParaRPr>
          </a:p>
          <a:p>
            <a:pPr marL="764658" lvl="1" indent="-285750">
              <a:buClr>
                <a:schemeClr val="accent5"/>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Fonction mathématique</a:t>
            </a:r>
            <a:r>
              <a:rPr lang="fr-FR" sz="1600" dirty="0">
                <a:latin typeface="+mj-lt"/>
              </a:rPr>
              <a:t> permettant d'obtenir un nombre (une suite de bits) </a:t>
            </a:r>
            <a:r>
              <a:rPr lang="fr-FR" sz="1600" b="1" dirty="0">
                <a:effectLst>
                  <a:outerShdw blurRad="38100" dist="38100" dir="2700000" algn="tl">
                    <a:srgbClr val="000000">
                      <a:alpha val="43137"/>
                    </a:srgbClr>
                  </a:outerShdw>
                </a:effectLst>
                <a:latin typeface="+mj-lt"/>
              </a:rPr>
              <a:t>caractéristique</a:t>
            </a:r>
            <a:r>
              <a:rPr lang="fr-FR" sz="1600" dirty="0">
                <a:latin typeface="+mj-lt"/>
              </a:rPr>
              <a:t> du document</a:t>
            </a:r>
          </a:p>
          <a:p>
            <a:pPr marL="764658" lvl="1" indent="-285750">
              <a:buClr>
                <a:schemeClr val="accent5"/>
              </a:buClr>
              <a:buFont typeface="Arial" panose="020B0604020202020204" pitchFamily="34" charset="0"/>
              <a:buChar char="•"/>
            </a:pPr>
            <a:endParaRPr lang="fr-FR" sz="1600" dirty="0">
              <a:latin typeface="+mj-lt"/>
            </a:endParaRPr>
          </a:p>
          <a:p>
            <a:pPr marL="764658" lvl="1" indent="-285750">
              <a:buClr>
                <a:schemeClr val="accent5"/>
              </a:buClr>
              <a:buFont typeface="Arial" panose="020B0604020202020204" pitchFamily="34" charset="0"/>
              <a:buChar char="•"/>
            </a:pPr>
            <a:r>
              <a:rPr lang="fr-FR" sz="1600" dirty="0">
                <a:latin typeface="+mj-lt"/>
              </a:rPr>
              <a:t>Le résultat est nommé </a:t>
            </a:r>
            <a:r>
              <a:rPr lang="fr-FR" sz="1600" b="1" dirty="0">
                <a:effectLst>
                  <a:outerShdw blurRad="38100" dist="38100" dir="2700000" algn="tl">
                    <a:srgbClr val="000000">
                      <a:alpha val="43137"/>
                    </a:srgbClr>
                  </a:outerShdw>
                </a:effectLst>
                <a:latin typeface="+mj-lt"/>
              </a:rPr>
              <a:t>empreinte</a:t>
            </a:r>
            <a:r>
              <a:rPr lang="fr-FR" sz="1600" dirty="0">
                <a:latin typeface="+mj-lt"/>
              </a:rPr>
              <a:t> du document, le </a:t>
            </a:r>
            <a:r>
              <a:rPr lang="fr-FR" sz="1600" b="1" dirty="0">
                <a:effectLst>
                  <a:outerShdw blurRad="38100" dist="38100" dir="2700000" algn="tl">
                    <a:srgbClr val="000000">
                      <a:alpha val="43137"/>
                    </a:srgbClr>
                  </a:outerShdw>
                </a:effectLst>
                <a:latin typeface="+mj-lt"/>
              </a:rPr>
              <a:t>hash</a:t>
            </a:r>
            <a:r>
              <a:rPr lang="fr-FR" sz="1600" dirty="0">
                <a:latin typeface="+mj-lt"/>
              </a:rPr>
              <a:t>, </a:t>
            </a:r>
            <a:r>
              <a:rPr lang="fr-FR" sz="1600" b="1" dirty="0" err="1">
                <a:effectLst>
                  <a:outerShdw blurRad="38100" dist="38100" dir="2700000" algn="tl">
                    <a:srgbClr val="000000">
                      <a:alpha val="43137"/>
                    </a:srgbClr>
                  </a:outerShdw>
                </a:effectLst>
                <a:latin typeface="+mj-lt"/>
              </a:rPr>
              <a:t>fingerprint</a:t>
            </a:r>
            <a:r>
              <a:rPr lang="fr-FR" sz="1600" dirty="0">
                <a:latin typeface="+mj-lt"/>
              </a:rPr>
              <a:t> ou </a:t>
            </a:r>
            <a:r>
              <a:rPr lang="fr-FR" sz="1600" b="1" dirty="0">
                <a:effectLst>
                  <a:outerShdw blurRad="38100" dist="38100" dir="2700000" algn="tl">
                    <a:srgbClr val="000000">
                      <a:alpha val="43137"/>
                    </a:srgbClr>
                  </a:outerShdw>
                </a:effectLst>
                <a:latin typeface="+mj-lt"/>
              </a:rPr>
              <a:t>checksum </a:t>
            </a:r>
            <a:r>
              <a:rPr lang="fr-FR" sz="1600" dirty="0">
                <a:latin typeface="+mj-lt"/>
              </a:rPr>
              <a:t>(littéralement somme de contrôle).</a:t>
            </a:r>
          </a:p>
          <a:p>
            <a:pPr marL="764658" lvl="1" indent="-285750">
              <a:buClr>
                <a:schemeClr val="accent5"/>
              </a:buClr>
              <a:buFont typeface="Arial" panose="020B0604020202020204" pitchFamily="34" charset="0"/>
              <a:buChar char="•"/>
            </a:pPr>
            <a:endParaRPr lang="fr-FR" sz="1600" dirty="0">
              <a:latin typeface="+mj-lt"/>
            </a:endParaRPr>
          </a:p>
          <a:p>
            <a:pPr marL="764658" lvl="1" indent="-285750">
              <a:buClr>
                <a:schemeClr val="accent5"/>
              </a:buClr>
              <a:buFont typeface="Arial" panose="020B0604020202020204" pitchFamily="34" charset="0"/>
              <a:buChar char="•"/>
            </a:pPr>
            <a:r>
              <a:rPr lang="fr-FR" sz="1600" dirty="0">
                <a:latin typeface="+mj-lt"/>
              </a:rPr>
              <a:t>Développé en </a:t>
            </a:r>
            <a:r>
              <a:rPr lang="fr-FR" sz="1600" b="1" dirty="0">
                <a:effectLst>
                  <a:outerShdw blurRad="38100" dist="38100" dir="2700000" algn="tl">
                    <a:srgbClr val="000000">
                      <a:alpha val="43137"/>
                    </a:srgbClr>
                  </a:outerShdw>
                </a:effectLst>
                <a:latin typeface="+mj-lt"/>
              </a:rPr>
              <a:t>1989</a:t>
            </a:r>
            <a:r>
              <a:rPr lang="fr-FR" sz="1600" dirty="0">
                <a:latin typeface="+mj-lt"/>
              </a:rPr>
              <a:t> par </a:t>
            </a:r>
            <a:r>
              <a:rPr lang="fr-FR" sz="1600" b="1" dirty="0">
                <a:effectLst>
                  <a:outerShdw blurRad="38100" dist="38100" dir="2700000" algn="tl">
                    <a:srgbClr val="000000">
                      <a:alpha val="43137"/>
                    </a:srgbClr>
                  </a:outerShdw>
                </a:effectLst>
                <a:latin typeface="+mj-lt"/>
              </a:rPr>
              <a:t>Ronald </a:t>
            </a:r>
            <a:r>
              <a:rPr lang="fr-FR" sz="1600" b="1" dirty="0" err="1">
                <a:effectLst>
                  <a:outerShdw blurRad="38100" dist="38100" dir="2700000" algn="tl">
                    <a:srgbClr val="000000">
                      <a:alpha val="43137"/>
                    </a:srgbClr>
                  </a:outerShdw>
                </a:effectLst>
                <a:latin typeface="+mj-lt"/>
              </a:rPr>
              <a:t>Rivest</a:t>
            </a:r>
            <a:r>
              <a:rPr lang="fr-FR" sz="1600" b="1" dirty="0">
                <a:effectLst>
                  <a:outerShdw blurRad="38100" dist="38100" dir="2700000" algn="tl">
                    <a:srgbClr val="000000">
                      <a:alpha val="43137"/>
                    </a:srgbClr>
                  </a:outerShdw>
                </a:effectLst>
                <a:latin typeface="+mj-lt"/>
              </a:rPr>
              <a:t> </a:t>
            </a:r>
            <a:r>
              <a:rPr lang="fr-FR" sz="1600" dirty="0">
                <a:latin typeface="+mj-lt"/>
              </a:rPr>
              <a:t>(un des développeurs de l’algorithme RSA)</a:t>
            </a:r>
          </a:p>
        </p:txBody>
      </p:sp>
      <p:pic>
        <p:nvPicPr>
          <p:cNvPr id="13320"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19635" y="4628071"/>
            <a:ext cx="1490289" cy="1490289"/>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sp>
        <p:nvSpPr>
          <p:cNvPr id="9" name="Flèche droite 8"/>
          <p:cNvSpPr/>
          <p:nvPr/>
        </p:nvSpPr>
        <p:spPr>
          <a:xfrm>
            <a:off x="3224808" y="5013176"/>
            <a:ext cx="3312368" cy="720080"/>
          </a:xfrm>
          <a:prstGeom prst="rightArrow">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Hachage</a:t>
            </a:r>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7216" y="4553441"/>
            <a:ext cx="1046940" cy="1639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153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20"/>
                                        </p:tgtEl>
                                        <p:attrNameLst>
                                          <p:attrName>style.visibility</p:attrName>
                                        </p:attrNameLst>
                                      </p:cBhvr>
                                      <p:to>
                                        <p:strVal val="visible"/>
                                      </p:to>
                                    </p:set>
                                    <p:animEffect transition="in" filter="fade">
                                      <p:cBhvr>
                                        <p:cTn id="7" dur="500"/>
                                        <p:tgtEl>
                                          <p:spTgt spid="133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267"/>
                                        </p:tgtEl>
                                        <p:attrNameLst>
                                          <p:attrName>style.visibility</p:attrName>
                                        </p:attrNameLst>
                                      </p:cBhvr>
                                      <p:to>
                                        <p:strVal val="visible"/>
                                      </p:to>
                                    </p:set>
                                    <p:animEffect transition="in" filter="fade">
                                      <p:cBhvr>
                                        <p:cTn id="13"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hachage</a:t>
            </a:r>
          </a:p>
        </p:txBody>
      </p:sp>
      <p:sp>
        <p:nvSpPr>
          <p:cNvPr id="5" name="Freeform 18"/>
          <p:cNvSpPr>
            <a:spLocks/>
          </p:cNvSpPr>
          <p:nvPr/>
        </p:nvSpPr>
        <p:spPr bwMode="auto">
          <a:xfrm rot="5400000">
            <a:off x="272480" y="1412776"/>
            <a:ext cx="1892300" cy="1892300"/>
          </a:xfrm>
          <a:prstGeom prst="teardrop">
            <a:avLst/>
          </a:prstGeom>
          <a:solidFill>
            <a:schemeClr val="accent5"/>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671845" y="2158870"/>
            <a:ext cx="109356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Intégrité</a:t>
            </a:r>
          </a:p>
        </p:txBody>
      </p:sp>
      <p:sp>
        <p:nvSpPr>
          <p:cNvPr id="8" name="ZoneTexte 7"/>
          <p:cNvSpPr txBox="1"/>
          <p:nvPr/>
        </p:nvSpPr>
        <p:spPr>
          <a:xfrm>
            <a:off x="2432720" y="1543317"/>
            <a:ext cx="6517470" cy="2123658"/>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Propriétés</a:t>
            </a:r>
          </a:p>
          <a:p>
            <a:endParaRPr lang="fr-FR" sz="1800" b="1" dirty="0">
              <a:effectLst>
                <a:outerShdw blurRad="38100" dist="38100" dir="2700000" algn="tl">
                  <a:srgbClr val="000000">
                    <a:alpha val="43137"/>
                  </a:srgbClr>
                </a:outerShdw>
              </a:effectLst>
              <a:latin typeface="+mj-lt"/>
            </a:endParaRPr>
          </a:p>
          <a:p>
            <a:pPr marL="764658" lvl="1" indent="-285750">
              <a:buClr>
                <a:schemeClr val="accent5"/>
              </a:buClr>
              <a:buFont typeface="Arial" panose="020B0604020202020204" pitchFamily="34" charset="0"/>
              <a:buChar char="•"/>
            </a:pPr>
            <a:r>
              <a:rPr lang="fr-FR" sz="1600" dirty="0">
                <a:latin typeface="+mj-lt"/>
              </a:rPr>
              <a:t>Associe </a:t>
            </a:r>
            <a:r>
              <a:rPr lang="fr-FR" sz="1600" b="1" dirty="0">
                <a:effectLst>
                  <a:outerShdw blurRad="38100" dist="38100" dir="2700000" algn="tl">
                    <a:srgbClr val="000000">
                      <a:alpha val="43137"/>
                    </a:srgbClr>
                  </a:outerShdw>
                </a:effectLst>
                <a:latin typeface="+mj-lt"/>
              </a:rPr>
              <a:t>une et une seule empreinte </a:t>
            </a:r>
            <a:r>
              <a:rPr lang="fr-FR" sz="1600" dirty="0">
                <a:latin typeface="+mj-lt"/>
              </a:rPr>
              <a:t>à un document : toute modification de ce </a:t>
            </a:r>
            <a:r>
              <a:rPr lang="fr-FR" sz="1600" b="1" dirty="0">
                <a:effectLst>
                  <a:outerShdw blurRad="38100" dist="38100" dir="2700000" algn="tl">
                    <a:srgbClr val="000000">
                      <a:alpha val="43137"/>
                    </a:srgbClr>
                  </a:outerShdw>
                </a:effectLst>
                <a:latin typeface="+mj-lt"/>
              </a:rPr>
              <a:t>document</a:t>
            </a:r>
            <a:r>
              <a:rPr lang="fr-FR" sz="1600" dirty="0">
                <a:latin typeface="+mj-lt"/>
              </a:rPr>
              <a:t> entraine la modification de son </a:t>
            </a:r>
            <a:r>
              <a:rPr lang="fr-FR" sz="1600" b="1" dirty="0">
                <a:effectLst>
                  <a:outerShdw blurRad="38100" dist="38100" dir="2700000" algn="tl">
                    <a:srgbClr val="000000">
                      <a:alpha val="43137"/>
                    </a:srgbClr>
                  </a:outerShdw>
                </a:effectLst>
                <a:latin typeface="+mj-lt"/>
              </a:rPr>
              <a:t>empreinte</a:t>
            </a:r>
            <a:r>
              <a:rPr lang="fr-FR" sz="1600" dirty="0">
                <a:latin typeface="+mj-lt"/>
              </a:rPr>
              <a:t>.</a:t>
            </a:r>
          </a:p>
          <a:p>
            <a:pPr marL="764658" lvl="1" indent="-285750">
              <a:buClr>
                <a:schemeClr val="accent5"/>
              </a:buClr>
              <a:buFont typeface="Arial" panose="020B0604020202020204" pitchFamily="34" charset="0"/>
              <a:buChar char="•"/>
            </a:pPr>
            <a:endParaRPr lang="fr-FR" sz="1600" dirty="0">
              <a:latin typeface="+mj-lt"/>
            </a:endParaRPr>
          </a:p>
          <a:p>
            <a:pPr marL="764658" lvl="1" indent="-285750">
              <a:buClr>
                <a:schemeClr val="accent5"/>
              </a:buClr>
              <a:buFont typeface="Arial" panose="020B0604020202020204" pitchFamily="34" charset="0"/>
              <a:buChar char="•"/>
            </a:pPr>
            <a:r>
              <a:rPr lang="fr-FR" sz="1600" dirty="0">
                <a:latin typeface="+mj-lt"/>
              </a:rPr>
              <a:t>Fonction à </a:t>
            </a:r>
            <a:r>
              <a:rPr lang="fr-FR" sz="1600" b="1" dirty="0">
                <a:effectLst>
                  <a:outerShdw blurRad="38100" dist="38100" dir="2700000" algn="tl">
                    <a:srgbClr val="000000">
                      <a:alpha val="43137"/>
                    </a:srgbClr>
                  </a:outerShdw>
                </a:effectLst>
                <a:latin typeface="+mj-lt"/>
              </a:rPr>
              <a:t>sens unique </a:t>
            </a:r>
            <a:r>
              <a:rPr lang="fr-FR" sz="1600" dirty="0">
                <a:latin typeface="+mj-lt"/>
              </a:rPr>
              <a:t>: il est impossible de retrouver le </a:t>
            </a:r>
            <a:r>
              <a:rPr lang="fr-FR" sz="1600" b="1" dirty="0">
                <a:effectLst>
                  <a:outerShdw blurRad="38100" dist="38100" dir="2700000" algn="tl">
                    <a:srgbClr val="000000">
                      <a:alpha val="43137"/>
                    </a:srgbClr>
                  </a:outerShdw>
                </a:effectLst>
                <a:latin typeface="+mj-lt"/>
              </a:rPr>
              <a:t>document</a:t>
            </a:r>
            <a:r>
              <a:rPr lang="fr-FR" sz="1600" dirty="0">
                <a:latin typeface="+mj-lt"/>
              </a:rPr>
              <a:t> original à partir de </a:t>
            </a:r>
            <a:r>
              <a:rPr lang="fr-FR" sz="1600" b="1" dirty="0">
                <a:effectLst>
                  <a:outerShdw blurRad="38100" dist="38100" dir="2700000" algn="tl">
                    <a:srgbClr val="000000">
                      <a:alpha val="43137"/>
                    </a:srgbClr>
                  </a:outerShdw>
                </a:effectLst>
                <a:latin typeface="+mj-lt"/>
              </a:rPr>
              <a:t>l’empreinte</a:t>
            </a:r>
            <a:r>
              <a:rPr lang="fr-FR" sz="1600" dirty="0">
                <a:latin typeface="+mj-lt"/>
              </a:rPr>
              <a:t>.</a:t>
            </a:r>
          </a:p>
          <a:p>
            <a:pPr marL="764658" lvl="1" indent="-285750">
              <a:buClr>
                <a:schemeClr val="accent4"/>
              </a:buClr>
              <a:buFont typeface="Arial" panose="020B0604020202020204" pitchFamily="34" charset="0"/>
              <a:buChar char="•"/>
            </a:pPr>
            <a:endParaRPr lang="fr-FR" sz="1600" dirty="0">
              <a:latin typeface="+mj-lt"/>
            </a:endParaRPr>
          </a:p>
        </p:txBody>
      </p:sp>
      <p:cxnSp>
        <p:nvCxnSpPr>
          <p:cNvPr id="10" name="Connecteur droit 9"/>
          <p:cNvCxnSpPr/>
          <p:nvPr/>
        </p:nvCxnSpPr>
        <p:spPr>
          <a:xfrm>
            <a:off x="851429" y="4797152"/>
            <a:ext cx="7990003" cy="0"/>
          </a:xfrm>
          <a:prstGeom prst="line">
            <a:avLst/>
          </a:prstGeom>
          <a:ln w="38100">
            <a:tailEnd type="triangle" w="lg" len="lg"/>
          </a:ln>
        </p:spPr>
        <p:style>
          <a:lnRef idx="1">
            <a:schemeClr val="accent5"/>
          </a:lnRef>
          <a:fillRef idx="0">
            <a:schemeClr val="accent5"/>
          </a:fillRef>
          <a:effectRef idx="0">
            <a:schemeClr val="accent5"/>
          </a:effectRef>
          <a:fontRef idx="minor">
            <a:schemeClr val="tx1"/>
          </a:fontRef>
        </p:style>
      </p:cxnSp>
      <p:sp>
        <p:nvSpPr>
          <p:cNvPr id="18" name="ZoneTexte 17"/>
          <p:cNvSpPr txBox="1"/>
          <p:nvPr/>
        </p:nvSpPr>
        <p:spPr>
          <a:xfrm>
            <a:off x="191163" y="4997786"/>
            <a:ext cx="1701800" cy="584775"/>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MD2</a:t>
            </a:r>
            <a:r>
              <a:rPr lang="fr-FR" sz="1600" dirty="0">
                <a:latin typeface="+mj-lt"/>
              </a:rPr>
              <a:t> </a:t>
            </a:r>
          </a:p>
          <a:p>
            <a:pPr algn="ctr"/>
            <a:r>
              <a:rPr lang="fr-FR" sz="1600" dirty="0">
                <a:latin typeface="+mj-lt"/>
              </a:rPr>
              <a:t>(128 bits)</a:t>
            </a:r>
          </a:p>
        </p:txBody>
      </p:sp>
      <p:sp>
        <p:nvSpPr>
          <p:cNvPr id="19" name="ZoneTexte 18"/>
          <p:cNvSpPr txBox="1"/>
          <p:nvPr/>
        </p:nvSpPr>
        <p:spPr>
          <a:xfrm>
            <a:off x="1393509" y="4997786"/>
            <a:ext cx="1701800" cy="615553"/>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MD4</a:t>
            </a:r>
            <a:r>
              <a:rPr lang="fr-FR" sz="1800" dirty="0"/>
              <a:t> </a:t>
            </a:r>
          </a:p>
          <a:p>
            <a:pPr algn="ctr"/>
            <a:r>
              <a:rPr lang="fr-FR" sz="1600" dirty="0">
                <a:latin typeface="+mj-lt"/>
              </a:rPr>
              <a:t>(128 bits)</a:t>
            </a:r>
          </a:p>
        </p:txBody>
      </p:sp>
      <p:sp>
        <p:nvSpPr>
          <p:cNvPr id="20" name="ZoneTexte 19"/>
          <p:cNvSpPr txBox="1"/>
          <p:nvPr/>
        </p:nvSpPr>
        <p:spPr>
          <a:xfrm>
            <a:off x="2595856" y="4997786"/>
            <a:ext cx="1701800" cy="615553"/>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MD5</a:t>
            </a:r>
            <a:r>
              <a:rPr lang="fr-FR" sz="1800" dirty="0"/>
              <a:t> </a:t>
            </a:r>
          </a:p>
          <a:p>
            <a:pPr algn="ctr"/>
            <a:r>
              <a:rPr lang="fr-FR" sz="1600" dirty="0">
                <a:latin typeface="+mj-lt"/>
              </a:rPr>
              <a:t>(128 bits)</a:t>
            </a:r>
          </a:p>
        </p:txBody>
      </p:sp>
      <p:sp>
        <p:nvSpPr>
          <p:cNvPr id="21" name="ZoneTexte 20"/>
          <p:cNvSpPr txBox="1"/>
          <p:nvPr/>
        </p:nvSpPr>
        <p:spPr>
          <a:xfrm>
            <a:off x="3798204" y="4997786"/>
            <a:ext cx="1701800" cy="615553"/>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SHA-0</a:t>
            </a:r>
            <a:r>
              <a:rPr lang="fr-FR" sz="1800" dirty="0"/>
              <a:t> </a:t>
            </a:r>
          </a:p>
          <a:p>
            <a:pPr algn="ctr"/>
            <a:r>
              <a:rPr lang="fr-FR" sz="1600" dirty="0">
                <a:latin typeface="+mj-lt"/>
              </a:rPr>
              <a:t>(160 bits)</a:t>
            </a:r>
          </a:p>
        </p:txBody>
      </p:sp>
      <p:sp>
        <p:nvSpPr>
          <p:cNvPr id="22" name="ZoneTexte 21"/>
          <p:cNvSpPr txBox="1"/>
          <p:nvPr/>
        </p:nvSpPr>
        <p:spPr>
          <a:xfrm>
            <a:off x="5000550" y="4997786"/>
            <a:ext cx="1701800" cy="615553"/>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SHA-1</a:t>
            </a:r>
            <a:r>
              <a:rPr lang="fr-FR" sz="1800" dirty="0"/>
              <a:t> </a:t>
            </a:r>
          </a:p>
          <a:p>
            <a:pPr algn="ctr"/>
            <a:r>
              <a:rPr lang="fr-FR" sz="1600" dirty="0">
                <a:latin typeface="+mj-lt"/>
              </a:rPr>
              <a:t>(160 bits)</a:t>
            </a:r>
          </a:p>
        </p:txBody>
      </p:sp>
      <p:sp>
        <p:nvSpPr>
          <p:cNvPr id="23" name="ZoneTexte 22"/>
          <p:cNvSpPr txBox="1"/>
          <p:nvPr/>
        </p:nvSpPr>
        <p:spPr>
          <a:xfrm>
            <a:off x="6063198" y="4997786"/>
            <a:ext cx="1981200" cy="615553"/>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SHA-2</a:t>
            </a:r>
            <a:r>
              <a:rPr lang="fr-FR" sz="1800" dirty="0"/>
              <a:t> </a:t>
            </a:r>
          </a:p>
          <a:p>
            <a:pPr algn="ctr"/>
            <a:r>
              <a:rPr lang="fr-FR" sz="1600" dirty="0">
                <a:latin typeface="+mj-lt"/>
              </a:rPr>
              <a:t>(256 / 512 bits)</a:t>
            </a:r>
          </a:p>
        </p:txBody>
      </p:sp>
      <p:sp>
        <p:nvSpPr>
          <p:cNvPr id="24" name="ZoneTexte 23"/>
          <p:cNvSpPr txBox="1"/>
          <p:nvPr/>
        </p:nvSpPr>
        <p:spPr>
          <a:xfrm>
            <a:off x="7265546" y="4997786"/>
            <a:ext cx="1981200" cy="584775"/>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SHA-3</a:t>
            </a:r>
          </a:p>
          <a:p>
            <a:pPr algn="ctr"/>
            <a:r>
              <a:rPr lang="fr-FR" sz="1600" dirty="0">
                <a:latin typeface="+mj-lt"/>
              </a:rPr>
              <a:t>(256/512 bits)</a:t>
            </a:r>
          </a:p>
        </p:txBody>
      </p:sp>
      <p:sp>
        <p:nvSpPr>
          <p:cNvPr id="26" name="ZoneTexte 25"/>
          <p:cNvSpPr txBox="1"/>
          <p:nvPr/>
        </p:nvSpPr>
        <p:spPr>
          <a:xfrm>
            <a:off x="763781" y="4324850"/>
            <a:ext cx="556563" cy="338554"/>
          </a:xfrm>
          <a:prstGeom prst="rect">
            <a:avLst/>
          </a:prstGeom>
          <a:noFill/>
        </p:spPr>
        <p:txBody>
          <a:bodyPr wrap="none" rtlCol="0">
            <a:spAutoFit/>
          </a:bodyPr>
          <a:lstStyle/>
          <a:p>
            <a:r>
              <a:rPr lang="fr-FR" sz="1600" b="1" dirty="0">
                <a:solidFill>
                  <a:schemeClr val="accent5"/>
                </a:solidFill>
                <a:latin typeface="+mj-lt"/>
              </a:rPr>
              <a:t>1989</a:t>
            </a:r>
          </a:p>
        </p:txBody>
      </p:sp>
      <p:sp>
        <p:nvSpPr>
          <p:cNvPr id="27" name="ZoneTexte 26"/>
          <p:cNvSpPr txBox="1"/>
          <p:nvPr/>
        </p:nvSpPr>
        <p:spPr>
          <a:xfrm>
            <a:off x="1966128" y="4293096"/>
            <a:ext cx="556563" cy="338554"/>
          </a:xfrm>
          <a:prstGeom prst="rect">
            <a:avLst/>
          </a:prstGeom>
          <a:noFill/>
        </p:spPr>
        <p:txBody>
          <a:bodyPr wrap="none" rtlCol="0">
            <a:spAutoFit/>
          </a:bodyPr>
          <a:lstStyle/>
          <a:p>
            <a:r>
              <a:rPr lang="fr-FR" sz="1600" b="1" dirty="0">
                <a:solidFill>
                  <a:schemeClr val="accent5"/>
                </a:solidFill>
                <a:latin typeface="+mj-lt"/>
              </a:rPr>
              <a:t>1990</a:t>
            </a:r>
          </a:p>
        </p:txBody>
      </p:sp>
      <p:sp>
        <p:nvSpPr>
          <p:cNvPr id="28" name="ZoneTexte 27"/>
          <p:cNvSpPr txBox="1"/>
          <p:nvPr/>
        </p:nvSpPr>
        <p:spPr>
          <a:xfrm>
            <a:off x="3168475" y="4312086"/>
            <a:ext cx="556563" cy="338554"/>
          </a:xfrm>
          <a:prstGeom prst="rect">
            <a:avLst/>
          </a:prstGeom>
          <a:noFill/>
        </p:spPr>
        <p:txBody>
          <a:bodyPr wrap="none" rtlCol="0">
            <a:spAutoFit/>
          </a:bodyPr>
          <a:lstStyle/>
          <a:p>
            <a:r>
              <a:rPr lang="fr-FR" sz="1600" b="1" dirty="0">
                <a:solidFill>
                  <a:schemeClr val="accent5"/>
                </a:solidFill>
                <a:latin typeface="+mj-lt"/>
              </a:rPr>
              <a:t>1991</a:t>
            </a:r>
          </a:p>
        </p:txBody>
      </p:sp>
      <p:sp>
        <p:nvSpPr>
          <p:cNvPr id="29" name="ZoneTexte 28"/>
          <p:cNvSpPr txBox="1"/>
          <p:nvPr/>
        </p:nvSpPr>
        <p:spPr>
          <a:xfrm>
            <a:off x="4370822" y="4293096"/>
            <a:ext cx="556563" cy="338554"/>
          </a:xfrm>
          <a:prstGeom prst="rect">
            <a:avLst/>
          </a:prstGeom>
          <a:noFill/>
        </p:spPr>
        <p:txBody>
          <a:bodyPr wrap="none" rtlCol="0">
            <a:spAutoFit/>
          </a:bodyPr>
          <a:lstStyle/>
          <a:p>
            <a:r>
              <a:rPr lang="fr-FR" sz="1600" b="1" dirty="0">
                <a:solidFill>
                  <a:schemeClr val="accent5"/>
                </a:solidFill>
                <a:latin typeface="+mj-lt"/>
              </a:rPr>
              <a:t>1993</a:t>
            </a:r>
          </a:p>
        </p:txBody>
      </p:sp>
      <p:sp>
        <p:nvSpPr>
          <p:cNvPr id="30" name="ZoneTexte 29"/>
          <p:cNvSpPr txBox="1"/>
          <p:nvPr/>
        </p:nvSpPr>
        <p:spPr>
          <a:xfrm>
            <a:off x="5573169" y="4293096"/>
            <a:ext cx="556563" cy="338554"/>
          </a:xfrm>
          <a:prstGeom prst="rect">
            <a:avLst/>
          </a:prstGeom>
          <a:noFill/>
        </p:spPr>
        <p:txBody>
          <a:bodyPr wrap="none" rtlCol="0">
            <a:spAutoFit/>
          </a:bodyPr>
          <a:lstStyle/>
          <a:p>
            <a:r>
              <a:rPr lang="fr-FR" sz="1600" b="1" dirty="0">
                <a:solidFill>
                  <a:schemeClr val="accent5"/>
                </a:solidFill>
                <a:latin typeface="+mj-lt"/>
              </a:rPr>
              <a:t>1995</a:t>
            </a:r>
          </a:p>
        </p:txBody>
      </p:sp>
      <p:sp>
        <p:nvSpPr>
          <p:cNvPr id="31" name="ZoneTexte 30"/>
          <p:cNvSpPr txBox="1"/>
          <p:nvPr/>
        </p:nvSpPr>
        <p:spPr>
          <a:xfrm>
            <a:off x="6775516" y="4293096"/>
            <a:ext cx="556563" cy="338554"/>
          </a:xfrm>
          <a:prstGeom prst="rect">
            <a:avLst/>
          </a:prstGeom>
          <a:noFill/>
        </p:spPr>
        <p:txBody>
          <a:bodyPr wrap="none" rtlCol="0">
            <a:spAutoFit/>
          </a:bodyPr>
          <a:lstStyle/>
          <a:p>
            <a:r>
              <a:rPr lang="fr-FR" sz="1600" b="1" dirty="0">
                <a:solidFill>
                  <a:schemeClr val="accent5"/>
                </a:solidFill>
                <a:latin typeface="+mj-lt"/>
              </a:rPr>
              <a:t>2002</a:t>
            </a:r>
          </a:p>
        </p:txBody>
      </p:sp>
      <p:sp>
        <p:nvSpPr>
          <p:cNvPr id="32" name="ZoneTexte 31"/>
          <p:cNvSpPr txBox="1"/>
          <p:nvPr/>
        </p:nvSpPr>
        <p:spPr>
          <a:xfrm>
            <a:off x="7977864" y="4293096"/>
            <a:ext cx="556563" cy="338554"/>
          </a:xfrm>
          <a:prstGeom prst="rect">
            <a:avLst/>
          </a:prstGeom>
          <a:noFill/>
        </p:spPr>
        <p:txBody>
          <a:bodyPr wrap="none" rtlCol="0">
            <a:spAutoFit/>
          </a:bodyPr>
          <a:lstStyle/>
          <a:p>
            <a:r>
              <a:rPr lang="fr-FR" sz="1600" b="1" dirty="0">
                <a:solidFill>
                  <a:schemeClr val="accent5"/>
                </a:solidFill>
                <a:latin typeface="+mj-lt"/>
              </a:rPr>
              <a:t>2012</a:t>
            </a:r>
          </a:p>
        </p:txBody>
      </p:sp>
      <p:sp>
        <p:nvSpPr>
          <p:cNvPr id="4" name="Ellipse 3"/>
          <p:cNvSpPr/>
          <p:nvPr/>
        </p:nvSpPr>
        <p:spPr>
          <a:xfrm>
            <a:off x="953780"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34" name="Ellipse 33"/>
          <p:cNvSpPr/>
          <p:nvPr/>
        </p:nvSpPr>
        <p:spPr>
          <a:xfrm>
            <a:off x="2156127"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35" name="Ellipse 34"/>
          <p:cNvSpPr/>
          <p:nvPr/>
        </p:nvSpPr>
        <p:spPr>
          <a:xfrm>
            <a:off x="3358474"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36" name="Ellipse 35"/>
          <p:cNvSpPr/>
          <p:nvPr/>
        </p:nvSpPr>
        <p:spPr>
          <a:xfrm>
            <a:off x="4560821"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37" name="Ellipse 36"/>
          <p:cNvSpPr/>
          <p:nvPr/>
        </p:nvSpPr>
        <p:spPr>
          <a:xfrm>
            <a:off x="5763168"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38" name="Ellipse 37"/>
          <p:cNvSpPr/>
          <p:nvPr/>
        </p:nvSpPr>
        <p:spPr>
          <a:xfrm>
            <a:off x="6965515"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
        <p:nvSpPr>
          <p:cNvPr id="39" name="Ellipse 38"/>
          <p:cNvSpPr/>
          <p:nvPr/>
        </p:nvSpPr>
        <p:spPr>
          <a:xfrm>
            <a:off x="8167863" y="4713185"/>
            <a:ext cx="176566" cy="17656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600" dirty="0"/>
          </a:p>
        </p:txBody>
      </p:sp>
    </p:spTree>
    <p:extLst>
      <p:ext uri="{BB962C8B-B14F-4D97-AF65-F5344CB8AC3E}">
        <p14:creationId xmlns:p14="http://schemas.microsoft.com/office/powerpoint/2010/main" val="3386170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6" grpId="0"/>
      <p:bldP spid="27" grpId="0"/>
      <p:bldP spid="28" grpId="0"/>
      <p:bldP spid="29" grpId="0"/>
      <p:bldP spid="30" grpId="0"/>
      <p:bldP spid="31" grpId="0"/>
      <p:bldP spid="32" grpId="0"/>
      <p:bldP spid="4" grpId="0" animBg="1"/>
      <p:bldP spid="34" grpId="0" animBg="1"/>
      <p:bldP spid="35" grpId="0" animBg="1"/>
      <p:bldP spid="36" grpId="0" animBg="1"/>
      <p:bldP spid="37" grpId="0" animBg="1"/>
      <p:bldP spid="38" grpId="0" animBg="1"/>
      <p:bldP spid="3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2549" y="1588284"/>
            <a:ext cx="4189042" cy="4762111"/>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Clé</a:t>
            </a:r>
          </a:p>
        </p:txBody>
      </p:sp>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Le hachage</a:t>
            </a:r>
          </a:p>
        </p:txBody>
      </p:sp>
      <p:sp>
        <p:nvSpPr>
          <p:cNvPr id="9" name="Rectangle 8"/>
          <p:cNvSpPr/>
          <p:nvPr/>
        </p:nvSpPr>
        <p:spPr>
          <a:xfrm>
            <a:off x="5353944" y="1597416"/>
            <a:ext cx="4235936" cy="4783912"/>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287119" y="1588285"/>
            <a:ext cx="4959904"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23" name="ZoneTexte 22"/>
          <p:cNvSpPr txBox="1"/>
          <p:nvPr/>
        </p:nvSpPr>
        <p:spPr>
          <a:xfrm>
            <a:off x="5150982" y="1597416"/>
            <a:ext cx="4448295"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6" name="Connecteur droit avec flèche 5"/>
          <p:cNvCxnSpPr/>
          <p:nvPr/>
        </p:nvCxnSpPr>
        <p:spPr>
          <a:xfrm flipV="1">
            <a:off x="2701405" y="2492896"/>
            <a:ext cx="4799023" cy="1"/>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26"/>
          <p:cNvCxnSpPr>
            <a:endCxn id="28" idx="2"/>
          </p:cNvCxnSpPr>
          <p:nvPr/>
        </p:nvCxnSpPr>
        <p:spPr>
          <a:xfrm>
            <a:off x="2144688" y="3352967"/>
            <a:ext cx="1944216" cy="337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4088904" y="2969054"/>
            <a:ext cx="1845610" cy="774574"/>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solidFill>
                  <a:schemeClr val="tx1"/>
                </a:solidFill>
                <a:latin typeface="+mj-lt"/>
              </a:rPr>
              <a:t>Hachage</a:t>
            </a:r>
          </a:p>
        </p:txBody>
      </p:sp>
      <p:sp>
        <p:nvSpPr>
          <p:cNvPr id="40" name="Ellipse 39"/>
          <p:cNvSpPr/>
          <p:nvPr/>
        </p:nvSpPr>
        <p:spPr>
          <a:xfrm>
            <a:off x="4178111" y="4783749"/>
            <a:ext cx="1845610" cy="774574"/>
          </a:xfrm>
          <a:prstGeom prst="ellipse">
            <a:avLst/>
          </a:prstGeom>
          <a:solidFill>
            <a:schemeClr val="accent2">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1" name="ZoneTexte 40"/>
          <p:cNvSpPr txBox="1"/>
          <p:nvPr/>
        </p:nvSpPr>
        <p:spPr>
          <a:xfrm>
            <a:off x="4264343" y="4986370"/>
            <a:ext cx="1670171" cy="369332"/>
          </a:xfrm>
          <a:prstGeom prst="rect">
            <a:avLst/>
          </a:prstGeom>
          <a:noFill/>
        </p:spPr>
        <p:txBody>
          <a:bodyPr wrap="square" rtlCol="0">
            <a:spAutoFit/>
          </a:bodyPr>
          <a:lstStyle/>
          <a:p>
            <a:pPr algn="ctr"/>
            <a:r>
              <a:rPr lang="fr-FR" sz="1800" dirty="0">
                <a:latin typeface="+mj-lt"/>
              </a:rPr>
              <a:t>Comparaison</a:t>
            </a:r>
            <a:endParaRPr lang="fr-FR" sz="1600" dirty="0"/>
          </a:p>
        </p:txBody>
      </p:sp>
      <p:pic>
        <p:nvPicPr>
          <p:cNvPr id="34"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84728" y="1913199"/>
            <a:ext cx="1002557" cy="1002557"/>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pic>
        <p:nvPicPr>
          <p:cNvPr id="35"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00428" y="1906906"/>
            <a:ext cx="1002557" cy="1002557"/>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pic>
        <p:nvPicPr>
          <p:cNvPr id="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658" y="3883754"/>
            <a:ext cx="574696" cy="899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14359" y="3789040"/>
            <a:ext cx="574696" cy="899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Connecteur droit 43"/>
          <p:cNvCxnSpPr>
            <a:stCxn id="40" idx="6"/>
          </p:cNvCxnSpPr>
          <p:nvPr/>
        </p:nvCxnSpPr>
        <p:spPr>
          <a:xfrm flipV="1">
            <a:off x="6023721" y="5153082"/>
            <a:ext cx="1017511" cy="17954"/>
          </a:xfrm>
          <a:prstGeom prst="line">
            <a:avLst/>
          </a:prstGeom>
          <a:ln w="6350"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1983323" y="3061087"/>
            <a:ext cx="0" cy="727953"/>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a:off x="8008712" y="2988902"/>
            <a:ext cx="1341" cy="728130"/>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136" y="3789039"/>
            <a:ext cx="574696" cy="899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1" name="Connecteur droit avec flèche 50"/>
          <p:cNvCxnSpPr/>
          <p:nvPr/>
        </p:nvCxnSpPr>
        <p:spPr>
          <a:xfrm>
            <a:off x="7129544" y="5216157"/>
            <a:ext cx="584815" cy="517099"/>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p:cNvCxnSpPr/>
          <p:nvPr/>
        </p:nvCxnSpPr>
        <p:spPr>
          <a:xfrm>
            <a:off x="6506159" y="4964024"/>
            <a:ext cx="1441528" cy="0"/>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p:cNvCxnSpPr/>
          <p:nvPr/>
        </p:nvCxnSpPr>
        <p:spPr>
          <a:xfrm flipV="1">
            <a:off x="6363511" y="4689035"/>
            <a:ext cx="0" cy="274989"/>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p:nvPr/>
        </p:nvCxnSpPr>
        <p:spPr>
          <a:xfrm flipV="1">
            <a:off x="7947687" y="4653136"/>
            <a:ext cx="0" cy="274989"/>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p:cNvCxnSpPr/>
          <p:nvPr/>
        </p:nvCxnSpPr>
        <p:spPr>
          <a:xfrm flipV="1">
            <a:off x="7124235" y="4941168"/>
            <a:ext cx="0" cy="274989"/>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p:cNvCxnSpPr/>
          <p:nvPr/>
        </p:nvCxnSpPr>
        <p:spPr>
          <a:xfrm flipH="1">
            <a:off x="6651543" y="5216157"/>
            <a:ext cx="478002" cy="517099"/>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4" name="Connecteur droit avec flèche 63"/>
          <p:cNvCxnSpPr/>
          <p:nvPr/>
        </p:nvCxnSpPr>
        <p:spPr>
          <a:xfrm>
            <a:off x="2559293" y="4221088"/>
            <a:ext cx="3473827" cy="0"/>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2290" name="Picture 2" descr="Afficher l'image d'origin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698" t="44599" r="50988" b="19746"/>
          <a:stretch/>
        </p:blipFill>
        <p:spPr bwMode="auto">
          <a:xfrm>
            <a:off x="6194757" y="5763977"/>
            <a:ext cx="471291" cy="47583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Afficher l'image d'origin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000" t="21068" r="14160" b="43743"/>
          <a:stretch/>
        </p:blipFill>
        <p:spPr bwMode="auto">
          <a:xfrm>
            <a:off x="7701790" y="5755136"/>
            <a:ext cx="438735" cy="430759"/>
          </a:xfrm>
          <a:prstGeom prst="rect">
            <a:avLst/>
          </a:prstGeom>
          <a:noFill/>
          <a:extLst>
            <a:ext uri="{909E8E84-426E-40DD-AFC4-6F175D3DCCD1}">
              <a14:hiddenFill xmlns:a14="http://schemas.microsoft.com/office/drawing/2010/main">
                <a:solidFill>
                  <a:srgbClr val="FFFFFF"/>
                </a:solidFill>
              </a14:hiddenFill>
            </a:ext>
          </a:extLst>
        </p:spPr>
      </p:pic>
      <p:sp>
        <p:nvSpPr>
          <p:cNvPr id="11265" name="ZoneTexte 11264"/>
          <p:cNvSpPr txBox="1"/>
          <p:nvPr/>
        </p:nvSpPr>
        <p:spPr>
          <a:xfrm>
            <a:off x="8134081" y="5801238"/>
            <a:ext cx="1431802" cy="307777"/>
          </a:xfrm>
          <a:prstGeom prst="rect">
            <a:avLst/>
          </a:prstGeom>
          <a:noFill/>
        </p:spPr>
        <p:txBody>
          <a:bodyPr wrap="none" rtlCol="0">
            <a:spAutoFit/>
          </a:bodyPr>
          <a:lstStyle/>
          <a:p>
            <a:r>
              <a:rPr lang="fr-FR" sz="1400" dirty="0">
                <a:solidFill>
                  <a:srgbClr val="00B050"/>
                </a:solidFill>
                <a:latin typeface="+mj-lt"/>
              </a:rPr>
              <a:t>Document intègre !</a:t>
            </a:r>
          </a:p>
        </p:txBody>
      </p:sp>
      <p:cxnSp>
        <p:nvCxnSpPr>
          <p:cNvPr id="79" name="Connecteur droit 78"/>
          <p:cNvCxnSpPr/>
          <p:nvPr/>
        </p:nvCxnSpPr>
        <p:spPr>
          <a:xfrm>
            <a:off x="5951595" y="3356341"/>
            <a:ext cx="1944216" cy="337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667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par>
                                <p:cTn id="32" presetID="10" presetClass="entr" presetSubtype="0"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par>
                                <p:cTn id="38" presetID="10" presetClass="entr" presetSubtype="0"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par>
                                <p:cTn id="50" presetID="10" presetClass="entr" presetSubtype="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par>
                                <p:cTn id="56" presetID="10" presetClass="entr" presetSubtype="0" fill="hold" nodeType="with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childTnLst>
                                </p:cTn>
                              </p:par>
                              <p:par>
                                <p:cTn id="59" presetID="10"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par>
                                <p:cTn id="62" presetID="10" presetClass="entr" presetSubtype="0" fill="hold" nodeType="withEffect">
                                  <p:stCondLst>
                                    <p:cond delay="0"/>
                                  </p:stCondLst>
                                  <p:childTnLst>
                                    <p:set>
                                      <p:cBhvr>
                                        <p:cTn id="63" dur="1" fill="hold">
                                          <p:stCondLst>
                                            <p:cond delay="0"/>
                                          </p:stCondLst>
                                        </p:cTn>
                                        <p:tgtEl>
                                          <p:spTgt spid="12292"/>
                                        </p:tgtEl>
                                        <p:attrNameLst>
                                          <p:attrName>style.visibility</p:attrName>
                                        </p:attrNameLst>
                                      </p:cBhvr>
                                      <p:to>
                                        <p:strVal val="visible"/>
                                      </p:to>
                                    </p:set>
                                    <p:animEffect transition="in" filter="fade">
                                      <p:cBhvr>
                                        <p:cTn id="64" dur="500"/>
                                        <p:tgtEl>
                                          <p:spTgt spid="1229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1265"/>
                                        </p:tgtEl>
                                        <p:attrNameLst>
                                          <p:attrName>style.visibility</p:attrName>
                                        </p:attrNameLst>
                                      </p:cBhvr>
                                      <p:to>
                                        <p:strVal val="visible"/>
                                      </p:to>
                                    </p:set>
                                    <p:animEffect transition="in" filter="fade">
                                      <p:cBhvr>
                                        <p:cTn id="67" dur="500"/>
                                        <p:tgtEl>
                                          <p:spTgt spid="112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par>
                                <p:cTn id="71" presetID="10" presetClass="entr" presetSubtype="0" fill="hold" nodeType="withEffect">
                                  <p:stCondLst>
                                    <p:cond delay="0"/>
                                  </p:stCondLst>
                                  <p:childTnLst>
                                    <p:set>
                                      <p:cBhvr>
                                        <p:cTn id="72" dur="1" fill="hold">
                                          <p:stCondLst>
                                            <p:cond delay="0"/>
                                          </p:stCondLst>
                                        </p:cTn>
                                        <p:tgtEl>
                                          <p:spTgt spid="12290"/>
                                        </p:tgtEl>
                                        <p:attrNameLst>
                                          <p:attrName>style.visibility</p:attrName>
                                        </p:attrNameLst>
                                      </p:cBhvr>
                                      <p:to>
                                        <p:strVal val="visible"/>
                                      </p:to>
                                    </p:set>
                                    <p:animEffect transition="in" filter="fade">
                                      <p:cBhvr>
                                        <p:cTn id="73"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0" grpId="0" animBg="1"/>
      <p:bldP spid="41" grpId="0"/>
      <p:bldP spid="1126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hachage</a:t>
            </a:r>
          </a:p>
        </p:txBody>
      </p:sp>
      <p:sp>
        <p:nvSpPr>
          <p:cNvPr id="5" name="Freeform 18"/>
          <p:cNvSpPr>
            <a:spLocks/>
          </p:cNvSpPr>
          <p:nvPr/>
        </p:nvSpPr>
        <p:spPr bwMode="auto">
          <a:xfrm rot="5400000">
            <a:off x="272480" y="1412776"/>
            <a:ext cx="1892300" cy="1892300"/>
          </a:xfrm>
          <a:prstGeom prst="teardrop">
            <a:avLst/>
          </a:prstGeom>
          <a:solidFill>
            <a:schemeClr val="accent5"/>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671845" y="2158870"/>
            <a:ext cx="109356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Intégrité</a:t>
            </a:r>
          </a:p>
        </p:txBody>
      </p:sp>
      <p:sp>
        <p:nvSpPr>
          <p:cNvPr id="8" name="ZoneTexte 7"/>
          <p:cNvSpPr txBox="1"/>
          <p:nvPr/>
        </p:nvSpPr>
        <p:spPr>
          <a:xfrm>
            <a:off x="2432720" y="1543317"/>
            <a:ext cx="6517470" cy="892552"/>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Les attaques contre le hachage</a:t>
            </a:r>
          </a:p>
          <a:p>
            <a:endParaRPr lang="fr-FR" sz="1800" b="1" dirty="0">
              <a:effectLst>
                <a:outerShdw blurRad="38100" dist="38100" dir="2700000" algn="tl">
                  <a:srgbClr val="000000">
                    <a:alpha val="43137"/>
                  </a:srgbClr>
                </a:outerShdw>
              </a:effectLst>
              <a:latin typeface="+mj-lt"/>
            </a:endParaRPr>
          </a:p>
          <a:p>
            <a:pPr marL="764658" lvl="1" indent="-285750">
              <a:buClr>
                <a:schemeClr val="accent5"/>
              </a:buClr>
              <a:buFont typeface="Arial" panose="020B0604020202020204" pitchFamily="34" charset="0"/>
              <a:buChar char="•"/>
            </a:pPr>
            <a:endParaRPr lang="fr-FR" sz="1600" b="1" dirty="0">
              <a:effectLst>
                <a:outerShdw blurRad="38100" dist="38100" dir="2700000" algn="tl">
                  <a:srgbClr val="000000">
                    <a:alpha val="43137"/>
                  </a:srgbClr>
                </a:outerShdw>
              </a:effectLst>
              <a:latin typeface="+mj-lt"/>
            </a:endParaRPr>
          </a:p>
        </p:txBody>
      </p:sp>
      <p:sp>
        <p:nvSpPr>
          <p:cNvPr id="10" name="ZoneTexte 9">
            <a:extLst>
              <a:ext uri="{FF2B5EF4-FFF2-40B4-BE49-F238E27FC236}">
                <a16:creationId xmlns:a16="http://schemas.microsoft.com/office/drawing/2014/main" id="{A66D9228-0C41-46C8-8494-D1CE20794E0E}"/>
              </a:ext>
            </a:extLst>
          </p:cNvPr>
          <p:cNvSpPr txBox="1"/>
          <p:nvPr/>
        </p:nvSpPr>
        <p:spPr>
          <a:xfrm>
            <a:off x="2458264" y="2724725"/>
            <a:ext cx="7222768" cy="584775"/>
          </a:xfrm>
          <a:prstGeom prst="rect">
            <a:avLst/>
          </a:prstGeom>
          <a:noFill/>
        </p:spPr>
        <p:txBody>
          <a:bodyPr wrap="square">
            <a:spAutoFit/>
          </a:bodyPr>
          <a:lstStyle/>
          <a:p>
            <a:pPr marL="285750" indent="-285750">
              <a:buClr>
                <a:schemeClr val="accent5"/>
              </a:buClr>
              <a:buFont typeface="Wingdings" panose="05000000000000000000" pitchFamily="2" charset="2"/>
              <a:buChar char="Ø"/>
            </a:pPr>
            <a:r>
              <a:rPr lang="fr-FR" sz="1600" dirty="0">
                <a:latin typeface="+mj-lt"/>
              </a:rPr>
              <a:t>Il est facile de trouver sur internet des dictionnaires immenses d’empreintes MD5 précalculées </a:t>
            </a:r>
          </a:p>
        </p:txBody>
      </p:sp>
      <p:sp>
        <p:nvSpPr>
          <p:cNvPr id="11" name="ZoneTexte 10">
            <a:extLst>
              <a:ext uri="{FF2B5EF4-FFF2-40B4-BE49-F238E27FC236}">
                <a16:creationId xmlns:a16="http://schemas.microsoft.com/office/drawing/2014/main" id="{AF2E2B77-9B0E-4EE0-BA2F-6AE93B3607E1}"/>
              </a:ext>
            </a:extLst>
          </p:cNvPr>
          <p:cNvSpPr txBox="1"/>
          <p:nvPr/>
        </p:nvSpPr>
        <p:spPr>
          <a:xfrm>
            <a:off x="272480" y="3338905"/>
            <a:ext cx="9505056" cy="830997"/>
          </a:xfrm>
          <a:prstGeom prst="rect">
            <a:avLst/>
          </a:prstGeom>
          <a:noFill/>
        </p:spPr>
        <p:txBody>
          <a:bodyPr wrap="square">
            <a:spAutoFit/>
          </a:bodyPr>
          <a:lstStyle/>
          <a:p>
            <a:r>
              <a:rPr lang="fr-FR" sz="1600" dirty="0">
                <a:latin typeface="+mj-lt"/>
                <a:sym typeface="Wingdings" panose="05000000000000000000" pitchFamily="2" charset="2"/>
              </a:rPr>
              <a:t>Ajouter </a:t>
            </a:r>
            <a:r>
              <a:rPr lang="fr-FR" sz="1600" b="1" dirty="0">
                <a:effectLst>
                  <a:outerShdw blurRad="38100" dist="38100" dir="2700000" algn="tl">
                    <a:srgbClr val="000000">
                      <a:alpha val="43137"/>
                    </a:srgbClr>
                  </a:outerShdw>
                </a:effectLst>
                <a:latin typeface="+mj-lt"/>
                <a:sym typeface="Wingdings" panose="05000000000000000000" pitchFamily="2" charset="2"/>
              </a:rPr>
              <a:t>un sel </a:t>
            </a:r>
            <a:r>
              <a:rPr lang="fr-FR" sz="1600" dirty="0">
                <a:latin typeface="+mj-lt"/>
                <a:sym typeface="Wingdings" panose="05000000000000000000" pitchFamily="2" charset="2"/>
              </a:rPr>
              <a:t>(chaîne de caractères) </a:t>
            </a:r>
            <a:r>
              <a:rPr lang="fr-FR" sz="1600" b="1" dirty="0">
                <a:effectLst>
                  <a:outerShdw blurRad="38100" dist="38100" dir="2700000" algn="tl">
                    <a:srgbClr val="000000">
                      <a:alpha val="43137"/>
                    </a:srgbClr>
                  </a:outerShdw>
                </a:effectLst>
                <a:latin typeface="+mj-lt"/>
                <a:sym typeface="Wingdings" panose="05000000000000000000" pitchFamily="2" charset="2"/>
              </a:rPr>
              <a:t>avant le hachage</a:t>
            </a:r>
            <a:r>
              <a:rPr lang="fr-FR" sz="1600" dirty="0">
                <a:latin typeface="+mj-lt"/>
                <a:sym typeface="Wingdings" panose="05000000000000000000" pitchFamily="2" charset="2"/>
              </a:rPr>
              <a:t>, protège contre les attaques par dictionnaire et table arc-en-ciel.</a:t>
            </a:r>
          </a:p>
          <a:p>
            <a:endParaRPr lang="fr-FR" sz="1600" dirty="0">
              <a:latin typeface="+mj-lt"/>
              <a:sym typeface="Wingdings" panose="05000000000000000000" pitchFamily="2" charset="2"/>
            </a:endParaRPr>
          </a:p>
          <a:p>
            <a:endParaRPr lang="fr-FR" sz="1600" dirty="0">
              <a:latin typeface="+mj-lt"/>
            </a:endParaRPr>
          </a:p>
        </p:txBody>
      </p:sp>
      <p:graphicFrame>
        <p:nvGraphicFramePr>
          <p:cNvPr id="4" name="Tableau 5">
            <a:extLst>
              <a:ext uri="{FF2B5EF4-FFF2-40B4-BE49-F238E27FC236}">
                <a16:creationId xmlns:a16="http://schemas.microsoft.com/office/drawing/2014/main" id="{60DFA37B-8981-49C8-AFBF-974508733C16}"/>
              </a:ext>
            </a:extLst>
          </p:cNvPr>
          <p:cNvGraphicFramePr>
            <a:graphicFrameLocks noGrp="1"/>
          </p:cNvGraphicFramePr>
          <p:nvPr>
            <p:extLst>
              <p:ext uri="{D42A27DB-BD31-4B8C-83A1-F6EECF244321}">
                <p14:modId xmlns:p14="http://schemas.microsoft.com/office/powerpoint/2010/main" val="3404144658"/>
              </p:ext>
            </p:extLst>
          </p:nvPr>
        </p:nvGraphicFramePr>
        <p:xfrm>
          <a:off x="272480" y="4188688"/>
          <a:ext cx="9264536" cy="1125995"/>
        </p:xfrm>
        <a:graphic>
          <a:graphicData uri="http://schemas.openxmlformats.org/drawingml/2006/table">
            <a:tbl>
              <a:tblPr firstRow="1" bandRow="1">
                <a:tableStyleId>{7DF18680-E054-41AD-8BC1-D1AEF772440D}</a:tableStyleId>
              </a:tblPr>
              <a:tblGrid>
                <a:gridCol w="1800200">
                  <a:extLst>
                    <a:ext uri="{9D8B030D-6E8A-4147-A177-3AD203B41FA5}">
                      <a16:colId xmlns:a16="http://schemas.microsoft.com/office/drawing/2014/main" val="3855989755"/>
                    </a:ext>
                  </a:extLst>
                </a:gridCol>
                <a:gridCol w="1224136">
                  <a:extLst>
                    <a:ext uri="{9D8B030D-6E8A-4147-A177-3AD203B41FA5}">
                      <a16:colId xmlns:a16="http://schemas.microsoft.com/office/drawing/2014/main" val="1978895055"/>
                    </a:ext>
                  </a:extLst>
                </a:gridCol>
                <a:gridCol w="2016224">
                  <a:extLst>
                    <a:ext uri="{9D8B030D-6E8A-4147-A177-3AD203B41FA5}">
                      <a16:colId xmlns:a16="http://schemas.microsoft.com/office/drawing/2014/main" val="246390038"/>
                    </a:ext>
                  </a:extLst>
                </a:gridCol>
                <a:gridCol w="4223976">
                  <a:extLst>
                    <a:ext uri="{9D8B030D-6E8A-4147-A177-3AD203B41FA5}">
                      <a16:colId xmlns:a16="http://schemas.microsoft.com/office/drawing/2014/main" val="2016046876"/>
                    </a:ext>
                  </a:extLst>
                </a:gridCol>
              </a:tblGrid>
              <a:tr h="384315">
                <a:tc>
                  <a:txBody>
                    <a:bodyPr/>
                    <a:lstStyle/>
                    <a:p>
                      <a:pPr algn="ctr"/>
                      <a:r>
                        <a:rPr lang="fr-FR" sz="1600" b="0" dirty="0"/>
                        <a:t>Mot de passe</a:t>
                      </a:r>
                    </a:p>
                  </a:txBody>
                  <a:tcPr/>
                </a:tc>
                <a:tc>
                  <a:txBody>
                    <a:bodyPr/>
                    <a:lstStyle/>
                    <a:p>
                      <a:pPr algn="ctr"/>
                      <a:r>
                        <a:rPr lang="fr-FR" sz="1600" b="0" dirty="0"/>
                        <a:t>Sel</a:t>
                      </a:r>
                    </a:p>
                  </a:txBody>
                  <a:tcPr/>
                </a:tc>
                <a:tc>
                  <a:txBody>
                    <a:bodyPr/>
                    <a:lstStyle/>
                    <a:p>
                      <a:pPr algn="ctr"/>
                      <a:r>
                        <a:rPr lang="fr-FR" sz="1600" b="0" dirty="0"/>
                        <a:t>Concaténation</a:t>
                      </a:r>
                    </a:p>
                  </a:txBody>
                  <a:tcPr/>
                </a:tc>
                <a:tc>
                  <a:txBody>
                    <a:bodyPr/>
                    <a:lstStyle/>
                    <a:p>
                      <a:pPr algn="ctr"/>
                      <a:r>
                        <a:rPr lang="fr-FR" sz="1600" b="0" dirty="0"/>
                        <a:t>MD5</a:t>
                      </a:r>
                    </a:p>
                  </a:txBody>
                  <a:tcPr/>
                </a:tc>
                <a:extLst>
                  <a:ext uri="{0D108BD9-81ED-4DB2-BD59-A6C34878D82A}">
                    <a16:rowId xmlns:a16="http://schemas.microsoft.com/office/drawing/2014/main" val="3883833365"/>
                  </a:ext>
                </a:extLst>
              </a:tr>
              <a:tr h="370840">
                <a:tc>
                  <a:txBody>
                    <a:bodyPr/>
                    <a:lstStyle/>
                    <a:p>
                      <a:pPr algn="ctr"/>
                      <a:r>
                        <a:rPr lang="fr-FR" sz="1600" dirty="0" err="1"/>
                        <a:t>abcdef</a:t>
                      </a:r>
                      <a:endParaRPr lang="fr-FR" sz="1600" dirty="0"/>
                    </a:p>
                  </a:txBody>
                  <a:tcPr/>
                </a:tc>
                <a:tc>
                  <a:txBody>
                    <a:bodyPr/>
                    <a:lstStyle/>
                    <a:p>
                      <a:pPr algn="ctr"/>
                      <a:r>
                        <a:rPr lang="fr-FR" sz="1600" dirty="0"/>
                        <a:t>09051810</a:t>
                      </a:r>
                    </a:p>
                  </a:txBody>
                  <a:tcPr/>
                </a:tc>
                <a:tc>
                  <a:txBody>
                    <a:bodyPr/>
                    <a:lstStyle/>
                    <a:p>
                      <a:pPr algn="ctr"/>
                      <a:r>
                        <a:rPr lang="fr-FR" sz="1600" dirty="0"/>
                        <a:t>abcdef09051810</a:t>
                      </a:r>
                    </a:p>
                  </a:txBody>
                  <a:tcPr/>
                </a:tc>
                <a:tc>
                  <a:txBody>
                    <a:bodyPr/>
                    <a:lstStyle/>
                    <a:p>
                      <a:pPr algn="ctr"/>
                      <a:r>
                        <a:rPr lang="fr-FR" sz="1600" dirty="0"/>
                        <a:t>38d02fee37d39626f3ec062b2e35fabd</a:t>
                      </a:r>
                    </a:p>
                  </a:txBody>
                  <a:tcPr/>
                </a:tc>
                <a:extLst>
                  <a:ext uri="{0D108BD9-81ED-4DB2-BD59-A6C34878D82A}">
                    <a16:rowId xmlns:a16="http://schemas.microsoft.com/office/drawing/2014/main" val="2657914965"/>
                  </a:ext>
                </a:extLst>
              </a:tr>
              <a:tr h="370840">
                <a:tc>
                  <a:txBody>
                    <a:bodyPr/>
                    <a:lstStyle/>
                    <a:p>
                      <a:pPr algn="ctr"/>
                      <a:r>
                        <a:rPr lang="fr-FR" sz="1600" dirty="0" err="1"/>
                        <a:t>abcdef</a:t>
                      </a:r>
                      <a:endParaRPr lang="fr-FR"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t>09051815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t>abcdef09051815</a:t>
                      </a:r>
                    </a:p>
                  </a:txBody>
                  <a:tcPr/>
                </a:tc>
                <a:tc>
                  <a:txBody>
                    <a:bodyPr/>
                    <a:lstStyle/>
                    <a:p>
                      <a:pPr algn="ctr"/>
                      <a:r>
                        <a:rPr lang="fr-FR" sz="1600" dirty="0"/>
                        <a:t>aa462e1bc9296568c989d8ea8bba0152</a:t>
                      </a:r>
                    </a:p>
                  </a:txBody>
                  <a:tcPr/>
                </a:tc>
                <a:extLst>
                  <a:ext uri="{0D108BD9-81ED-4DB2-BD59-A6C34878D82A}">
                    <a16:rowId xmlns:a16="http://schemas.microsoft.com/office/drawing/2014/main" val="3935472700"/>
                  </a:ext>
                </a:extLst>
              </a:tr>
            </a:tbl>
          </a:graphicData>
        </a:graphic>
      </p:graphicFrame>
      <p:sp>
        <p:nvSpPr>
          <p:cNvPr id="13" name="ZoneTexte 12">
            <a:extLst>
              <a:ext uri="{FF2B5EF4-FFF2-40B4-BE49-F238E27FC236}">
                <a16:creationId xmlns:a16="http://schemas.microsoft.com/office/drawing/2014/main" id="{5F6769DC-E5F2-4199-A1D0-5469548515C1}"/>
              </a:ext>
            </a:extLst>
          </p:cNvPr>
          <p:cNvSpPr txBox="1"/>
          <p:nvPr/>
        </p:nvSpPr>
        <p:spPr>
          <a:xfrm>
            <a:off x="272480" y="5456625"/>
            <a:ext cx="9264536" cy="830997"/>
          </a:xfrm>
          <a:prstGeom prst="rect">
            <a:avLst/>
          </a:prstGeom>
          <a:noFill/>
        </p:spPr>
        <p:txBody>
          <a:bodyPr wrap="square">
            <a:spAutoFit/>
          </a:bodyPr>
          <a:lstStyle/>
          <a:p>
            <a:r>
              <a:rPr lang="fr-FR" sz="1600" b="1" dirty="0">
                <a:effectLst>
                  <a:outerShdw blurRad="38100" dist="38100" dir="2700000" algn="tl">
                    <a:srgbClr val="000000">
                      <a:alpha val="43137"/>
                    </a:srgbClr>
                  </a:outerShdw>
                </a:effectLst>
                <a:latin typeface="+mj-lt"/>
                <a:sym typeface="Wingdings" panose="05000000000000000000" pitchFamily="2" charset="2"/>
              </a:rPr>
              <a:t>Le poivre </a:t>
            </a:r>
            <a:r>
              <a:rPr lang="fr-FR" sz="1600" dirty="0">
                <a:latin typeface="+mj-lt"/>
                <a:sym typeface="Wingdings" panose="05000000000000000000" pitchFamily="2" charset="2"/>
              </a:rPr>
              <a:t>est une </a:t>
            </a:r>
            <a:r>
              <a:rPr lang="fr-FR" sz="1600" b="1" dirty="0">
                <a:effectLst>
                  <a:outerShdw blurRad="38100" dist="38100" dir="2700000" algn="tl">
                    <a:srgbClr val="000000">
                      <a:alpha val="43137"/>
                    </a:srgbClr>
                  </a:outerShdw>
                </a:effectLst>
                <a:latin typeface="+mj-lt"/>
                <a:sym typeface="Wingdings" panose="05000000000000000000" pitchFamily="2" charset="2"/>
              </a:rPr>
              <a:t>constante liée au serveur </a:t>
            </a:r>
            <a:r>
              <a:rPr lang="fr-FR" sz="1600" dirty="0">
                <a:latin typeface="+mj-lt"/>
                <a:sym typeface="Wingdings" panose="05000000000000000000" pitchFamily="2" charset="2"/>
              </a:rPr>
              <a:t>qu’il est possible d’ajouter lors de la concaténation. Cela renforce la sécurité, notamment en stockant un élément </a:t>
            </a:r>
            <a:r>
              <a:rPr lang="fr-FR" sz="1600" b="1" dirty="0">
                <a:effectLst>
                  <a:outerShdw blurRad="38100" dist="38100" dir="2700000" algn="tl">
                    <a:srgbClr val="000000">
                      <a:alpha val="43137"/>
                    </a:srgbClr>
                  </a:outerShdw>
                </a:effectLst>
                <a:latin typeface="+mj-lt"/>
                <a:sym typeface="Wingdings" panose="05000000000000000000" pitchFamily="2" charset="2"/>
              </a:rPr>
              <a:t>en dehors de la base de données </a:t>
            </a:r>
            <a:r>
              <a:rPr lang="fr-FR" sz="1600" dirty="0">
                <a:latin typeface="+mj-lt"/>
                <a:sym typeface="Wingdings" panose="05000000000000000000" pitchFamily="2" charset="2"/>
              </a:rPr>
              <a:t>et différencie les paramètres du hachage entre les </a:t>
            </a:r>
            <a:r>
              <a:rPr lang="fr-FR" sz="1600" b="1" dirty="0">
                <a:effectLst>
                  <a:outerShdw blurRad="38100" dist="38100" dir="2700000" algn="tl">
                    <a:srgbClr val="000000">
                      <a:alpha val="43137"/>
                    </a:srgbClr>
                  </a:outerShdw>
                </a:effectLst>
                <a:latin typeface="+mj-lt"/>
                <a:sym typeface="Wingdings" panose="05000000000000000000" pitchFamily="2" charset="2"/>
              </a:rPr>
              <a:t>différentes machines </a:t>
            </a:r>
            <a:r>
              <a:rPr lang="fr-FR" sz="1600" dirty="0">
                <a:latin typeface="+mj-lt"/>
                <a:sym typeface="Wingdings" panose="05000000000000000000" pitchFamily="2" charset="2"/>
              </a:rPr>
              <a:t>(recette, préprod, prod,…) . </a:t>
            </a:r>
            <a:endParaRPr lang="fr-FR" sz="1600" dirty="0">
              <a:latin typeface="+mj-lt"/>
            </a:endParaRPr>
          </a:p>
        </p:txBody>
      </p:sp>
      <p:sp>
        <p:nvSpPr>
          <p:cNvPr id="14" name="ZoneTexte 13">
            <a:extLst>
              <a:ext uri="{FF2B5EF4-FFF2-40B4-BE49-F238E27FC236}">
                <a16:creationId xmlns:a16="http://schemas.microsoft.com/office/drawing/2014/main" id="{379A7B23-80D8-4773-B38D-AFBC2B60371E}"/>
              </a:ext>
            </a:extLst>
          </p:cNvPr>
          <p:cNvSpPr txBox="1"/>
          <p:nvPr/>
        </p:nvSpPr>
        <p:spPr>
          <a:xfrm>
            <a:off x="1984700" y="1898151"/>
            <a:ext cx="7413510" cy="830997"/>
          </a:xfrm>
          <a:prstGeom prst="rect">
            <a:avLst/>
          </a:prstGeom>
          <a:noFill/>
        </p:spPr>
        <p:txBody>
          <a:bodyPr wrap="square">
            <a:spAutoFit/>
          </a:bodyPr>
          <a:lstStyle/>
          <a:p>
            <a:pPr marL="764658" lvl="1" indent="-285750">
              <a:buClr>
                <a:schemeClr val="accent5"/>
              </a:buClr>
              <a:buFont typeface="Arial" panose="020B0604020202020204" pitchFamily="34" charset="0"/>
              <a:buChar char="•"/>
            </a:pPr>
            <a:r>
              <a:rPr lang="fr-FR" sz="1600" dirty="0">
                <a:latin typeface="+mj-lt"/>
              </a:rPr>
              <a:t>Attaque par </a:t>
            </a:r>
            <a:r>
              <a:rPr lang="fr-FR" sz="1600" b="1" dirty="0">
                <a:effectLst>
                  <a:outerShdw blurRad="38100" dist="38100" dir="2700000" algn="tl">
                    <a:srgbClr val="000000">
                      <a:alpha val="43137"/>
                    </a:srgbClr>
                  </a:outerShdw>
                </a:effectLst>
                <a:latin typeface="+mj-lt"/>
              </a:rPr>
              <a:t>force brute</a:t>
            </a:r>
            <a:endParaRPr lang="fr-FR" sz="1600" b="1" dirty="0">
              <a:latin typeface="+mj-lt"/>
            </a:endParaRPr>
          </a:p>
          <a:p>
            <a:pPr marL="764658" lvl="1" indent="-285750">
              <a:buClr>
                <a:schemeClr val="accent5"/>
              </a:buClr>
              <a:buFont typeface="Arial" panose="020B0604020202020204" pitchFamily="34" charset="0"/>
              <a:buChar char="•"/>
            </a:pPr>
            <a:r>
              <a:rPr lang="fr-FR" sz="1600" dirty="0">
                <a:latin typeface="+mj-lt"/>
              </a:rPr>
              <a:t>Attaque par </a:t>
            </a:r>
            <a:r>
              <a:rPr lang="fr-FR" sz="1600" b="1" dirty="0">
                <a:effectLst>
                  <a:outerShdw blurRad="38100" dist="38100" dir="2700000" algn="tl">
                    <a:srgbClr val="000000">
                      <a:alpha val="43137"/>
                    </a:srgbClr>
                  </a:outerShdw>
                </a:effectLst>
                <a:latin typeface="+mj-lt"/>
              </a:rPr>
              <a:t>dictionnaire</a:t>
            </a:r>
            <a:endParaRPr lang="fr-FR" sz="1600" dirty="0">
              <a:latin typeface="+mj-lt"/>
            </a:endParaRPr>
          </a:p>
          <a:p>
            <a:pPr marL="764658" lvl="1" indent="-285750">
              <a:buClr>
                <a:schemeClr val="accent5"/>
              </a:buClr>
              <a:buFont typeface="Arial" panose="020B0604020202020204" pitchFamily="34" charset="0"/>
              <a:buChar char="•"/>
            </a:pPr>
            <a:r>
              <a:rPr lang="fr-FR" sz="1600" dirty="0">
                <a:latin typeface="+mj-lt"/>
              </a:rPr>
              <a:t>Attaque par </a:t>
            </a:r>
            <a:r>
              <a:rPr lang="fr-FR" sz="1600" b="1" dirty="0">
                <a:effectLst>
                  <a:outerShdw blurRad="38100" dist="38100" dir="2700000" algn="tl">
                    <a:srgbClr val="000000">
                      <a:alpha val="43137"/>
                    </a:srgbClr>
                  </a:outerShdw>
                </a:effectLst>
                <a:latin typeface="+mj-lt"/>
              </a:rPr>
              <a:t>table arc-en-ciel</a:t>
            </a:r>
            <a:endParaRPr lang="fr-FR" sz="1600" dirty="0">
              <a:latin typeface="+mj-lt"/>
            </a:endParaRPr>
          </a:p>
        </p:txBody>
      </p:sp>
      <p:sp>
        <p:nvSpPr>
          <p:cNvPr id="16" name="ZoneTexte 15">
            <a:extLst>
              <a:ext uri="{FF2B5EF4-FFF2-40B4-BE49-F238E27FC236}">
                <a16:creationId xmlns:a16="http://schemas.microsoft.com/office/drawing/2014/main" id="{8CFC9DAD-E91E-4A6D-B0C1-661D6D075F80}"/>
              </a:ext>
            </a:extLst>
          </p:cNvPr>
          <p:cNvSpPr txBox="1"/>
          <p:nvPr/>
        </p:nvSpPr>
        <p:spPr>
          <a:xfrm>
            <a:off x="272480" y="3712617"/>
            <a:ext cx="4953896" cy="338554"/>
          </a:xfrm>
          <a:prstGeom prst="rect">
            <a:avLst/>
          </a:prstGeom>
          <a:noFill/>
        </p:spPr>
        <p:txBody>
          <a:bodyPr wrap="square">
            <a:spAutoFit/>
          </a:bodyPr>
          <a:lstStyle/>
          <a:p>
            <a:r>
              <a:rPr lang="fr-FR" sz="1600" dirty="0">
                <a:latin typeface="+mj-lt"/>
                <a:sym typeface="Wingdings" panose="05000000000000000000" pitchFamily="2" charset="2"/>
              </a:rPr>
              <a:t>Exemple en concaténant la </a:t>
            </a:r>
            <a:r>
              <a:rPr lang="fr-FR" sz="1600" b="1" dirty="0">
                <a:effectLst>
                  <a:outerShdw blurRad="38100" dist="38100" dir="2700000" algn="tl">
                    <a:srgbClr val="000000">
                      <a:alpha val="43137"/>
                    </a:srgbClr>
                  </a:outerShdw>
                </a:effectLst>
                <a:latin typeface="+mj-lt"/>
                <a:sym typeface="Wingdings" panose="05000000000000000000" pitchFamily="2" charset="2"/>
              </a:rPr>
              <a:t>date </a:t>
            </a:r>
            <a:r>
              <a:rPr lang="fr-FR" sz="1600" dirty="0">
                <a:latin typeface="+mj-lt"/>
                <a:sym typeface="Wingdings" panose="05000000000000000000" pitchFamily="2" charset="2"/>
              </a:rPr>
              <a:t>et</a:t>
            </a:r>
            <a:r>
              <a:rPr lang="fr-FR" sz="1600" b="1" dirty="0">
                <a:effectLst>
                  <a:outerShdw blurRad="38100" dist="38100" dir="2700000" algn="tl">
                    <a:srgbClr val="000000">
                      <a:alpha val="43137"/>
                    </a:srgbClr>
                  </a:outerShdw>
                </a:effectLst>
                <a:latin typeface="+mj-lt"/>
                <a:sym typeface="Wingdings" panose="05000000000000000000" pitchFamily="2" charset="2"/>
              </a:rPr>
              <a:t> l’heure </a:t>
            </a:r>
            <a:r>
              <a:rPr lang="fr-FR" sz="1600" dirty="0">
                <a:latin typeface="+mj-lt"/>
                <a:sym typeface="Wingdings" panose="05000000000000000000" pitchFamily="2" charset="2"/>
              </a:rPr>
              <a:t>:</a:t>
            </a:r>
          </a:p>
        </p:txBody>
      </p:sp>
    </p:spTree>
    <p:extLst>
      <p:ext uri="{BB962C8B-B14F-4D97-AF65-F5344CB8AC3E}">
        <p14:creationId xmlns:p14="http://schemas.microsoft.com/office/powerpoint/2010/main" val="2712427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60712" y="2204864"/>
            <a:ext cx="6912768"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La signature électronique</a:t>
            </a:r>
            <a:br>
              <a:rPr lang="fr-FR" dirty="0"/>
            </a:br>
            <a:r>
              <a:rPr lang="fr-FR" dirty="0"/>
              <a:t>			</a:t>
            </a:r>
            <a:r>
              <a:rPr lang="fr-FR" sz="2800" cap="small" dirty="0">
                <a:effectLst>
                  <a:outerShdw blurRad="38100" dist="38100" dir="2700000" algn="tl">
                    <a:srgbClr val="000000">
                      <a:alpha val="43137"/>
                    </a:srgbClr>
                  </a:outerShdw>
                </a:effectLst>
              </a:rPr>
              <a:t>Pour assurer l’identification et l’intégrité</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470541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signature électronique</a:t>
            </a:r>
          </a:p>
        </p:txBody>
      </p:sp>
      <p:sp>
        <p:nvSpPr>
          <p:cNvPr id="5" name="Freeform 18"/>
          <p:cNvSpPr>
            <a:spLocks/>
          </p:cNvSpPr>
          <p:nvPr/>
        </p:nvSpPr>
        <p:spPr bwMode="auto">
          <a:xfrm rot="5400000">
            <a:off x="272480" y="1412776"/>
            <a:ext cx="1892300" cy="1892300"/>
          </a:xfrm>
          <a:prstGeom prst="teardrop">
            <a:avLst/>
          </a:prstGeom>
          <a:solidFill>
            <a:schemeClr val="accent5"/>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671845" y="2158870"/>
            <a:ext cx="109356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Intégrité</a:t>
            </a:r>
          </a:p>
        </p:txBody>
      </p:sp>
      <p:sp>
        <p:nvSpPr>
          <p:cNvPr id="8" name="ZoneTexte 7"/>
          <p:cNvSpPr txBox="1"/>
          <p:nvPr/>
        </p:nvSpPr>
        <p:spPr>
          <a:xfrm>
            <a:off x="2432720" y="1543317"/>
            <a:ext cx="6517470" cy="2123658"/>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Principe</a:t>
            </a:r>
          </a:p>
          <a:p>
            <a:endParaRPr lang="fr-FR" sz="1800" b="1" dirty="0">
              <a:effectLst>
                <a:outerShdw blurRad="38100" dist="38100" dir="2700000" algn="tl">
                  <a:srgbClr val="000000">
                    <a:alpha val="43137"/>
                  </a:srgbClr>
                </a:outerShdw>
              </a:effectLst>
              <a:latin typeface="+mj-lt"/>
            </a:endParaRPr>
          </a:p>
          <a:p>
            <a:r>
              <a:rPr lang="fr-FR" sz="1600" dirty="0">
                <a:latin typeface="+mj-lt"/>
              </a:rPr>
              <a:t>Un mécanisme de </a:t>
            </a:r>
            <a:r>
              <a:rPr lang="fr-FR" sz="1600" b="1" dirty="0">
                <a:effectLst>
                  <a:outerShdw blurRad="38100" dist="38100" dir="2700000" algn="tl">
                    <a:srgbClr val="000000">
                      <a:alpha val="43137"/>
                    </a:srgbClr>
                  </a:outerShdw>
                </a:effectLst>
                <a:latin typeface="+mj-lt"/>
              </a:rPr>
              <a:t>signature numérique </a:t>
            </a:r>
            <a:r>
              <a:rPr lang="fr-FR" sz="1600" dirty="0">
                <a:latin typeface="+mj-lt"/>
              </a:rPr>
              <a:t>doit présenter les propriétés suivantes :</a:t>
            </a:r>
          </a:p>
          <a:p>
            <a:endParaRPr lang="fr-FR" sz="1600" dirty="0">
              <a:latin typeface="+mj-lt"/>
            </a:endParaRPr>
          </a:p>
          <a:p>
            <a:pPr marL="285750" indent="-285750">
              <a:buClr>
                <a:schemeClr val="accent5"/>
              </a:buClr>
              <a:buFont typeface="Arial" panose="020B0604020202020204" pitchFamily="34" charset="0"/>
              <a:buChar char="•"/>
            </a:pPr>
            <a:r>
              <a:rPr lang="fr-FR" sz="1600" dirty="0">
                <a:latin typeface="+mj-lt"/>
              </a:rPr>
              <a:t>permettre au lecteur d'un document </a:t>
            </a:r>
            <a:r>
              <a:rPr lang="fr-FR" sz="1600" b="1" dirty="0">
                <a:effectLst>
                  <a:outerShdw blurRad="38100" dist="38100" dir="2700000" algn="tl">
                    <a:srgbClr val="000000">
                      <a:alpha val="43137"/>
                    </a:srgbClr>
                  </a:outerShdw>
                </a:effectLst>
                <a:latin typeface="+mj-lt"/>
              </a:rPr>
              <a:t>d'identifier</a:t>
            </a:r>
            <a:r>
              <a:rPr lang="fr-FR" sz="1600" dirty="0">
                <a:latin typeface="+mj-lt"/>
              </a:rPr>
              <a:t> la personne ou l'organisme qui a apposé sa signature.</a:t>
            </a:r>
          </a:p>
          <a:p>
            <a:pPr marL="285750" indent="-285750">
              <a:buClr>
                <a:schemeClr val="accent5"/>
              </a:buClr>
              <a:buFont typeface="Arial" panose="020B0604020202020204" pitchFamily="34" charset="0"/>
              <a:buChar char="•"/>
            </a:pPr>
            <a:r>
              <a:rPr lang="fr-FR" sz="1600" dirty="0">
                <a:latin typeface="+mj-lt"/>
              </a:rPr>
              <a:t>garantir que le document </a:t>
            </a:r>
            <a:r>
              <a:rPr lang="fr-FR" sz="1600" b="1" dirty="0">
                <a:effectLst>
                  <a:outerShdw blurRad="38100" dist="38100" dir="2700000" algn="tl">
                    <a:srgbClr val="000000">
                      <a:alpha val="43137"/>
                    </a:srgbClr>
                  </a:outerShdw>
                </a:effectLst>
                <a:latin typeface="+mj-lt"/>
              </a:rPr>
              <a:t>n'a pas été altéré </a:t>
            </a:r>
            <a:r>
              <a:rPr lang="fr-FR" sz="1600" dirty="0">
                <a:latin typeface="+mj-lt"/>
              </a:rPr>
              <a:t>entre l'instant où l'auteur l'a signé et le moment où le lecteur le consulte.</a:t>
            </a:r>
            <a:endParaRPr lang="fr-FR" sz="1800" b="1" dirty="0">
              <a:effectLst>
                <a:outerShdw blurRad="38100" dist="38100" dir="2700000" algn="tl">
                  <a:srgbClr val="000000">
                    <a:alpha val="43137"/>
                  </a:srgbClr>
                </a:outerShdw>
              </a:effectLst>
              <a:latin typeface="+mj-lt"/>
            </a:endParaRPr>
          </a:p>
        </p:txBody>
      </p:sp>
      <p:sp>
        <p:nvSpPr>
          <p:cNvPr id="10" name="Freeform 18"/>
          <p:cNvSpPr>
            <a:spLocks/>
          </p:cNvSpPr>
          <p:nvPr/>
        </p:nvSpPr>
        <p:spPr bwMode="auto">
          <a:xfrm rot="5400000">
            <a:off x="283168" y="3706343"/>
            <a:ext cx="1892300" cy="1913677"/>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1" name="Rectangle 10"/>
          <p:cNvSpPr/>
          <p:nvPr/>
        </p:nvSpPr>
        <p:spPr>
          <a:xfrm>
            <a:off x="392260" y="4463126"/>
            <a:ext cx="1530099" cy="400110"/>
          </a:xfrm>
          <a:prstGeom prst="rect">
            <a:avLst/>
          </a:prstGeom>
        </p:spPr>
        <p:txBody>
          <a:bodyPr wrap="none">
            <a:spAutoFit/>
          </a:bodyPr>
          <a:lstStyle/>
          <a:p>
            <a:pPr algn="ctr"/>
            <a:r>
              <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Identification</a:t>
            </a:r>
          </a:p>
        </p:txBody>
      </p:sp>
      <p:sp>
        <p:nvSpPr>
          <p:cNvPr id="3" name="Flèche vers le bas 2"/>
          <p:cNvSpPr/>
          <p:nvPr/>
        </p:nvSpPr>
        <p:spPr>
          <a:xfrm>
            <a:off x="5025008" y="3917086"/>
            <a:ext cx="1008112" cy="946150"/>
          </a:xfrm>
          <a:prstGeom prst="downArrow">
            <a:avLst/>
          </a:prstGeom>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
        <p:nvSpPr>
          <p:cNvPr id="4" name="Rectangle 3"/>
          <p:cNvSpPr/>
          <p:nvPr/>
        </p:nvSpPr>
        <p:spPr>
          <a:xfrm>
            <a:off x="2432720" y="5171108"/>
            <a:ext cx="6517470" cy="584775"/>
          </a:xfrm>
          <a:prstGeom prst="rect">
            <a:avLst/>
          </a:prstGeom>
        </p:spPr>
        <p:txBody>
          <a:bodyPr wrap="square">
            <a:spAutoFit/>
          </a:bodyPr>
          <a:lstStyle/>
          <a:p>
            <a:pPr algn="just"/>
            <a:r>
              <a:rPr lang="fr-FR" sz="1600" dirty="0">
                <a:latin typeface="+mj-lt"/>
              </a:rPr>
              <a:t>La </a:t>
            </a:r>
            <a:r>
              <a:rPr lang="fr-FR" sz="1600" b="1" dirty="0">
                <a:effectLst>
                  <a:outerShdw blurRad="38100" dist="38100" dir="2700000" algn="tl">
                    <a:srgbClr val="000000">
                      <a:alpha val="43137"/>
                    </a:srgbClr>
                  </a:outerShdw>
                </a:effectLst>
                <a:latin typeface="+mj-lt"/>
              </a:rPr>
              <a:t>signature électronique </a:t>
            </a:r>
            <a:r>
              <a:rPr lang="fr-FR" sz="1600" dirty="0">
                <a:latin typeface="+mj-lt"/>
              </a:rPr>
              <a:t>d’un document est le </a:t>
            </a:r>
            <a:r>
              <a:rPr lang="fr-FR" sz="1600" b="1" dirty="0">
                <a:effectLst>
                  <a:outerShdw blurRad="38100" dist="38100" dir="2700000" algn="tl">
                    <a:srgbClr val="000000">
                      <a:alpha val="43137"/>
                    </a:srgbClr>
                  </a:outerShdw>
                </a:effectLst>
                <a:latin typeface="+mj-lt"/>
              </a:rPr>
              <a:t>chiffrement asymétrique </a:t>
            </a:r>
            <a:r>
              <a:rPr lang="fr-FR" sz="1600" dirty="0">
                <a:latin typeface="+mj-lt"/>
              </a:rPr>
              <a:t>(le scellement) de son </a:t>
            </a:r>
            <a:r>
              <a:rPr lang="fr-FR" sz="1600" b="1" dirty="0">
                <a:effectLst>
                  <a:outerShdw blurRad="38100" dist="38100" dir="2700000" algn="tl">
                    <a:srgbClr val="000000">
                      <a:alpha val="43137"/>
                    </a:srgbClr>
                  </a:outerShdw>
                </a:effectLst>
                <a:latin typeface="+mj-lt"/>
              </a:rPr>
              <a:t>empreinte</a:t>
            </a:r>
            <a:r>
              <a:rPr lang="fr-FR" sz="1600" dirty="0">
                <a:latin typeface="+mj-lt"/>
              </a:rPr>
              <a:t> avec la </a:t>
            </a:r>
            <a:r>
              <a:rPr lang="fr-FR" sz="1600" b="1" dirty="0">
                <a:effectLst>
                  <a:outerShdw blurRad="38100" dist="38100" dir="2700000" algn="tl">
                    <a:srgbClr val="000000">
                      <a:alpha val="43137"/>
                    </a:srgbClr>
                  </a:outerShdw>
                </a:effectLst>
                <a:latin typeface="+mj-lt"/>
              </a:rPr>
              <a:t>clé privée </a:t>
            </a:r>
            <a:r>
              <a:rPr lang="fr-FR" sz="1600" dirty="0">
                <a:latin typeface="+mj-lt"/>
              </a:rPr>
              <a:t>de l’expéditeur.</a:t>
            </a:r>
          </a:p>
        </p:txBody>
      </p:sp>
    </p:spTree>
    <p:extLst>
      <p:ext uri="{BB962C8B-B14F-4D97-AF65-F5344CB8AC3E}">
        <p14:creationId xmlns:p14="http://schemas.microsoft.com/office/powerpoint/2010/main" val="28613796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2549" y="1588284"/>
            <a:ext cx="4189042" cy="4762111"/>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Clé</a:t>
            </a:r>
          </a:p>
        </p:txBody>
      </p:sp>
      <p:sp>
        <p:nvSpPr>
          <p:cNvPr id="9" name="Rectangle 8"/>
          <p:cNvSpPr/>
          <p:nvPr/>
        </p:nvSpPr>
        <p:spPr>
          <a:xfrm>
            <a:off x="5353944" y="1597416"/>
            <a:ext cx="4235936" cy="4783912"/>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287119" y="1588285"/>
            <a:ext cx="4204472"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23" name="ZoneTexte 22"/>
          <p:cNvSpPr txBox="1"/>
          <p:nvPr/>
        </p:nvSpPr>
        <p:spPr>
          <a:xfrm>
            <a:off x="5353944" y="1597416"/>
            <a:ext cx="4245333"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6" name="Connecteur droit avec flèche 5"/>
          <p:cNvCxnSpPr>
            <a:stCxn id="34" idx="3"/>
          </p:cNvCxnSpPr>
          <p:nvPr/>
        </p:nvCxnSpPr>
        <p:spPr>
          <a:xfrm>
            <a:off x="2915392" y="2352091"/>
            <a:ext cx="4414427" cy="0"/>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26"/>
          <p:cNvCxnSpPr>
            <a:endCxn id="28" idx="1"/>
          </p:cNvCxnSpPr>
          <p:nvPr/>
        </p:nvCxnSpPr>
        <p:spPr>
          <a:xfrm>
            <a:off x="1064568" y="2564904"/>
            <a:ext cx="760334" cy="50388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1637804" y="2994635"/>
            <a:ext cx="1277588" cy="506346"/>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Hachage</a:t>
            </a:r>
          </a:p>
        </p:txBody>
      </p:sp>
      <p:sp>
        <p:nvSpPr>
          <p:cNvPr id="40" name="Ellipse 39"/>
          <p:cNvSpPr/>
          <p:nvPr/>
        </p:nvSpPr>
        <p:spPr>
          <a:xfrm>
            <a:off x="5645498" y="5191599"/>
            <a:ext cx="1398393" cy="492243"/>
          </a:xfrm>
          <a:prstGeom prst="ellipse">
            <a:avLst/>
          </a:prstGeom>
          <a:solidFill>
            <a:schemeClr val="accent2">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1" name="ZoneTexte 40"/>
          <p:cNvSpPr txBox="1"/>
          <p:nvPr/>
        </p:nvSpPr>
        <p:spPr>
          <a:xfrm>
            <a:off x="5502482" y="5264244"/>
            <a:ext cx="1670171" cy="307777"/>
          </a:xfrm>
          <a:prstGeom prst="rect">
            <a:avLst/>
          </a:prstGeom>
          <a:noFill/>
        </p:spPr>
        <p:txBody>
          <a:bodyPr wrap="square" rtlCol="0">
            <a:spAutoFit/>
          </a:bodyPr>
          <a:lstStyle/>
          <a:p>
            <a:pPr algn="ctr"/>
            <a:r>
              <a:rPr lang="fr-FR" sz="1400" dirty="0">
                <a:latin typeface="+mj-lt"/>
              </a:rPr>
              <a:t>Comparaison</a:t>
            </a:r>
            <a:endParaRPr lang="fr-FR" sz="1400" dirty="0"/>
          </a:p>
        </p:txBody>
      </p:sp>
      <p:pic>
        <p:nvPicPr>
          <p:cNvPr id="34"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12835" y="1850812"/>
            <a:ext cx="1002557" cy="1002557"/>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pic>
        <p:nvPicPr>
          <p:cNvPr id="35"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73656" y="1850812"/>
            <a:ext cx="1002557" cy="1002557"/>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pic>
        <p:nvPicPr>
          <p:cNvPr id="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1444" y="4149080"/>
            <a:ext cx="451252" cy="706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83614" y="4112817"/>
            <a:ext cx="474408" cy="742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Connecteur droit 43"/>
          <p:cNvCxnSpPr>
            <a:stCxn id="40" idx="6"/>
          </p:cNvCxnSpPr>
          <p:nvPr/>
        </p:nvCxnSpPr>
        <p:spPr>
          <a:xfrm flipV="1">
            <a:off x="7043891" y="5163214"/>
            <a:ext cx="936978" cy="274507"/>
          </a:xfrm>
          <a:prstGeom prst="line">
            <a:avLst/>
          </a:prstGeom>
          <a:ln w="6350"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848544" y="2352091"/>
            <a:ext cx="0" cy="716869"/>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a:off x="9036562" y="2352091"/>
            <a:ext cx="1341" cy="1633050"/>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044" y="4126947"/>
            <a:ext cx="474407" cy="742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1" name="Connecteur droit avec flèche 50"/>
          <p:cNvCxnSpPr/>
          <p:nvPr/>
        </p:nvCxnSpPr>
        <p:spPr>
          <a:xfrm>
            <a:off x="8417499" y="5231795"/>
            <a:ext cx="370884" cy="220816"/>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p:cNvCxnSpPr/>
          <p:nvPr/>
        </p:nvCxnSpPr>
        <p:spPr>
          <a:xfrm>
            <a:off x="7950722" y="5022449"/>
            <a:ext cx="1087181" cy="0"/>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p:nvPr/>
        </p:nvCxnSpPr>
        <p:spPr>
          <a:xfrm flipV="1">
            <a:off x="9037903" y="4833988"/>
            <a:ext cx="0" cy="168775"/>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p:cNvCxnSpPr/>
          <p:nvPr/>
        </p:nvCxnSpPr>
        <p:spPr>
          <a:xfrm flipV="1">
            <a:off x="8417499" y="5012211"/>
            <a:ext cx="0" cy="216989"/>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p:cNvCxnSpPr/>
          <p:nvPr/>
        </p:nvCxnSpPr>
        <p:spPr>
          <a:xfrm flipH="1">
            <a:off x="8060149" y="5216157"/>
            <a:ext cx="344826" cy="236454"/>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4" name="Connecteur droit avec flèche 63"/>
          <p:cNvCxnSpPr/>
          <p:nvPr/>
        </p:nvCxnSpPr>
        <p:spPr>
          <a:xfrm>
            <a:off x="2786486" y="4515984"/>
            <a:ext cx="2958602" cy="6539"/>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2290" name="Picture 2" descr="Afficher l'image d'origin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698" t="44599" r="50988" b="19746"/>
          <a:stretch/>
        </p:blipFill>
        <p:spPr bwMode="auto">
          <a:xfrm>
            <a:off x="7588858" y="5418133"/>
            <a:ext cx="471291" cy="47583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Afficher l'image d'origin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000" t="21068" r="14160" b="43743"/>
          <a:stretch/>
        </p:blipFill>
        <p:spPr bwMode="auto">
          <a:xfrm>
            <a:off x="8792534" y="5403657"/>
            <a:ext cx="438735" cy="430759"/>
          </a:xfrm>
          <a:prstGeom prst="rect">
            <a:avLst/>
          </a:prstGeom>
          <a:noFill/>
          <a:extLst>
            <a:ext uri="{909E8E84-426E-40DD-AFC4-6F175D3DCCD1}">
              <a14:hiddenFill xmlns:a14="http://schemas.microsoft.com/office/drawing/2010/main">
                <a:solidFill>
                  <a:srgbClr val="FFFFFF"/>
                </a:solidFill>
              </a14:hiddenFill>
            </a:ext>
          </a:extLst>
        </p:spPr>
      </p:pic>
      <p:sp>
        <p:nvSpPr>
          <p:cNvPr id="11265" name="ZoneTexte 11264"/>
          <p:cNvSpPr txBox="1"/>
          <p:nvPr/>
        </p:nvSpPr>
        <p:spPr>
          <a:xfrm>
            <a:off x="8645079" y="5789340"/>
            <a:ext cx="898003" cy="523220"/>
          </a:xfrm>
          <a:prstGeom prst="rect">
            <a:avLst/>
          </a:prstGeom>
          <a:noFill/>
        </p:spPr>
        <p:txBody>
          <a:bodyPr wrap="none" rtlCol="0">
            <a:spAutoFit/>
          </a:bodyPr>
          <a:lstStyle/>
          <a:p>
            <a:pPr algn="ctr"/>
            <a:r>
              <a:rPr lang="fr-FR" sz="1400" dirty="0">
                <a:solidFill>
                  <a:srgbClr val="00B050"/>
                </a:solidFill>
                <a:latin typeface="+mj-lt"/>
              </a:rPr>
              <a:t>Document </a:t>
            </a:r>
          </a:p>
          <a:p>
            <a:pPr algn="ctr"/>
            <a:r>
              <a:rPr lang="fr-FR" sz="1400" dirty="0">
                <a:solidFill>
                  <a:srgbClr val="00B050"/>
                </a:solidFill>
                <a:latin typeface="+mj-lt"/>
              </a:rPr>
              <a:t>intègre !</a:t>
            </a:r>
          </a:p>
        </p:txBody>
      </p:sp>
      <p:pic>
        <p:nvPicPr>
          <p:cNvPr id="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6559" y="4151053"/>
            <a:ext cx="474407" cy="742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492" y="3140968"/>
            <a:ext cx="474407" cy="742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6" name="Connecteur droit avec flèche 35"/>
          <p:cNvCxnSpPr/>
          <p:nvPr/>
        </p:nvCxnSpPr>
        <p:spPr>
          <a:xfrm>
            <a:off x="6546370" y="4515984"/>
            <a:ext cx="1050005" cy="6539"/>
          </a:xfrm>
          <a:prstGeom prst="straightConnector1">
            <a:avLst/>
          </a:prstGeom>
          <a:ln w="3810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a:stCxn id="34" idx="1"/>
          </p:cNvCxnSpPr>
          <p:nvPr/>
        </p:nvCxnSpPr>
        <p:spPr>
          <a:xfrm flipH="1">
            <a:off x="822408" y="2352091"/>
            <a:ext cx="1090427" cy="0"/>
          </a:xfrm>
          <a:prstGeom prst="straightConnector1">
            <a:avLst/>
          </a:prstGeom>
          <a:ln w="38100">
            <a:solidFill>
              <a:schemeClr val="accent3">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p:nvPr/>
        </p:nvCxnSpPr>
        <p:spPr>
          <a:xfrm flipH="1">
            <a:off x="8219761" y="2352091"/>
            <a:ext cx="816801" cy="0"/>
          </a:xfrm>
          <a:prstGeom prst="straightConnector1">
            <a:avLst/>
          </a:prstGeom>
          <a:ln w="38100">
            <a:solidFill>
              <a:schemeClr val="accent3">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p:cNvCxnSpPr/>
          <p:nvPr/>
        </p:nvCxnSpPr>
        <p:spPr>
          <a:xfrm flipV="1">
            <a:off x="854695" y="3877731"/>
            <a:ext cx="0" cy="546644"/>
          </a:xfrm>
          <a:prstGeom prst="straightConnector1">
            <a:avLst/>
          </a:prstGeom>
          <a:ln w="38100">
            <a:solidFill>
              <a:schemeClr val="accent5"/>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a:off x="854695" y="4509120"/>
            <a:ext cx="1145977" cy="0"/>
          </a:xfrm>
          <a:prstGeom prst="straightConnector1">
            <a:avLst/>
          </a:prstGeom>
          <a:ln w="3810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68"/>
          <p:cNvCxnSpPr>
            <a:endCxn id="70" idx="7"/>
          </p:cNvCxnSpPr>
          <p:nvPr/>
        </p:nvCxnSpPr>
        <p:spPr>
          <a:xfrm flipH="1">
            <a:off x="8230401" y="2564904"/>
            <a:ext cx="619389" cy="50388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70" name="Ellipse 69"/>
          <p:cNvSpPr/>
          <p:nvPr/>
        </p:nvSpPr>
        <p:spPr>
          <a:xfrm>
            <a:off x="7139911" y="2994635"/>
            <a:ext cx="1277588" cy="506346"/>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Hachage</a:t>
            </a:r>
          </a:p>
        </p:txBody>
      </p:sp>
      <p:sp>
        <p:nvSpPr>
          <p:cNvPr id="75" name="Ellipse 74"/>
          <p:cNvSpPr/>
          <p:nvPr/>
        </p:nvSpPr>
        <p:spPr>
          <a:xfrm>
            <a:off x="500257" y="5149705"/>
            <a:ext cx="1384563" cy="506346"/>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Chiffrement</a:t>
            </a:r>
          </a:p>
        </p:txBody>
      </p:sp>
      <p:pic>
        <p:nvPicPr>
          <p:cNvPr id="74" name="Picture 8" descr="Afficher l'image d'origine"/>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3138" y="5452611"/>
            <a:ext cx="697253" cy="697254"/>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Connecteur droit 76"/>
          <p:cNvCxnSpPr>
            <a:stCxn id="75" idx="0"/>
          </p:cNvCxnSpPr>
          <p:nvPr/>
        </p:nvCxnSpPr>
        <p:spPr>
          <a:xfrm flipH="1" flipV="1">
            <a:off x="1192538" y="4581128"/>
            <a:ext cx="1" cy="568577"/>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flipH="1" flipV="1">
            <a:off x="6398603" y="3347636"/>
            <a:ext cx="642631" cy="1009982"/>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Ellipse 75"/>
          <p:cNvSpPr/>
          <p:nvPr/>
        </p:nvSpPr>
        <p:spPr>
          <a:xfrm>
            <a:off x="5333025" y="2915443"/>
            <a:ext cx="1582067" cy="506346"/>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Déchiffrement</a:t>
            </a:r>
          </a:p>
        </p:txBody>
      </p:sp>
      <p:pic>
        <p:nvPicPr>
          <p:cNvPr id="73" name="Picture 2" descr="Résultat de recherche d'images pour &quot;clé icone&quot;"/>
          <p:cNvPicPr>
            <a:picLocks noChangeAspect="1" noChangeArrowheads="1"/>
          </p:cNvPicPr>
          <p:nvPr/>
        </p:nvPicPr>
        <p:blipFill>
          <a:blip r:embed="rId8">
            <a:clrChange>
              <a:clrFrom>
                <a:srgbClr val="FBFCF6"/>
              </a:clrFrom>
              <a:clrTo>
                <a:srgbClr val="FBFCF6">
                  <a:alpha val="0"/>
                </a:srgbClr>
              </a:clrTo>
            </a:clrChange>
            <a:extLst>
              <a:ext uri="{28A0092B-C50C-407E-A947-70E740481C1C}">
                <a14:useLocalDpi xmlns:a14="http://schemas.microsoft.com/office/drawing/2010/main" val="0"/>
              </a:ext>
            </a:extLst>
          </a:blip>
          <a:srcRect/>
          <a:stretch>
            <a:fillRect/>
          </a:stretch>
        </p:blipFill>
        <p:spPr bwMode="auto">
          <a:xfrm>
            <a:off x="5745088" y="3230391"/>
            <a:ext cx="653515" cy="653516"/>
          </a:xfrm>
          <a:prstGeom prst="rect">
            <a:avLst/>
          </a:prstGeom>
          <a:noFill/>
          <a:extLst>
            <a:ext uri="{909E8E84-426E-40DD-AFC4-6F175D3DCCD1}">
              <a14:hiddenFill xmlns:a14="http://schemas.microsoft.com/office/drawing/2010/main">
                <a:solidFill>
                  <a:srgbClr val="FFFFFF"/>
                </a:solidFill>
              </a14:hiddenFill>
            </a:ext>
          </a:extLst>
        </p:spPr>
      </p:pic>
      <p:sp>
        <p:nvSpPr>
          <p:cNvPr id="80" name="ZoneTexte 79"/>
          <p:cNvSpPr txBox="1"/>
          <p:nvPr/>
        </p:nvSpPr>
        <p:spPr>
          <a:xfrm>
            <a:off x="495317" y="6018076"/>
            <a:ext cx="1377300" cy="276999"/>
          </a:xfrm>
          <a:prstGeom prst="rect">
            <a:avLst/>
          </a:prstGeom>
          <a:noFill/>
        </p:spPr>
        <p:txBody>
          <a:bodyPr wrap="none" rtlCol="0">
            <a:spAutoFit/>
          </a:bodyPr>
          <a:lstStyle/>
          <a:p>
            <a:r>
              <a:rPr lang="fr-FR" sz="1200" dirty="0">
                <a:solidFill>
                  <a:schemeClr val="accent3"/>
                </a:solidFill>
                <a:latin typeface="+mj-lt"/>
              </a:rPr>
              <a:t>Clé privée expéditeur</a:t>
            </a:r>
          </a:p>
        </p:txBody>
      </p:sp>
      <p:sp>
        <p:nvSpPr>
          <p:cNvPr id="85" name="ZoneTexte 84"/>
          <p:cNvSpPr txBox="1"/>
          <p:nvPr/>
        </p:nvSpPr>
        <p:spPr>
          <a:xfrm>
            <a:off x="5659589" y="3745407"/>
            <a:ext cx="886781" cy="461665"/>
          </a:xfrm>
          <a:prstGeom prst="rect">
            <a:avLst/>
          </a:prstGeom>
          <a:noFill/>
        </p:spPr>
        <p:txBody>
          <a:bodyPr wrap="none" rtlCol="0">
            <a:spAutoFit/>
          </a:bodyPr>
          <a:lstStyle/>
          <a:p>
            <a:pPr algn="ctr"/>
            <a:r>
              <a:rPr lang="fr-FR" sz="1200" dirty="0">
                <a:solidFill>
                  <a:schemeClr val="accent5"/>
                </a:solidFill>
                <a:latin typeface="+mj-lt"/>
              </a:rPr>
              <a:t>Clé publique</a:t>
            </a:r>
          </a:p>
          <a:p>
            <a:pPr algn="ctr"/>
            <a:r>
              <a:rPr lang="fr-FR" sz="1200" dirty="0">
                <a:solidFill>
                  <a:schemeClr val="accent5"/>
                </a:solidFill>
                <a:latin typeface="+mj-lt"/>
              </a:rPr>
              <a:t>expéditeur</a:t>
            </a:r>
          </a:p>
        </p:txBody>
      </p:sp>
      <p:cxnSp>
        <p:nvCxnSpPr>
          <p:cNvPr id="87" name="Connecteur droit avec flèche 86"/>
          <p:cNvCxnSpPr/>
          <p:nvPr/>
        </p:nvCxnSpPr>
        <p:spPr>
          <a:xfrm flipV="1">
            <a:off x="7950722" y="4847241"/>
            <a:ext cx="0" cy="168775"/>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pic>
        <p:nvPicPr>
          <p:cNvPr id="11276" name="Picture 12" descr="Résultat de recherche d'images pour &quot;cadenas icone&quot;"/>
          <p:cNvPicPr>
            <a:picLocks noChangeAspect="1" noChangeArrowheads="1"/>
          </p:cNvPicPr>
          <p:nvPr/>
        </p:nvPicPr>
        <p:blipFill rotWithShape="1">
          <a:blip r:embed="rId9"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r="50000" b="8652"/>
          <a:stretch/>
        </p:blipFill>
        <p:spPr bwMode="auto">
          <a:xfrm>
            <a:off x="2185902" y="4283001"/>
            <a:ext cx="456421" cy="43083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2" descr="Résultat de recherche d'images pour &quot;cadenas icone&quot;"/>
          <p:cNvPicPr>
            <a:picLocks noChangeAspect="1" noChangeArrowheads="1"/>
          </p:cNvPicPr>
          <p:nvPr/>
        </p:nvPicPr>
        <p:blipFill rotWithShape="1">
          <a:blip r:embed="rId9"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r="50000" b="8652"/>
          <a:stretch/>
        </p:blipFill>
        <p:spPr bwMode="auto">
          <a:xfrm>
            <a:off x="5924545" y="4307107"/>
            <a:ext cx="456421" cy="430830"/>
          </a:xfrm>
          <a:prstGeom prst="rect">
            <a:avLst/>
          </a:prstGeom>
          <a:noFill/>
          <a:extLst>
            <a:ext uri="{909E8E84-426E-40DD-AFC4-6F175D3DCCD1}">
              <a14:hiddenFill xmlns:a14="http://schemas.microsoft.com/office/drawing/2010/main">
                <a:solidFill>
                  <a:srgbClr val="FFFFFF"/>
                </a:solidFill>
              </a14:hiddenFill>
            </a:ext>
          </a:extLst>
        </p:spPr>
      </p:pic>
      <p:sp>
        <p:nvSpPr>
          <p:cNvPr id="102" name="ZoneTexte 101"/>
          <p:cNvSpPr txBox="1"/>
          <p:nvPr/>
        </p:nvSpPr>
        <p:spPr>
          <a:xfrm>
            <a:off x="2038048" y="4797152"/>
            <a:ext cx="726481" cy="276999"/>
          </a:xfrm>
          <a:prstGeom prst="rect">
            <a:avLst/>
          </a:prstGeom>
          <a:noFill/>
        </p:spPr>
        <p:txBody>
          <a:bodyPr wrap="none" rtlCol="0">
            <a:spAutoFit/>
          </a:bodyPr>
          <a:lstStyle/>
          <a:p>
            <a:r>
              <a:rPr lang="fr-FR" sz="1200" dirty="0">
                <a:latin typeface="+mj-lt"/>
              </a:rPr>
              <a:t>Signature</a:t>
            </a:r>
          </a:p>
        </p:txBody>
      </p:sp>
      <p:sp>
        <p:nvSpPr>
          <p:cNvPr id="55"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signature électronique</a:t>
            </a:r>
          </a:p>
        </p:txBody>
      </p:sp>
    </p:spTree>
    <p:extLst>
      <p:ext uri="{BB962C8B-B14F-4D97-AF65-F5344CB8AC3E}">
        <p14:creationId xmlns:p14="http://schemas.microsoft.com/office/powerpoint/2010/main" val="2736108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2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229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229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6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0" grpId="0" animBg="1"/>
      <p:bldP spid="41" grpId="0"/>
      <p:bldP spid="11265" grpId="0"/>
      <p:bldP spid="70" grpId="0" animBg="1"/>
      <p:bldP spid="75" grpId="0" animBg="1"/>
      <p:bldP spid="76" grpId="0" animBg="1"/>
      <p:bldP spid="80" grpId="0"/>
      <p:bldP spid="85" grpId="0"/>
      <p:bldP spid="10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88704" y="2204864"/>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Le certificat électronique</a:t>
            </a:r>
            <a:br>
              <a:rPr lang="fr-FR" dirty="0"/>
            </a:br>
            <a:r>
              <a:rPr lang="fr-FR" dirty="0"/>
              <a:t>			</a:t>
            </a:r>
            <a:r>
              <a:rPr lang="fr-FR" sz="2800" cap="small" dirty="0">
                <a:effectLst>
                  <a:outerShdw blurRad="38100" dist="38100" dir="2700000" algn="tl">
                    <a:srgbClr val="000000">
                      <a:alpha val="43137"/>
                    </a:srgbClr>
                  </a:outerShdw>
                </a:effectLst>
              </a:rPr>
              <a:t>Pour assurer l’authentification</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597613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certificat électronique</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8" name="ZoneTexte 7"/>
          <p:cNvSpPr txBox="1"/>
          <p:nvPr/>
        </p:nvSpPr>
        <p:spPr>
          <a:xfrm>
            <a:off x="2432720" y="1543317"/>
            <a:ext cx="6984776" cy="2339102"/>
          </a:xfrm>
          <a:prstGeom prst="rect">
            <a:avLst/>
          </a:prstGeom>
          <a:noFill/>
        </p:spPr>
        <p:txBody>
          <a:bodyPr wrap="square" rtlCol="0">
            <a:spAutoFit/>
          </a:bodyPr>
          <a:lstStyle/>
          <a:p>
            <a:r>
              <a:rPr lang="fr-FR" sz="1600" b="1" cap="small" dirty="0">
                <a:effectLst>
                  <a:outerShdw blurRad="38100" dist="38100" dir="2700000" algn="tl">
                    <a:srgbClr val="000000">
                      <a:alpha val="43137"/>
                    </a:srgbClr>
                  </a:outerShdw>
                </a:effectLst>
              </a:rPr>
              <a:t>Principe</a:t>
            </a:r>
          </a:p>
          <a:p>
            <a:endParaRPr lang="fr-FR" sz="1600" dirty="0">
              <a:latin typeface="+mj-lt"/>
            </a:endParaRPr>
          </a:p>
          <a:p>
            <a:r>
              <a:rPr lang="fr-FR" sz="1600" dirty="0">
                <a:latin typeface="+mj-lt"/>
              </a:rPr>
              <a:t>La </a:t>
            </a:r>
            <a:r>
              <a:rPr lang="fr-FR" sz="1600" b="1" dirty="0">
                <a:effectLst>
                  <a:outerShdw blurRad="38100" dist="38100" dir="2700000" algn="tl">
                    <a:srgbClr val="000000">
                      <a:alpha val="43137"/>
                    </a:srgbClr>
                  </a:outerShdw>
                </a:effectLst>
                <a:latin typeface="+mj-lt"/>
              </a:rPr>
              <a:t>publication des clés publiques </a:t>
            </a:r>
            <a:r>
              <a:rPr lang="fr-FR" sz="1600" dirty="0">
                <a:latin typeface="+mj-lt"/>
              </a:rPr>
              <a:t>permet d’assurer : </a:t>
            </a:r>
          </a:p>
          <a:p>
            <a:endParaRPr lang="fr-FR" sz="1800" b="1" dirty="0">
              <a:effectLst>
                <a:outerShdw blurRad="38100" dist="38100" dir="2700000" algn="tl">
                  <a:srgbClr val="000000">
                    <a:alpha val="43137"/>
                  </a:srgbClr>
                </a:outerShdw>
              </a:effectLst>
              <a:latin typeface="+mj-lt"/>
            </a:endParaRPr>
          </a:p>
          <a:p>
            <a:pPr marL="764658" lvl="1" indent="-285750">
              <a:buClr>
                <a:schemeClr val="accent6"/>
              </a:buClr>
              <a:buFont typeface="Arial" panose="020B0604020202020204" pitchFamily="34" charset="0"/>
              <a:buChar char="•"/>
            </a:pPr>
            <a:r>
              <a:rPr lang="fr-FR" sz="1600" dirty="0">
                <a:latin typeface="+mj-lt"/>
              </a:rPr>
              <a:t>Que la clé publique appartient bien à la </a:t>
            </a:r>
            <a:r>
              <a:rPr lang="fr-FR" sz="1600" b="1" dirty="0">
                <a:effectLst>
                  <a:outerShdw blurRad="38100" dist="38100" dir="2700000" algn="tl">
                    <a:srgbClr val="000000">
                      <a:alpha val="43137"/>
                    </a:srgbClr>
                  </a:outerShdw>
                </a:effectLst>
                <a:latin typeface="+mj-lt"/>
              </a:rPr>
              <a:t>personne</a:t>
            </a:r>
            <a:r>
              <a:rPr lang="fr-FR" sz="1600" dirty="0">
                <a:latin typeface="+mj-lt"/>
              </a:rPr>
              <a:t> avec qui on souhaite échanger</a:t>
            </a:r>
          </a:p>
          <a:p>
            <a:pPr marL="764658" lvl="1" indent="-285750">
              <a:buClr>
                <a:schemeClr val="accent6"/>
              </a:buClr>
              <a:buFont typeface="Arial" panose="020B0604020202020204" pitchFamily="34" charset="0"/>
              <a:buChar char="•"/>
            </a:pPr>
            <a:endParaRPr lang="fr-FR" sz="1600" dirty="0">
              <a:latin typeface="+mj-lt"/>
            </a:endParaRPr>
          </a:p>
          <a:p>
            <a:pPr marL="764658" lvl="1" indent="-285750">
              <a:buClr>
                <a:schemeClr val="accent6"/>
              </a:buClr>
              <a:buFont typeface="Arial" panose="020B0604020202020204" pitchFamily="34" charset="0"/>
              <a:buChar char="•"/>
            </a:pPr>
            <a:r>
              <a:rPr lang="fr-FR" sz="1600" dirty="0">
                <a:latin typeface="+mj-lt"/>
              </a:rPr>
              <a:t>Que le possesseur de la clé publique est </a:t>
            </a:r>
            <a:r>
              <a:rPr lang="fr-FR" sz="1600" b="1" dirty="0">
                <a:effectLst>
                  <a:outerShdw blurRad="38100" dist="38100" dir="2700000" algn="tl">
                    <a:srgbClr val="000000">
                      <a:alpha val="43137"/>
                    </a:srgbClr>
                  </a:outerShdw>
                </a:effectLst>
                <a:latin typeface="+mj-lt"/>
              </a:rPr>
              <a:t>digne de confiance</a:t>
            </a:r>
          </a:p>
          <a:p>
            <a:pPr marL="764658" lvl="1" indent="-285750">
              <a:buClr>
                <a:schemeClr val="accent6"/>
              </a:buClr>
              <a:buFont typeface="Arial" panose="020B0604020202020204" pitchFamily="34" charset="0"/>
              <a:buChar char="•"/>
            </a:pPr>
            <a:endParaRPr lang="fr-FR" sz="1600" dirty="0">
              <a:latin typeface="+mj-lt"/>
            </a:endParaRPr>
          </a:p>
          <a:p>
            <a:pPr marL="764658" lvl="1" indent="-285750">
              <a:buClr>
                <a:schemeClr val="accent6"/>
              </a:buClr>
              <a:buFont typeface="Arial" panose="020B0604020202020204" pitchFamily="34" charset="0"/>
              <a:buChar char="•"/>
            </a:pPr>
            <a:r>
              <a:rPr lang="fr-FR" sz="1600" dirty="0">
                <a:latin typeface="+mj-lt"/>
              </a:rPr>
              <a:t>Que la clé publique est toujours</a:t>
            </a:r>
            <a:r>
              <a:rPr lang="fr-FR" sz="1600" b="1" dirty="0">
                <a:effectLst>
                  <a:outerShdw blurRad="38100" dist="38100" dir="2700000" algn="tl">
                    <a:srgbClr val="000000">
                      <a:alpha val="43137"/>
                    </a:srgbClr>
                  </a:outerShdw>
                </a:effectLst>
                <a:latin typeface="+mj-lt"/>
              </a:rPr>
              <a:t> valide</a:t>
            </a:r>
          </a:p>
        </p:txBody>
      </p:sp>
      <p:sp>
        <p:nvSpPr>
          <p:cNvPr id="3" name="Rectangle 2"/>
          <p:cNvSpPr/>
          <p:nvPr/>
        </p:nvSpPr>
        <p:spPr>
          <a:xfrm>
            <a:off x="351016" y="5085184"/>
            <a:ext cx="9066480" cy="1077218"/>
          </a:xfrm>
          <a:prstGeom prst="rect">
            <a:avLst/>
          </a:prstGeom>
        </p:spPr>
        <p:txBody>
          <a:bodyPr wrap="square">
            <a:spAutoFit/>
          </a:bodyPr>
          <a:lstStyle/>
          <a:p>
            <a:pPr algn="just"/>
            <a:r>
              <a:rPr lang="fr-FR" sz="1600" dirty="0">
                <a:latin typeface="+mj-lt"/>
              </a:rPr>
              <a:t>Un </a:t>
            </a:r>
            <a:r>
              <a:rPr lang="fr-FR" sz="1600" b="1" dirty="0">
                <a:effectLst>
                  <a:outerShdw blurRad="38100" dist="38100" dir="2700000" algn="tl">
                    <a:srgbClr val="000000">
                      <a:alpha val="43137"/>
                    </a:srgbClr>
                  </a:outerShdw>
                </a:effectLst>
                <a:latin typeface="+mj-lt"/>
              </a:rPr>
              <a:t>certificat électronique </a:t>
            </a:r>
            <a:r>
              <a:rPr lang="fr-FR" sz="1600" dirty="0">
                <a:latin typeface="+mj-lt"/>
              </a:rPr>
              <a:t>est un document électronique qui associe l’identité d’une personne à sa clé publique.</a:t>
            </a:r>
          </a:p>
          <a:p>
            <a:pPr algn="just"/>
            <a:endParaRPr lang="fr-FR" sz="1600" dirty="0">
              <a:latin typeface="+mj-lt"/>
            </a:endParaRPr>
          </a:p>
          <a:p>
            <a:pPr algn="just"/>
            <a:r>
              <a:rPr lang="fr-FR" sz="1600" dirty="0">
                <a:latin typeface="+mj-lt"/>
              </a:rPr>
              <a:t>Un </a:t>
            </a:r>
            <a:r>
              <a:rPr lang="fr-FR" sz="1600" b="1" dirty="0">
                <a:effectLst>
                  <a:outerShdw blurRad="38100" dist="38100" dir="2700000" algn="tl">
                    <a:srgbClr val="000000">
                      <a:alpha val="43137"/>
                    </a:srgbClr>
                  </a:outerShdw>
                </a:effectLst>
                <a:latin typeface="+mj-lt"/>
              </a:rPr>
              <a:t>certificat</a:t>
            </a:r>
            <a:r>
              <a:rPr lang="fr-FR" sz="1600" dirty="0">
                <a:latin typeface="+mj-lt"/>
              </a:rPr>
              <a:t> est délivré par un organisme dénommé </a:t>
            </a:r>
            <a:r>
              <a:rPr lang="fr-FR" sz="1600" b="1" dirty="0">
                <a:effectLst>
                  <a:outerShdw blurRad="38100" dist="38100" dir="2700000" algn="tl">
                    <a:srgbClr val="000000">
                      <a:alpha val="43137"/>
                    </a:srgbClr>
                  </a:outerShdw>
                </a:effectLst>
                <a:latin typeface="+mj-lt"/>
              </a:rPr>
              <a:t>Autorité de Certification</a:t>
            </a:r>
            <a:r>
              <a:rPr lang="fr-FR" sz="1600" dirty="0">
                <a:latin typeface="+mj-lt"/>
              </a:rPr>
              <a:t>. Cet organisme cautionne la véracité des informations contenues dans le certificat électronique.</a:t>
            </a:r>
          </a:p>
        </p:txBody>
      </p:sp>
      <p:sp>
        <p:nvSpPr>
          <p:cNvPr id="9" name="Flèche vers le bas 8"/>
          <p:cNvSpPr/>
          <p:nvPr/>
        </p:nvSpPr>
        <p:spPr>
          <a:xfrm>
            <a:off x="4160912" y="4005064"/>
            <a:ext cx="1008112" cy="946150"/>
          </a:xfrm>
          <a:prstGeom prst="downArrow">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spTree>
    <p:extLst>
      <p:ext uri="{BB962C8B-B14F-4D97-AF65-F5344CB8AC3E}">
        <p14:creationId xmlns:p14="http://schemas.microsoft.com/office/powerpoint/2010/main" val="436319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certificat électronique</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pic>
        <p:nvPicPr>
          <p:cNvPr id="12290"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101" y="4365104"/>
            <a:ext cx="2495486" cy="203233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456385" y="2097662"/>
            <a:ext cx="3864767" cy="1631216"/>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Certificat électronique</a:t>
            </a:r>
          </a:p>
          <a:p>
            <a:endParaRPr lang="fr-FR" sz="1800" b="1" dirty="0">
              <a:effectLst>
                <a:outerShdw blurRad="38100" dist="38100" dir="2700000" algn="tl">
                  <a:srgbClr val="000000">
                    <a:alpha val="43137"/>
                  </a:srgbClr>
                </a:outerShdw>
              </a:effectLst>
              <a:latin typeface="+mj-lt"/>
            </a:endParaRPr>
          </a:p>
          <a:p>
            <a:pPr marL="285750" indent="-285750">
              <a:buClr>
                <a:schemeClr val="accent6"/>
              </a:buClr>
              <a:buFont typeface="Arial" panose="020B0604020202020204" pitchFamily="34" charset="0"/>
              <a:buChar char="•"/>
            </a:pPr>
            <a:r>
              <a:rPr lang="fr-FR" sz="1600" dirty="0">
                <a:latin typeface="+mj-lt"/>
              </a:rPr>
              <a:t>garantit le lien entre l’identité d’une personne (physique ou morale) et sa clé publique</a:t>
            </a:r>
          </a:p>
          <a:p>
            <a:pPr marL="285750" indent="-285750">
              <a:buClr>
                <a:schemeClr val="accent6"/>
              </a:buClr>
              <a:buFont typeface="Arial" panose="020B0604020202020204" pitchFamily="34" charset="0"/>
              <a:buChar char="•"/>
            </a:pPr>
            <a:endParaRPr lang="fr-FR" sz="1600" dirty="0">
              <a:latin typeface="+mj-lt"/>
            </a:endParaRPr>
          </a:p>
          <a:p>
            <a:pPr marL="285750" indent="-285750">
              <a:buClr>
                <a:schemeClr val="accent6"/>
              </a:buClr>
              <a:buFont typeface="Arial" panose="020B0604020202020204" pitchFamily="34" charset="0"/>
              <a:buChar char="•"/>
            </a:pPr>
            <a:r>
              <a:rPr lang="fr-FR" sz="1600" dirty="0">
                <a:latin typeface="+mj-lt"/>
              </a:rPr>
              <a:t>délivré par une autorité de certification</a:t>
            </a:r>
          </a:p>
        </p:txBody>
      </p:sp>
      <p:sp>
        <p:nvSpPr>
          <p:cNvPr id="11" name="ZoneTexte 10"/>
          <p:cNvSpPr txBox="1"/>
          <p:nvPr/>
        </p:nvSpPr>
        <p:spPr>
          <a:xfrm>
            <a:off x="534673" y="4688774"/>
            <a:ext cx="5797151" cy="1384995"/>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Carte d’identité nationale</a:t>
            </a:r>
          </a:p>
          <a:p>
            <a:endParaRPr lang="fr-FR" sz="1800" b="1" dirty="0">
              <a:effectLst>
                <a:outerShdw blurRad="38100" dist="38100" dir="2700000" algn="tl">
                  <a:srgbClr val="000000">
                    <a:alpha val="43137"/>
                  </a:srgbClr>
                </a:outerShdw>
              </a:effectLst>
              <a:latin typeface="+mj-lt"/>
            </a:endParaRPr>
          </a:p>
          <a:p>
            <a:pPr marL="285750" indent="-285750">
              <a:buClr>
                <a:schemeClr val="accent6"/>
              </a:buClr>
              <a:buFont typeface="Arial" panose="020B0604020202020204" pitchFamily="34" charset="0"/>
              <a:buChar char="•"/>
            </a:pPr>
            <a:r>
              <a:rPr lang="fr-FR" sz="1600" dirty="0">
                <a:latin typeface="+mj-lt"/>
              </a:rPr>
              <a:t>garantit le lien entre l’identité d’une personne et sa signature manuscrite</a:t>
            </a:r>
          </a:p>
          <a:p>
            <a:pPr marL="285750" indent="-285750">
              <a:buClr>
                <a:schemeClr val="accent6"/>
              </a:buClr>
              <a:buFont typeface="Arial" panose="020B0604020202020204" pitchFamily="34" charset="0"/>
              <a:buChar char="•"/>
            </a:pPr>
            <a:endParaRPr lang="fr-FR" sz="1600" dirty="0">
              <a:latin typeface="+mj-lt"/>
            </a:endParaRPr>
          </a:p>
          <a:p>
            <a:pPr marL="285750" indent="-285750">
              <a:buClr>
                <a:schemeClr val="accent6"/>
              </a:buClr>
              <a:buFont typeface="Arial" panose="020B0604020202020204" pitchFamily="34" charset="0"/>
              <a:buChar char="•"/>
            </a:pPr>
            <a:r>
              <a:rPr lang="fr-FR" sz="1600" dirty="0">
                <a:latin typeface="+mj-lt"/>
              </a:rPr>
              <a:t>délivrée par l’Etat (au travers des préfectures)</a:t>
            </a:r>
          </a:p>
        </p:txBody>
      </p:sp>
      <p:pic>
        <p:nvPicPr>
          <p:cNvPr id="12292" name="Picture 4" descr="C:\Users\clot\Desktop\Sans titre-2.png"/>
          <p:cNvPicPr>
            <a:picLocks noChangeAspect="1" noChangeArrowheads="1"/>
          </p:cNvPicPr>
          <p:nvPr/>
        </p:nvPicPr>
        <p:blipFill rotWithShape="1">
          <a:blip r:embed="rId4">
            <a:extLst>
              <a:ext uri="{28A0092B-C50C-407E-A947-70E740481C1C}">
                <a14:useLocalDpi xmlns:a14="http://schemas.microsoft.com/office/drawing/2010/main" val="0"/>
              </a:ext>
            </a:extLst>
          </a:blip>
          <a:srcRect b="25931"/>
          <a:stretch/>
        </p:blipFill>
        <p:spPr bwMode="auto">
          <a:xfrm>
            <a:off x="6331824" y="1628800"/>
            <a:ext cx="3248040" cy="238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2284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certificat électronique</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0" name="ZoneTexte 9"/>
          <p:cNvSpPr txBox="1"/>
          <p:nvPr/>
        </p:nvSpPr>
        <p:spPr>
          <a:xfrm>
            <a:off x="2456385" y="2097662"/>
            <a:ext cx="6961111" cy="2123658"/>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Les Magasins de certificats</a:t>
            </a:r>
          </a:p>
          <a:p>
            <a:endParaRPr lang="fr-FR" sz="1800" b="1" dirty="0">
              <a:effectLst>
                <a:outerShdw blurRad="38100" dist="38100" dir="2700000" algn="tl">
                  <a:srgbClr val="000000">
                    <a:alpha val="43137"/>
                  </a:srgbClr>
                </a:outerShdw>
              </a:effectLst>
              <a:latin typeface="+mj-lt"/>
            </a:endParaRPr>
          </a:p>
          <a:p>
            <a:pPr marL="285750" indent="-285750">
              <a:buClr>
                <a:schemeClr val="accent6"/>
              </a:buClr>
              <a:buFont typeface="Arial" panose="020B0604020202020204" pitchFamily="34" charset="0"/>
              <a:buChar char="•"/>
            </a:pPr>
            <a:r>
              <a:rPr lang="fr-FR" sz="1600" dirty="0">
                <a:latin typeface="+mj-lt"/>
              </a:rPr>
              <a:t>Internet Explorer et Chrome partagent le même magasin de certificats</a:t>
            </a:r>
          </a:p>
          <a:p>
            <a:pPr marL="285750" indent="-285750">
              <a:buClr>
                <a:schemeClr val="accent6"/>
              </a:buClr>
              <a:buFont typeface="Arial" panose="020B0604020202020204" pitchFamily="34" charset="0"/>
              <a:buChar char="•"/>
            </a:pPr>
            <a:endParaRPr lang="fr-FR" sz="1600" dirty="0">
              <a:latin typeface="+mj-lt"/>
            </a:endParaRPr>
          </a:p>
          <a:p>
            <a:pPr marL="285750" indent="-285750">
              <a:buClr>
                <a:schemeClr val="accent6"/>
              </a:buClr>
              <a:buFont typeface="Arial" panose="020B0604020202020204" pitchFamily="34" charset="0"/>
              <a:buChar char="•"/>
            </a:pPr>
            <a:r>
              <a:rPr lang="fr-FR" sz="1600" dirty="0">
                <a:latin typeface="+mj-lt"/>
              </a:rPr>
              <a:t>Les autres navigateurs ont leur propre magasin</a:t>
            </a:r>
          </a:p>
          <a:p>
            <a:pPr marL="285750" indent="-285750">
              <a:buClr>
                <a:schemeClr val="accent6"/>
              </a:buClr>
              <a:buFont typeface="Arial" panose="020B0604020202020204" pitchFamily="34" charset="0"/>
              <a:buChar char="•"/>
            </a:pPr>
            <a:endParaRPr lang="fr-FR" sz="1600" dirty="0">
              <a:latin typeface="+mj-lt"/>
            </a:endParaRPr>
          </a:p>
          <a:p>
            <a:pPr marL="285750" indent="-285750">
              <a:buClr>
                <a:schemeClr val="accent6"/>
              </a:buClr>
              <a:buFont typeface="Arial" panose="020B0604020202020204" pitchFamily="34" charset="0"/>
              <a:buChar char="•"/>
            </a:pPr>
            <a:r>
              <a:rPr lang="fr-FR" sz="1600" dirty="0">
                <a:latin typeface="+mj-lt"/>
              </a:rPr>
              <a:t>Certains logiciels de chiffrement ou de signature électronique peuvent avoir leur propre magasin de certificats</a:t>
            </a:r>
          </a:p>
        </p:txBody>
      </p:sp>
      <p:sp>
        <p:nvSpPr>
          <p:cNvPr id="11" name="ZoneTexte 10"/>
          <p:cNvSpPr txBox="1"/>
          <p:nvPr/>
        </p:nvSpPr>
        <p:spPr>
          <a:xfrm>
            <a:off x="532511" y="4504108"/>
            <a:ext cx="5797151" cy="369332"/>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Procédure  de création d’un certificat</a:t>
            </a:r>
            <a:endParaRPr lang="fr-FR" sz="1600" dirty="0">
              <a:latin typeface="+mj-lt"/>
            </a:endParaRPr>
          </a:p>
        </p:txBody>
      </p:sp>
      <p:sp>
        <p:nvSpPr>
          <p:cNvPr id="3" name="Rectangle 2"/>
          <p:cNvSpPr/>
          <p:nvPr/>
        </p:nvSpPr>
        <p:spPr>
          <a:xfrm>
            <a:off x="566706" y="5013176"/>
            <a:ext cx="7698661" cy="830997"/>
          </a:xfrm>
          <a:prstGeom prst="rect">
            <a:avLst/>
          </a:prstGeom>
        </p:spPr>
        <p:txBody>
          <a:bodyPr wrap="square">
            <a:spAutoFit/>
          </a:bodyPr>
          <a:lstStyle/>
          <a:p>
            <a:pPr>
              <a:buClr>
                <a:schemeClr val="accent6"/>
              </a:buClr>
            </a:pPr>
            <a:r>
              <a:rPr lang="fr-FR" sz="1600" dirty="0">
                <a:latin typeface="+mj-lt"/>
              </a:rPr>
              <a:t>	Création d’une demande de certificat, réalisée à travers une requête.</a:t>
            </a:r>
          </a:p>
          <a:p>
            <a:pPr>
              <a:buClr>
                <a:schemeClr val="accent6"/>
              </a:buClr>
            </a:pPr>
            <a:endParaRPr lang="fr-FR" sz="1600" dirty="0">
              <a:latin typeface="+mj-lt"/>
            </a:endParaRPr>
          </a:p>
          <a:p>
            <a:pPr>
              <a:buClr>
                <a:schemeClr val="accent6"/>
              </a:buClr>
            </a:pPr>
            <a:r>
              <a:rPr lang="fr-FR" sz="1600" dirty="0">
                <a:latin typeface="+mj-lt"/>
              </a:rPr>
              <a:t>	Création et signature du certificat par une autorité de certification.</a:t>
            </a:r>
          </a:p>
        </p:txBody>
      </p:sp>
      <p:sp>
        <p:nvSpPr>
          <p:cNvPr id="4" name="Ellipse 3"/>
          <p:cNvSpPr/>
          <p:nvPr/>
        </p:nvSpPr>
        <p:spPr>
          <a:xfrm>
            <a:off x="1221991" y="5053636"/>
            <a:ext cx="298078" cy="29807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1</a:t>
            </a:r>
          </a:p>
        </p:txBody>
      </p:sp>
      <p:sp>
        <p:nvSpPr>
          <p:cNvPr id="12" name="Ellipse 11"/>
          <p:cNvSpPr/>
          <p:nvPr/>
        </p:nvSpPr>
        <p:spPr>
          <a:xfrm>
            <a:off x="1221991" y="5540688"/>
            <a:ext cx="298078" cy="2709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2</a:t>
            </a:r>
          </a:p>
        </p:txBody>
      </p:sp>
    </p:spTree>
    <p:extLst>
      <p:ext uri="{BB962C8B-B14F-4D97-AF65-F5344CB8AC3E}">
        <p14:creationId xmlns:p14="http://schemas.microsoft.com/office/powerpoint/2010/main" val="1065206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certificat électronique</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1" name="ZoneTexte 10"/>
          <p:cNvSpPr txBox="1"/>
          <p:nvPr/>
        </p:nvSpPr>
        <p:spPr>
          <a:xfrm>
            <a:off x="2720752" y="1660158"/>
            <a:ext cx="5797151" cy="369332"/>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La demande de certificat - </a:t>
            </a:r>
            <a:r>
              <a:rPr lang="fr-FR" sz="1600" i="1" dirty="0" err="1"/>
              <a:t>Certificate</a:t>
            </a:r>
            <a:r>
              <a:rPr lang="fr-FR" sz="1600" i="1" dirty="0"/>
              <a:t> </a:t>
            </a:r>
            <a:r>
              <a:rPr lang="fr-FR" sz="1600" i="1" dirty="0" err="1"/>
              <a:t>Signing</a:t>
            </a:r>
            <a:r>
              <a:rPr lang="fr-FR" sz="1600" i="1" dirty="0"/>
              <a:t> </a:t>
            </a:r>
            <a:r>
              <a:rPr lang="fr-FR" sz="1600" i="1" dirty="0" err="1"/>
              <a:t>Request</a:t>
            </a:r>
            <a:endParaRPr lang="fr-FR" sz="1600" dirty="0">
              <a:latin typeface="+mj-lt"/>
            </a:endParaRPr>
          </a:p>
        </p:txBody>
      </p:sp>
      <p:sp>
        <p:nvSpPr>
          <p:cNvPr id="4" name="Ellipse 3"/>
          <p:cNvSpPr/>
          <p:nvPr/>
        </p:nvSpPr>
        <p:spPr>
          <a:xfrm>
            <a:off x="2422674" y="1695785"/>
            <a:ext cx="298078" cy="29807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1</a:t>
            </a:r>
          </a:p>
        </p:txBody>
      </p:sp>
      <p:graphicFrame>
        <p:nvGraphicFramePr>
          <p:cNvPr id="6" name="Tableau 5">
            <a:extLst>
              <a:ext uri="{FF2B5EF4-FFF2-40B4-BE49-F238E27FC236}">
                <a16:creationId xmlns:a16="http://schemas.microsoft.com/office/drawing/2014/main" id="{12F0A7F2-1084-4A68-967D-06B799ACEDE3}"/>
              </a:ext>
            </a:extLst>
          </p:cNvPr>
          <p:cNvGraphicFramePr>
            <a:graphicFrameLocks noGrp="1"/>
          </p:cNvGraphicFramePr>
          <p:nvPr>
            <p:extLst>
              <p:ext uri="{D42A27DB-BD31-4B8C-83A1-F6EECF244321}">
                <p14:modId xmlns:p14="http://schemas.microsoft.com/office/powerpoint/2010/main" val="1888446708"/>
              </p:ext>
            </p:extLst>
          </p:nvPr>
        </p:nvGraphicFramePr>
        <p:xfrm>
          <a:off x="2422674" y="2118252"/>
          <a:ext cx="7093294" cy="2255736"/>
        </p:xfrm>
        <a:graphic>
          <a:graphicData uri="http://schemas.openxmlformats.org/drawingml/2006/table">
            <a:tbl>
              <a:tblPr firstRow="1" firstCol="1">
                <a:tableStyleId>{9DCAF9ED-07DC-4A11-8D7F-57B35C25682E}</a:tableStyleId>
              </a:tblPr>
              <a:tblGrid>
                <a:gridCol w="3546647">
                  <a:extLst>
                    <a:ext uri="{9D8B030D-6E8A-4147-A177-3AD203B41FA5}">
                      <a16:colId xmlns:a16="http://schemas.microsoft.com/office/drawing/2014/main" val="1521597006"/>
                    </a:ext>
                  </a:extLst>
                </a:gridCol>
                <a:gridCol w="3546647">
                  <a:extLst>
                    <a:ext uri="{9D8B030D-6E8A-4147-A177-3AD203B41FA5}">
                      <a16:colId xmlns:a16="http://schemas.microsoft.com/office/drawing/2014/main" val="3987120941"/>
                    </a:ext>
                  </a:extLst>
                </a:gridCol>
              </a:tblGrid>
              <a:tr h="239246">
                <a:tc>
                  <a:txBody>
                    <a:bodyPr/>
                    <a:lstStyle/>
                    <a:p>
                      <a:r>
                        <a:rPr lang="fr-FR" sz="1200" dirty="0"/>
                        <a:t>Information</a:t>
                      </a:r>
                    </a:p>
                  </a:txBody>
                  <a:tcPr marL="69722" marR="69722" marT="34861" marB="34861" anchor="ctr"/>
                </a:tc>
                <a:tc>
                  <a:txBody>
                    <a:bodyPr/>
                    <a:lstStyle/>
                    <a:p>
                      <a:r>
                        <a:rPr lang="fr-FR" sz="1200" dirty="0"/>
                        <a:t>Description </a:t>
                      </a:r>
                    </a:p>
                  </a:txBody>
                  <a:tcPr marL="69722" marR="69722" marT="34861" marB="34861" anchor="ctr"/>
                </a:tc>
                <a:extLst>
                  <a:ext uri="{0D108BD9-81ED-4DB2-BD59-A6C34878D82A}">
                    <a16:rowId xmlns:a16="http://schemas.microsoft.com/office/drawing/2014/main" val="2060377866"/>
                  </a:ext>
                </a:extLst>
              </a:tr>
              <a:tr h="122042">
                <a:tc>
                  <a:txBody>
                    <a:bodyPr/>
                    <a:lstStyle/>
                    <a:p>
                      <a:r>
                        <a:rPr lang="fr-FR" sz="1200" dirty="0"/>
                        <a:t>Common Name</a:t>
                      </a:r>
                    </a:p>
                  </a:txBody>
                  <a:tcPr marL="69722" marR="69722" marT="34861" marB="34861" anchor="ctr"/>
                </a:tc>
                <a:tc>
                  <a:txBody>
                    <a:bodyPr/>
                    <a:lstStyle/>
                    <a:p>
                      <a:r>
                        <a:rPr lang="fr-FR" sz="1200" dirty="0"/>
                        <a:t>Domaine Internet à sécuriser par ex : </a:t>
                      </a:r>
                      <a:r>
                        <a:rPr lang="fr-FR" sz="1200" b="1" i="1" u="sng" dirty="0">
                          <a:hlinkClick r:id="rId3"/>
                        </a:rPr>
                        <a:t>www.cstb.fr</a:t>
                      </a:r>
                      <a:endParaRPr lang="fr-FR" sz="1200" b="1" i="1" u="sng" dirty="0"/>
                    </a:p>
                  </a:txBody>
                  <a:tcPr marL="69722" marR="69722" marT="34861" marB="34861" anchor="ctr"/>
                </a:tc>
                <a:extLst>
                  <a:ext uri="{0D108BD9-81ED-4DB2-BD59-A6C34878D82A}">
                    <a16:rowId xmlns:a16="http://schemas.microsoft.com/office/drawing/2014/main" val="4264539123"/>
                  </a:ext>
                </a:extLst>
              </a:tr>
              <a:tr h="0">
                <a:tc>
                  <a:txBody>
                    <a:bodyPr/>
                    <a:lstStyle/>
                    <a:p>
                      <a:r>
                        <a:rPr lang="fr-FR" sz="1200" dirty="0"/>
                        <a:t>Nom de l'entreprise / Organisation</a:t>
                      </a:r>
                    </a:p>
                  </a:txBody>
                  <a:tcPr marL="69722" marR="69722" marT="34861" marB="34861" anchor="ctr"/>
                </a:tc>
                <a:tc>
                  <a:txBody>
                    <a:bodyPr/>
                    <a:lstStyle/>
                    <a:p>
                      <a:r>
                        <a:rPr lang="fr-FR" sz="1200" dirty="0"/>
                        <a:t>Nom d'une société ou d'une association</a:t>
                      </a:r>
                    </a:p>
                  </a:txBody>
                  <a:tcPr marL="69722" marR="69722" marT="34861" marB="34861" anchor="ctr"/>
                </a:tc>
                <a:extLst>
                  <a:ext uri="{0D108BD9-81ED-4DB2-BD59-A6C34878D82A}">
                    <a16:rowId xmlns:a16="http://schemas.microsoft.com/office/drawing/2014/main" val="3502851369"/>
                  </a:ext>
                </a:extLst>
              </a:tr>
              <a:tr h="239246">
                <a:tc>
                  <a:txBody>
                    <a:bodyPr/>
                    <a:lstStyle/>
                    <a:p>
                      <a:r>
                        <a:rPr lang="fr-FR" sz="1200" dirty="0"/>
                        <a:t>Département / Unité Organisationnelle</a:t>
                      </a:r>
                    </a:p>
                  </a:txBody>
                  <a:tcPr marL="69722" marR="69722" marT="34861" marB="34861" anchor="ctr"/>
                </a:tc>
                <a:tc>
                  <a:txBody>
                    <a:bodyPr/>
                    <a:lstStyle/>
                    <a:p>
                      <a:r>
                        <a:rPr lang="fr-FR" sz="1200" dirty="0"/>
                        <a:t>Par exemple RH, finance, informatique </a:t>
                      </a:r>
                    </a:p>
                  </a:txBody>
                  <a:tcPr marL="69722" marR="69722" marT="34861" marB="34861" anchor="ctr"/>
                </a:tc>
                <a:extLst>
                  <a:ext uri="{0D108BD9-81ED-4DB2-BD59-A6C34878D82A}">
                    <a16:rowId xmlns:a16="http://schemas.microsoft.com/office/drawing/2014/main" val="1124893147"/>
                  </a:ext>
                </a:extLst>
              </a:tr>
              <a:tr h="239246">
                <a:tc>
                  <a:txBody>
                    <a:bodyPr/>
                    <a:lstStyle/>
                    <a:p>
                      <a:r>
                        <a:rPr lang="fr-FR" sz="1200" dirty="0"/>
                        <a:t>Localité</a:t>
                      </a:r>
                    </a:p>
                  </a:txBody>
                  <a:tcPr marL="69722" marR="69722" marT="34861" marB="34861" anchor="ctr"/>
                </a:tc>
                <a:tc>
                  <a:txBody>
                    <a:bodyPr/>
                    <a:lstStyle/>
                    <a:p>
                      <a:r>
                        <a:rPr lang="fr-FR" sz="1200" dirty="0"/>
                        <a:t>Par exemple Paris, Londres </a:t>
                      </a:r>
                    </a:p>
                  </a:txBody>
                  <a:tcPr marL="69722" marR="69722" marT="34861" marB="34861" anchor="ctr"/>
                </a:tc>
                <a:extLst>
                  <a:ext uri="{0D108BD9-81ED-4DB2-BD59-A6C34878D82A}">
                    <a16:rowId xmlns:a16="http://schemas.microsoft.com/office/drawing/2014/main" val="1338075043"/>
                  </a:ext>
                </a:extLst>
              </a:tr>
              <a:tr h="239246">
                <a:tc>
                  <a:txBody>
                    <a:bodyPr/>
                    <a:lstStyle/>
                    <a:p>
                      <a:r>
                        <a:rPr lang="fr-FR" sz="1200" dirty="0"/>
                        <a:t>Province, Région ou État</a:t>
                      </a:r>
                    </a:p>
                  </a:txBody>
                  <a:tcPr marL="69722" marR="69722" marT="34861" marB="34861" anchor="ctr"/>
                </a:tc>
                <a:tc>
                  <a:txBody>
                    <a:bodyPr/>
                    <a:lstStyle/>
                    <a:p>
                      <a:r>
                        <a:rPr lang="fr-FR" sz="1200" dirty="0"/>
                        <a:t>Par exemple Normandie, Ile-de-France </a:t>
                      </a:r>
                    </a:p>
                  </a:txBody>
                  <a:tcPr marL="69722" marR="69722" marT="34861" marB="34861" anchor="ctr"/>
                </a:tc>
                <a:extLst>
                  <a:ext uri="{0D108BD9-81ED-4DB2-BD59-A6C34878D82A}">
                    <a16:rowId xmlns:a16="http://schemas.microsoft.com/office/drawing/2014/main" val="3783210558"/>
                  </a:ext>
                </a:extLst>
              </a:tr>
              <a:tr h="412456">
                <a:tc>
                  <a:txBody>
                    <a:bodyPr/>
                    <a:lstStyle/>
                    <a:p>
                      <a:r>
                        <a:rPr lang="fr-FR" sz="1200" dirty="0"/>
                        <a:t>Pays</a:t>
                      </a:r>
                    </a:p>
                  </a:txBody>
                  <a:tcPr marL="69722" marR="69722" marT="34861" marB="34861" anchor="ctr"/>
                </a:tc>
                <a:tc>
                  <a:txBody>
                    <a:bodyPr/>
                    <a:lstStyle/>
                    <a:p>
                      <a:r>
                        <a:rPr lang="fr-FR" sz="1200" dirty="0"/>
                        <a:t>Code à deux lettres ISO pour le pays où est situé l'organisme. Par exemple FR, CA </a:t>
                      </a:r>
                    </a:p>
                  </a:txBody>
                  <a:tcPr marL="69722" marR="69722" marT="34861" marB="34861" anchor="ctr"/>
                </a:tc>
                <a:extLst>
                  <a:ext uri="{0D108BD9-81ED-4DB2-BD59-A6C34878D82A}">
                    <a16:rowId xmlns:a16="http://schemas.microsoft.com/office/drawing/2014/main" val="1789458732"/>
                  </a:ext>
                </a:extLst>
              </a:tr>
              <a:tr h="304642">
                <a:tc>
                  <a:txBody>
                    <a:bodyPr/>
                    <a:lstStyle/>
                    <a:p>
                      <a:r>
                        <a:rPr lang="fr-FR" sz="1200" dirty="0"/>
                        <a:t>e-mail</a:t>
                      </a:r>
                    </a:p>
                  </a:txBody>
                  <a:tcPr marL="69722" marR="69722" marT="34861" marB="34861" anchor="ctr"/>
                </a:tc>
                <a:tc>
                  <a:txBody>
                    <a:bodyPr/>
                    <a:lstStyle/>
                    <a:p>
                      <a:r>
                        <a:rPr lang="fr-FR" sz="1200" dirty="0"/>
                        <a:t>Une adresse e-mail pour contacter l'organisation. </a:t>
                      </a:r>
                    </a:p>
                  </a:txBody>
                  <a:tcPr marL="69722" marR="69722" marT="34861" marB="34861" anchor="ctr"/>
                </a:tc>
                <a:extLst>
                  <a:ext uri="{0D108BD9-81ED-4DB2-BD59-A6C34878D82A}">
                    <a16:rowId xmlns:a16="http://schemas.microsoft.com/office/drawing/2014/main" val="4066702270"/>
                  </a:ext>
                </a:extLst>
              </a:tr>
            </a:tbl>
          </a:graphicData>
        </a:graphic>
      </p:graphicFrame>
      <p:sp>
        <p:nvSpPr>
          <p:cNvPr id="9" name="Rectangle 2">
            <a:extLst>
              <a:ext uri="{FF2B5EF4-FFF2-40B4-BE49-F238E27FC236}">
                <a16:creationId xmlns:a16="http://schemas.microsoft.com/office/drawing/2014/main" id="{CBA74152-A2A7-4341-9A8A-CAD067B64102}"/>
              </a:ext>
            </a:extLst>
          </p:cNvPr>
          <p:cNvSpPr>
            <a:spLocks noChangeArrowheads="1"/>
          </p:cNvSpPr>
          <p:nvPr/>
        </p:nvSpPr>
        <p:spPr bwMode="auto">
          <a:xfrm>
            <a:off x="2571713" y="5013176"/>
            <a:ext cx="453201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-----BEGIN CERTIFICATE REQUEST----- </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MIIBMzCB3gIBADB5MQswCQYDVQQGEwJVUzETMBEGA1UECBMKQ2F</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saWZvcm5pYTEW MBQGA1UEBxMNU2FuIEZyYW5jaXNjbzEjMCEGA1UE</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ChMaV2lraW1lZGlhIEZvdW5k YXRpb24sIEluYy4xGDAWBgNVBAMUDyoud</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BAAf4t0A3SQjEE4LLH1fpANv8tKV+Uz/i856ZH1KRMZZZ4Y/hmTu0iHgU 9X</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MnXQI0uwUgK/66Mv4gOM2NLtwx6kM= </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Arial Unicode MS" panose="020B0604020202020204" pitchFamily="34" charset="-128"/>
              </a:rPr>
              <a:t>-----END CERTIFICATE REQUEST-----</a:t>
            </a:r>
            <a:r>
              <a:rPr kumimoji="0" lang="fr-FR" altLang="fr-FR" sz="7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B41DCD5E-EEE8-4F16-803D-80456851369A}"/>
              </a:ext>
            </a:extLst>
          </p:cNvPr>
          <p:cNvSpPr/>
          <p:nvPr/>
        </p:nvSpPr>
        <p:spPr>
          <a:xfrm>
            <a:off x="-115282" y="6145886"/>
            <a:ext cx="9906000" cy="338554"/>
          </a:xfrm>
          <a:prstGeom prst="rect">
            <a:avLst/>
          </a:prstGeom>
        </p:spPr>
        <p:txBody>
          <a:bodyPr wrap="square">
            <a:spAutoFit/>
          </a:bodyPr>
          <a:lstStyle/>
          <a:p>
            <a:pPr algn="ctr"/>
            <a:r>
              <a:rPr lang="fr-FR" sz="1600" i="1" dirty="0">
                <a:effectLst>
                  <a:outerShdw blurRad="38100" dist="38100" dir="2700000" algn="tl">
                    <a:srgbClr val="000000">
                      <a:alpha val="43137"/>
                    </a:srgbClr>
                  </a:outerShdw>
                </a:effectLst>
              </a:rPr>
              <a:t>Exemple de demande de certificat</a:t>
            </a:r>
          </a:p>
        </p:txBody>
      </p:sp>
      <p:sp>
        <p:nvSpPr>
          <p:cNvPr id="14" name="Rectangle 13">
            <a:extLst>
              <a:ext uri="{FF2B5EF4-FFF2-40B4-BE49-F238E27FC236}">
                <a16:creationId xmlns:a16="http://schemas.microsoft.com/office/drawing/2014/main" id="{95D905E5-744A-49F4-85A7-57EEFEF412B7}"/>
              </a:ext>
            </a:extLst>
          </p:cNvPr>
          <p:cNvSpPr/>
          <p:nvPr/>
        </p:nvSpPr>
        <p:spPr>
          <a:xfrm>
            <a:off x="805120" y="4365104"/>
            <a:ext cx="9906000" cy="338554"/>
          </a:xfrm>
          <a:prstGeom prst="rect">
            <a:avLst/>
          </a:prstGeom>
        </p:spPr>
        <p:txBody>
          <a:bodyPr wrap="square">
            <a:spAutoFit/>
          </a:bodyPr>
          <a:lstStyle/>
          <a:p>
            <a:pPr algn="ctr"/>
            <a:r>
              <a:rPr lang="fr-FR" sz="1600" i="1" dirty="0">
                <a:effectLst>
                  <a:outerShdw blurRad="38100" dist="38100" dir="2700000" algn="tl">
                    <a:srgbClr val="000000">
                      <a:alpha val="43137"/>
                    </a:srgbClr>
                  </a:outerShdw>
                </a:effectLst>
              </a:rPr>
              <a:t>Contenu de la demande</a:t>
            </a:r>
          </a:p>
        </p:txBody>
      </p:sp>
    </p:spTree>
    <p:extLst>
      <p:ext uri="{BB962C8B-B14F-4D97-AF65-F5344CB8AC3E}">
        <p14:creationId xmlns:p14="http://schemas.microsoft.com/office/powerpoint/2010/main" val="12480851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9" grpId="0"/>
      <p:bldP spid="13"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2549" y="1588284"/>
            <a:ext cx="3138283" cy="4762111"/>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Clé</a:t>
            </a:r>
          </a:p>
        </p:txBody>
      </p:sp>
      <p:sp>
        <p:nvSpPr>
          <p:cNvPr id="9" name="Rectangle 8"/>
          <p:cNvSpPr/>
          <p:nvPr/>
        </p:nvSpPr>
        <p:spPr>
          <a:xfrm>
            <a:off x="5280850" y="1597416"/>
            <a:ext cx="4309030" cy="4783912"/>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287119" y="1588285"/>
            <a:ext cx="4204472"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23" name="ZoneTexte 22"/>
          <p:cNvSpPr txBox="1"/>
          <p:nvPr/>
        </p:nvSpPr>
        <p:spPr>
          <a:xfrm>
            <a:off x="5353944" y="1597416"/>
            <a:ext cx="4245333"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6" name="Connecteur droit avec flèche 5"/>
          <p:cNvCxnSpPr>
            <a:stCxn id="34" idx="3"/>
          </p:cNvCxnSpPr>
          <p:nvPr/>
        </p:nvCxnSpPr>
        <p:spPr>
          <a:xfrm>
            <a:off x="2915392" y="2352091"/>
            <a:ext cx="4414427" cy="0"/>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26"/>
          <p:cNvCxnSpPr>
            <a:endCxn id="28" idx="1"/>
          </p:cNvCxnSpPr>
          <p:nvPr/>
        </p:nvCxnSpPr>
        <p:spPr>
          <a:xfrm>
            <a:off x="1064568" y="2564904"/>
            <a:ext cx="760334" cy="50388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1637804" y="2994635"/>
            <a:ext cx="1277588" cy="506346"/>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Hachage</a:t>
            </a:r>
          </a:p>
        </p:txBody>
      </p:sp>
      <p:sp>
        <p:nvSpPr>
          <p:cNvPr id="40" name="Ellipse 39"/>
          <p:cNvSpPr/>
          <p:nvPr/>
        </p:nvSpPr>
        <p:spPr>
          <a:xfrm>
            <a:off x="5645498" y="5191599"/>
            <a:ext cx="1398393" cy="492243"/>
          </a:xfrm>
          <a:prstGeom prst="ellipse">
            <a:avLst/>
          </a:prstGeom>
          <a:solidFill>
            <a:schemeClr val="accent2">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1" name="ZoneTexte 40"/>
          <p:cNvSpPr txBox="1"/>
          <p:nvPr/>
        </p:nvSpPr>
        <p:spPr>
          <a:xfrm>
            <a:off x="5502482" y="5264244"/>
            <a:ext cx="1670171" cy="307777"/>
          </a:xfrm>
          <a:prstGeom prst="rect">
            <a:avLst/>
          </a:prstGeom>
          <a:noFill/>
        </p:spPr>
        <p:txBody>
          <a:bodyPr wrap="square" rtlCol="0">
            <a:spAutoFit/>
          </a:bodyPr>
          <a:lstStyle/>
          <a:p>
            <a:pPr algn="ctr"/>
            <a:r>
              <a:rPr lang="fr-FR" sz="1400" dirty="0">
                <a:latin typeface="+mj-lt"/>
              </a:rPr>
              <a:t>Comparaison</a:t>
            </a:r>
            <a:endParaRPr lang="fr-FR" sz="1400" dirty="0"/>
          </a:p>
        </p:txBody>
      </p:sp>
      <p:pic>
        <p:nvPicPr>
          <p:cNvPr id="34"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12835" y="1850812"/>
            <a:ext cx="1002557" cy="1002557"/>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pic>
        <p:nvPicPr>
          <p:cNvPr id="35" name="Picture 8" descr="Afficher l'image d'origin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73656" y="1850812"/>
            <a:ext cx="1002557" cy="1002557"/>
          </a:xfrm>
          <a:prstGeom prst="rect">
            <a:avLst/>
          </a:prstGeom>
          <a:noFill/>
          <a:effectLst>
            <a:outerShdw blurRad="50800" dist="50800" dir="5400000" algn="ctr" rotWithShape="0">
              <a:schemeClr val="bg1">
                <a:lumMod val="50000"/>
              </a:schemeClr>
            </a:outerShdw>
          </a:effectLst>
          <a:extLst>
            <a:ext uri="{909E8E84-426E-40DD-AFC4-6F175D3DCCD1}">
              <a14:hiddenFill xmlns:a14="http://schemas.microsoft.com/office/drawing/2010/main">
                <a:solidFill>
                  <a:srgbClr val="FFFFFF"/>
                </a:solidFill>
              </a14:hiddenFill>
            </a:ext>
          </a:extLst>
        </p:spPr>
      </p:pic>
      <p:pic>
        <p:nvPicPr>
          <p:cNvPr id="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1444" y="4149080"/>
            <a:ext cx="451252" cy="706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83614" y="4112817"/>
            <a:ext cx="474408" cy="742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Connecteur droit 43"/>
          <p:cNvCxnSpPr>
            <a:stCxn id="40" idx="6"/>
          </p:cNvCxnSpPr>
          <p:nvPr/>
        </p:nvCxnSpPr>
        <p:spPr>
          <a:xfrm flipV="1">
            <a:off x="7043891" y="5163214"/>
            <a:ext cx="936978" cy="274507"/>
          </a:xfrm>
          <a:prstGeom prst="line">
            <a:avLst/>
          </a:prstGeom>
          <a:ln w="6350" cmpd="sng">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848544" y="2352091"/>
            <a:ext cx="0" cy="716869"/>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a:off x="9036562" y="2352091"/>
            <a:ext cx="1341" cy="1633050"/>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044" y="4126947"/>
            <a:ext cx="474407" cy="742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1" name="Connecteur droit avec flèche 50"/>
          <p:cNvCxnSpPr/>
          <p:nvPr/>
        </p:nvCxnSpPr>
        <p:spPr>
          <a:xfrm>
            <a:off x="8417499" y="5231795"/>
            <a:ext cx="370884" cy="220816"/>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p:cNvCxnSpPr/>
          <p:nvPr/>
        </p:nvCxnSpPr>
        <p:spPr>
          <a:xfrm>
            <a:off x="7950722" y="5022449"/>
            <a:ext cx="1087181" cy="0"/>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p:nvPr/>
        </p:nvCxnSpPr>
        <p:spPr>
          <a:xfrm flipV="1">
            <a:off x="9037903" y="4833988"/>
            <a:ext cx="0" cy="168775"/>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p:cNvCxnSpPr/>
          <p:nvPr/>
        </p:nvCxnSpPr>
        <p:spPr>
          <a:xfrm flipV="1">
            <a:off x="8417499" y="5012211"/>
            <a:ext cx="0" cy="216989"/>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p:cNvCxnSpPr/>
          <p:nvPr/>
        </p:nvCxnSpPr>
        <p:spPr>
          <a:xfrm flipH="1">
            <a:off x="8060149" y="5216157"/>
            <a:ext cx="344826" cy="236454"/>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4" name="Connecteur droit avec flèche 63"/>
          <p:cNvCxnSpPr/>
          <p:nvPr/>
        </p:nvCxnSpPr>
        <p:spPr>
          <a:xfrm>
            <a:off x="2786486" y="4515984"/>
            <a:ext cx="2958602" cy="6539"/>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2290" name="Picture 2" descr="Afficher l'image d'origin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698" t="44599" r="50988" b="19746"/>
          <a:stretch/>
        </p:blipFill>
        <p:spPr bwMode="auto">
          <a:xfrm>
            <a:off x="7588858" y="5418133"/>
            <a:ext cx="471291" cy="47583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Afficher l'image d'origin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000" t="21068" r="14160" b="43743"/>
          <a:stretch/>
        </p:blipFill>
        <p:spPr bwMode="auto">
          <a:xfrm>
            <a:off x="8792534" y="5403657"/>
            <a:ext cx="438735" cy="430759"/>
          </a:xfrm>
          <a:prstGeom prst="rect">
            <a:avLst/>
          </a:prstGeom>
          <a:noFill/>
          <a:extLst>
            <a:ext uri="{909E8E84-426E-40DD-AFC4-6F175D3DCCD1}">
              <a14:hiddenFill xmlns:a14="http://schemas.microsoft.com/office/drawing/2010/main">
                <a:solidFill>
                  <a:srgbClr val="FFFFFF"/>
                </a:solidFill>
              </a14:hiddenFill>
            </a:ext>
          </a:extLst>
        </p:spPr>
      </p:pic>
      <p:sp>
        <p:nvSpPr>
          <p:cNvPr id="11265" name="ZoneTexte 11264"/>
          <p:cNvSpPr txBox="1"/>
          <p:nvPr/>
        </p:nvSpPr>
        <p:spPr>
          <a:xfrm>
            <a:off x="8645079" y="5789340"/>
            <a:ext cx="898003" cy="523220"/>
          </a:xfrm>
          <a:prstGeom prst="rect">
            <a:avLst/>
          </a:prstGeom>
          <a:noFill/>
        </p:spPr>
        <p:txBody>
          <a:bodyPr wrap="none" rtlCol="0">
            <a:spAutoFit/>
          </a:bodyPr>
          <a:lstStyle/>
          <a:p>
            <a:pPr algn="ctr"/>
            <a:r>
              <a:rPr lang="fr-FR" sz="1400" dirty="0">
                <a:solidFill>
                  <a:srgbClr val="00B050"/>
                </a:solidFill>
                <a:latin typeface="+mj-lt"/>
              </a:rPr>
              <a:t>Document </a:t>
            </a:r>
          </a:p>
          <a:p>
            <a:pPr algn="ctr"/>
            <a:r>
              <a:rPr lang="fr-FR" sz="1400" dirty="0">
                <a:solidFill>
                  <a:srgbClr val="00B050"/>
                </a:solidFill>
                <a:latin typeface="+mj-lt"/>
              </a:rPr>
              <a:t>intègre !</a:t>
            </a:r>
          </a:p>
        </p:txBody>
      </p:sp>
      <p:pic>
        <p:nvPicPr>
          <p:cNvPr id="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6559" y="4151053"/>
            <a:ext cx="474407" cy="742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492" y="3140968"/>
            <a:ext cx="474407" cy="742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6" name="Connecteur droit avec flèche 35"/>
          <p:cNvCxnSpPr/>
          <p:nvPr/>
        </p:nvCxnSpPr>
        <p:spPr>
          <a:xfrm>
            <a:off x="6546370" y="4515984"/>
            <a:ext cx="1050005" cy="6539"/>
          </a:xfrm>
          <a:prstGeom prst="straightConnector1">
            <a:avLst/>
          </a:prstGeom>
          <a:ln w="3810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a:stCxn id="34" idx="1"/>
          </p:cNvCxnSpPr>
          <p:nvPr/>
        </p:nvCxnSpPr>
        <p:spPr>
          <a:xfrm flipH="1">
            <a:off x="822408" y="2352091"/>
            <a:ext cx="1090427" cy="0"/>
          </a:xfrm>
          <a:prstGeom prst="straightConnector1">
            <a:avLst/>
          </a:prstGeom>
          <a:ln w="38100">
            <a:solidFill>
              <a:schemeClr val="accent3">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p:nvPr/>
        </p:nvCxnSpPr>
        <p:spPr>
          <a:xfrm flipH="1">
            <a:off x="8219761" y="2352091"/>
            <a:ext cx="816801" cy="0"/>
          </a:xfrm>
          <a:prstGeom prst="straightConnector1">
            <a:avLst/>
          </a:prstGeom>
          <a:ln w="38100">
            <a:solidFill>
              <a:schemeClr val="accent3">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p:cNvCxnSpPr/>
          <p:nvPr/>
        </p:nvCxnSpPr>
        <p:spPr>
          <a:xfrm flipV="1">
            <a:off x="854695" y="3877731"/>
            <a:ext cx="0" cy="546644"/>
          </a:xfrm>
          <a:prstGeom prst="straightConnector1">
            <a:avLst/>
          </a:prstGeom>
          <a:ln w="38100">
            <a:solidFill>
              <a:schemeClr val="accent5"/>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a:off x="854695" y="4509120"/>
            <a:ext cx="1145977" cy="0"/>
          </a:xfrm>
          <a:prstGeom prst="straightConnector1">
            <a:avLst/>
          </a:prstGeom>
          <a:ln w="3810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68"/>
          <p:cNvCxnSpPr>
            <a:endCxn id="70" idx="7"/>
          </p:cNvCxnSpPr>
          <p:nvPr/>
        </p:nvCxnSpPr>
        <p:spPr>
          <a:xfrm flipH="1">
            <a:off x="8230401" y="2564904"/>
            <a:ext cx="619389" cy="503884"/>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70" name="Ellipse 69"/>
          <p:cNvSpPr/>
          <p:nvPr/>
        </p:nvSpPr>
        <p:spPr>
          <a:xfrm>
            <a:off x="7139911" y="2994635"/>
            <a:ext cx="1277588" cy="506346"/>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Hachage</a:t>
            </a:r>
          </a:p>
        </p:txBody>
      </p:sp>
      <p:sp>
        <p:nvSpPr>
          <p:cNvPr id="75" name="Ellipse 74"/>
          <p:cNvSpPr/>
          <p:nvPr/>
        </p:nvSpPr>
        <p:spPr>
          <a:xfrm>
            <a:off x="500257" y="5149705"/>
            <a:ext cx="1384563" cy="506346"/>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Chiffrement</a:t>
            </a:r>
          </a:p>
        </p:txBody>
      </p:sp>
      <p:pic>
        <p:nvPicPr>
          <p:cNvPr id="74" name="Picture 8" descr="Afficher l'image d'origine"/>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3138" y="5452611"/>
            <a:ext cx="697253" cy="697254"/>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Connecteur droit 76"/>
          <p:cNvCxnSpPr>
            <a:stCxn id="75" idx="0"/>
          </p:cNvCxnSpPr>
          <p:nvPr/>
        </p:nvCxnSpPr>
        <p:spPr>
          <a:xfrm flipH="1" flipV="1">
            <a:off x="1192538" y="4581128"/>
            <a:ext cx="1" cy="568577"/>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flipH="1" flipV="1">
            <a:off x="6398603" y="3347636"/>
            <a:ext cx="642631" cy="1009982"/>
          </a:xfrm>
          <a:prstGeom prst="line">
            <a:avLst/>
          </a:prstGeom>
          <a:ln w="12700" cmpd="sng">
            <a:solidFill>
              <a:schemeClr val="accent5">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Ellipse 75"/>
          <p:cNvSpPr/>
          <p:nvPr/>
        </p:nvSpPr>
        <p:spPr>
          <a:xfrm>
            <a:off x="5333025" y="2915443"/>
            <a:ext cx="1582067" cy="506346"/>
          </a:xfrm>
          <a:prstGeom prst="ellipse">
            <a:avLst/>
          </a:prstGeom>
          <a:solidFill>
            <a:schemeClr val="accent5">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Déchiffrement</a:t>
            </a:r>
          </a:p>
        </p:txBody>
      </p:sp>
      <p:pic>
        <p:nvPicPr>
          <p:cNvPr id="73" name="Picture 2" descr="Résultat de recherche d'images pour &quot;clé icone&quot;"/>
          <p:cNvPicPr>
            <a:picLocks noChangeAspect="1" noChangeArrowheads="1"/>
          </p:cNvPicPr>
          <p:nvPr/>
        </p:nvPicPr>
        <p:blipFill>
          <a:blip r:embed="rId8">
            <a:clrChange>
              <a:clrFrom>
                <a:srgbClr val="FBFCF6"/>
              </a:clrFrom>
              <a:clrTo>
                <a:srgbClr val="FBFCF6">
                  <a:alpha val="0"/>
                </a:srgbClr>
              </a:clrTo>
            </a:clrChange>
            <a:extLst>
              <a:ext uri="{28A0092B-C50C-407E-A947-70E740481C1C}">
                <a14:useLocalDpi xmlns:a14="http://schemas.microsoft.com/office/drawing/2010/main" val="0"/>
              </a:ext>
            </a:extLst>
          </a:blip>
          <a:srcRect/>
          <a:stretch>
            <a:fillRect/>
          </a:stretch>
        </p:blipFill>
        <p:spPr bwMode="auto">
          <a:xfrm>
            <a:off x="5745088" y="3230391"/>
            <a:ext cx="653515" cy="653516"/>
          </a:xfrm>
          <a:prstGeom prst="rect">
            <a:avLst/>
          </a:prstGeom>
          <a:noFill/>
          <a:extLst>
            <a:ext uri="{909E8E84-426E-40DD-AFC4-6F175D3DCCD1}">
              <a14:hiddenFill xmlns:a14="http://schemas.microsoft.com/office/drawing/2010/main">
                <a:solidFill>
                  <a:srgbClr val="FFFFFF"/>
                </a:solidFill>
              </a14:hiddenFill>
            </a:ext>
          </a:extLst>
        </p:spPr>
      </p:pic>
      <p:sp>
        <p:nvSpPr>
          <p:cNvPr id="80" name="ZoneTexte 79"/>
          <p:cNvSpPr txBox="1"/>
          <p:nvPr/>
        </p:nvSpPr>
        <p:spPr>
          <a:xfrm>
            <a:off x="484167" y="6019636"/>
            <a:ext cx="1377300" cy="276999"/>
          </a:xfrm>
          <a:prstGeom prst="rect">
            <a:avLst/>
          </a:prstGeom>
          <a:noFill/>
        </p:spPr>
        <p:txBody>
          <a:bodyPr wrap="none" rtlCol="0">
            <a:spAutoFit/>
          </a:bodyPr>
          <a:lstStyle/>
          <a:p>
            <a:r>
              <a:rPr lang="fr-FR" sz="1200" dirty="0">
                <a:solidFill>
                  <a:schemeClr val="accent3"/>
                </a:solidFill>
                <a:latin typeface="+mj-lt"/>
              </a:rPr>
              <a:t>Clé privée expéditeur</a:t>
            </a:r>
          </a:p>
        </p:txBody>
      </p:sp>
      <p:sp>
        <p:nvSpPr>
          <p:cNvPr id="85" name="ZoneTexte 84"/>
          <p:cNvSpPr txBox="1"/>
          <p:nvPr/>
        </p:nvSpPr>
        <p:spPr>
          <a:xfrm>
            <a:off x="5659589" y="3745407"/>
            <a:ext cx="886781" cy="461665"/>
          </a:xfrm>
          <a:prstGeom prst="rect">
            <a:avLst/>
          </a:prstGeom>
          <a:noFill/>
        </p:spPr>
        <p:txBody>
          <a:bodyPr wrap="none" rtlCol="0">
            <a:spAutoFit/>
          </a:bodyPr>
          <a:lstStyle/>
          <a:p>
            <a:pPr algn="ctr"/>
            <a:r>
              <a:rPr lang="fr-FR" sz="1200" dirty="0">
                <a:solidFill>
                  <a:schemeClr val="accent5"/>
                </a:solidFill>
                <a:latin typeface="+mj-lt"/>
              </a:rPr>
              <a:t>Clé publique</a:t>
            </a:r>
          </a:p>
          <a:p>
            <a:pPr algn="ctr"/>
            <a:r>
              <a:rPr lang="fr-FR" sz="1200" dirty="0">
                <a:solidFill>
                  <a:schemeClr val="accent5"/>
                </a:solidFill>
                <a:latin typeface="+mj-lt"/>
              </a:rPr>
              <a:t>expéditeur</a:t>
            </a:r>
          </a:p>
        </p:txBody>
      </p:sp>
      <p:cxnSp>
        <p:nvCxnSpPr>
          <p:cNvPr id="87" name="Connecteur droit avec flèche 86"/>
          <p:cNvCxnSpPr/>
          <p:nvPr/>
        </p:nvCxnSpPr>
        <p:spPr>
          <a:xfrm flipV="1">
            <a:off x="7950722" y="4847241"/>
            <a:ext cx="0" cy="168775"/>
          </a:xfrm>
          <a:prstGeom prst="straightConnector1">
            <a:avLst/>
          </a:prstGeom>
          <a:ln w="38100">
            <a:solidFill>
              <a:schemeClr val="accent2"/>
            </a:solidFill>
            <a:prstDash val="dash"/>
            <a:tailEnd type="none"/>
          </a:ln>
        </p:spPr>
        <p:style>
          <a:lnRef idx="1">
            <a:schemeClr val="accent1"/>
          </a:lnRef>
          <a:fillRef idx="0">
            <a:schemeClr val="accent1"/>
          </a:fillRef>
          <a:effectRef idx="0">
            <a:schemeClr val="accent1"/>
          </a:effectRef>
          <a:fontRef idx="minor">
            <a:schemeClr val="tx1"/>
          </a:fontRef>
        </p:style>
      </p:cxnSp>
      <p:pic>
        <p:nvPicPr>
          <p:cNvPr id="11276" name="Picture 12" descr="Résultat de recherche d'images pour &quot;cadenas icone&quot;"/>
          <p:cNvPicPr>
            <a:picLocks noChangeAspect="1" noChangeArrowheads="1"/>
          </p:cNvPicPr>
          <p:nvPr/>
        </p:nvPicPr>
        <p:blipFill rotWithShape="1">
          <a:blip r:embed="rId9"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r="50000" b="8652"/>
          <a:stretch/>
        </p:blipFill>
        <p:spPr bwMode="auto">
          <a:xfrm>
            <a:off x="2185902" y="4283001"/>
            <a:ext cx="456421" cy="43083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2" descr="Résultat de recherche d'images pour &quot;cadenas icone&quot;"/>
          <p:cNvPicPr>
            <a:picLocks noChangeAspect="1" noChangeArrowheads="1"/>
          </p:cNvPicPr>
          <p:nvPr/>
        </p:nvPicPr>
        <p:blipFill rotWithShape="1">
          <a:blip r:embed="rId9"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r="50000" b="8652"/>
          <a:stretch/>
        </p:blipFill>
        <p:spPr bwMode="auto">
          <a:xfrm>
            <a:off x="5924545" y="4307107"/>
            <a:ext cx="456421" cy="430830"/>
          </a:xfrm>
          <a:prstGeom prst="rect">
            <a:avLst/>
          </a:prstGeom>
          <a:noFill/>
          <a:extLst>
            <a:ext uri="{909E8E84-426E-40DD-AFC4-6F175D3DCCD1}">
              <a14:hiddenFill xmlns:a14="http://schemas.microsoft.com/office/drawing/2010/main">
                <a:solidFill>
                  <a:srgbClr val="FFFFFF"/>
                </a:solidFill>
              </a14:hiddenFill>
            </a:ext>
          </a:extLst>
        </p:spPr>
      </p:pic>
      <p:sp>
        <p:nvSpPr>
          <p:cNvPr id="102" name="ZoneTexte 101"/>
          <p:cNvSpPr txBox="1"/>
          <p:nvPr/>
        </p:nvSpPr>
        <p:spPr>
          <a:xfrm>
            <a:off x="2038048" y="4797152"/>
            <a:ext cx="726481" cy="276999"/>
          </a:xfrm>
          <a:prstGeom prst="rect">
            <a:avLst/>
          </a:prstGeom>
          <a:noFill/>
        </p:spPr>
        <p:txBody>
          <a:bodyPr wrap="none" rtlCol="0">
            <a:spAutoFit/>
          </a:bodyPr>
          <a:lstStyle/>
          <a:p>
            <a:r>
              <a:rPr lang="fr-FR" sz="1200" dirty="0">
                <a:latin typeface="+mj-lt"/>
              </a:rPr>
              <a:t>Signature</a:t>
            </a:r>
          </a:p>
        </p:txBody>
      </p:sp>
      <p:sp>
        <p:nvSpPr>
          <p:cNvPr id="3" name="AutoShape 2" descr="Résultat de recherche d'images pour &quot;poignée de main png&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cxnSp>
        <p:nvCxnSpPr>
          <p:cNvPr id="55" name="Connecteur droit 54"/>
          <p:cNvCxnSpPr/>
          <p:nvPr/>
        </p:nvCxnSpPr>
        <p:spPr>
          <a:xfrm flipH="1" flipV="1">
            <a:off x="4736976" y="3557149"/>
            <a:ext cx="908523" cy="2"/>
          </a:xfrm>
          <a:prstGeom prst="line">
            <a:avLst/>
          </a:prstGeom>
          <a:ln w="12700" cmpd="sng">
            <a:solidFill>
              <a:srgbClr val="0CE49C"/>
            </a:solidFill>
            <a:prstDash val="solid"/>
          </a:ln>
        </p:spPr>
        <p:style>
          <a:lnRef idx="1">
            <a:schemeClr val="accent1"/>
          </a:lnRef>
          <a:fillRef idx="0">
            <a:schemeClr val="accent1"/>
          </a:fillRef>
          <a:effectRef idx="0">
            <a:schemeClr val="accent1"/>
          </a:effectRef>
          <a:fontRef idx="minor">
            <a:schemeClr val="tx1"/>
          </a:fontRef>
        </p:style>
      </p:cxnSp>
      <p:pic>
        <p:nvPicPr>
          <p:cNvPr id="56" name="Picture 2" descr="http://www.taffy-ecologiques.com/img/accueil/picto_confianc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59541" y="3247808"/>
            <a:ext cx="648072" cy="644832"/>
          </a:xfrm>
          <a:prstGeom prst="rect">
            <a:avLst/>
          </a:prstGeom>
          <a:noFill/>
          <a:extLst>
            <a:ext uri="{909E8E84-426E-40DD-AFC4-6F175D3DCCD1}">
              <a14:hiddenFill xmlns:a14="http://schemas.microsoft.com/office/drawing/2010/main">
                <a:solidFill>
                  <a:srgbClr val="FFFFFF"/>
                </a:solidFill>
              </a14:hiddenFill>
            </a:ext>
          </a:extLst>
        </p:spPr>
      </p:pic>
      <p:sp>
        <p:nvSpPr>
          <p:cNvPr id="58" name="ZoneTexte 57"/>
          <p:cNvSpPr txBox="1"/>
          <p:nvPr/>
        </p:nvSpPr>
        <p:spPr>
          <a:xfrm>
            <a:off x="3867437" y="3831431"/>
            <a:ext cx="832279" cy="461665"/>
          </a:xfrm>
          <a:prstGeom prst="rect">
            <a:avLst/>
          </a:prstGeom>
          <a:noFill/>
        </p:spPr>
        <p:txBody>
          <a:bodyPr wrap="none" rtlCol="0">
            <a:spAutoFit/>
          </a:bodyPr>
          <a:lstStyle/>
          <a:p>
            <a:r>
              <a:rPr lang="fr-FR" sz="1200" dirty="0">
                <a:solidFill>
                  <a:srgbClr val="0CE49C"/>
                </a:solidFill>
                <a:latin typeface="+mj-lt"/>
              </a:rPr>
              <a:t>Autorité de </a:t>
            </a:r>
          </a:p>
          <a:p>
            <a:r>
              <a:rPr lang="fr-FR" sz="1200" dirty="0">
                <a:solidFill>
                  <a:srgbClr val="0CE49C"/>
                </a:solidFill>
                <a:latin typeface="+mj-lt"/>
              </a:rPr>
              <a:t>certification</a:t>
            </a:r>
          </a:p>
        </p:txBody>
      </p:sp>
      <p:sp>
        <p:nvSpPr>
          <p:cNvPr id="60"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certificat électronique</a:t>
            </a:r>
          </a:p>
        </p:txBody>
      </p:sp>
    </p:spTree>
    <p:extLst>
      <p:ext uri="{BB962C8B-B14F-4D97-AF65-F5344CB8AC3E}">
        <p14:creationId xmlns:p14="http://schemas.microsoft.com/office/powerpoint/2010/main" val="41274824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27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7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5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29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229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1"/>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1265"/>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0" grpId="0" animBg="1"/>
      <p:bldP spid="41" grpId="0"/>
      <p:bldP spid="11265" grpId="0"/>
      <p:bldP spid="70" grpId="0" animBg="1"/>
      <p:bldP spid="75" grpId="0" animBg="1"/>
      <p:bldP spid="76" grpId="0" animBg="1"/>
      <p:bldP spid="80" grpId="0"/>
      <p:bldP spid="85" grpId="0"/>
      <p:bldP spid="102" grpId="0"/>
      <p:bldP spid="5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certificat électronique</a:t>
            </a:r>
          </a:p>
        </p:txBody>
      </p:sp>
      <p:sp>
        <p:nvSpPr>
          <p:cNvPr id="8" name="ZoneTexte 7"/>
          <p:cNvSpPr txBox="1"/>
          <p:nvPr/>
        </p:nvSpPr>
        <p:spPr>
          <a:xfrm>
            <a:off x="579059" y="4181222"/>
            <a:ext cx="8784976" cy="1569660"/>
          </a:xfrm>
          <a:prstGeom prst="rect">
            <a:avLst/>
          </a:prstGeom>
          <a:noFill/>
        </p:spPr>
        <p:txBody>
          <a:bodyPr wrap="square" rtlCol="0">
            <a:spAutoFit/>
          </a:bodyPr>
          <a:lstStyle/>
          <a:p>
            <a:endParaRPr lang="fr-FR" sz="1800" b="1" dirty="0">
              <a:effectLst>
                <a:outerShdw blurRad="38100" dist="38100" dir="2700000" algn="tl">
                  <a:srgbClr val="000000">
                    <a:alpha val="43137"/>
                  </a:srgbClr>
                </a:outerShdw>
              </a:effectLst>
              <a:latin typeface="+mj-lt"/>
            </a:endParaRPr>
          </a:p>
          <a:p>
            <a:r>
              <a:rPr lang="fr-FR" sz="2000" dirty="0">
                <a:latin typeface="+mj-lt"/>
              </a:rPr>
              <a:t>C’est l’empreinte chiffrée </a:t>
            </a:r>
            <a:r>
              <a:rPr lang="fr-FR" sz="2000" b="1" dirty="0">
                <a:effectLst>
                  <a:outerShdw blurRad="38100" dist="38100" dir="2700000" algn="tl">
                    <a:srgbClr val="000000">
                      <a:alpha val="43137"/>
                    </a:srgbClr>
                  </a:outerShdw>
                </a:effectLst>
                <a:latin typeface="+mj-lt"/>
              </a:rPr>
              <a:t>asymétriquement avec</a:t>
            </a:r>
            <a:r>
              <a:rPr lang="fr-FR" sz="2000" dirty="0">
                <a:latin typeface="+mj-lt"/>
              </a:rPr>
              <a:t> </a:t>
            </a:r>
            <a:r>
              <a:rPr lang="fr-FR" sz="2000" b="1" dirty="0">
                <a:effectLst>
                  <a:outerShdw blurRad="38100" dist="38100" dir="2700000" algn="tl">
                    <a:srgbClr val="000000">
                      <a:alpha val="43137"/>
                    </a:srgbClr>
                  </a:outerShdw>
                </a:effectLst>
                <a:latin typeface="+mj-lt"/>
              </a:rPr>
              <a:t>la clé privée de l’expéditeur </a:t>
            </a:r>
            <a:r>
              <a:rPr lang="fr-FR" sz="2000" dirty="0">
                <a:latin typeface="+mj-lt"/>
              </a:rPr>
              <a:t>issue d’une </a:t>
            </a:r>
            <a:r>
              <a:rPr lang="fr-FR" sz="2000" b="1" dirty="0">
                <a:effectLst>
                  <a:outerShdw blurRad="38100" dist="38100" dir="2700000" algn="tl">
                    <a:srgbClr val="000000">
                      <a:alpha val="43137"/>
                    </a:srgbClr>
                  </a:outerShdw>
                </a:effectLst>
                <a:latin typeface="+mj-lt"/>
              </a:rPr>
              <a:t>autorité de certification digne de confiance </a:t>
            </a:r>
            <a:r>
              <a:rPr lang="fr-FR" sz="2000" dirty="0">
                <a:latin typeface="+mj-lt"/>
              </a:rPr>
              <a:t>qui a délivré un certificat contenant la clé privée et la clé publique.</a:t>
            </a:r>
          </a:p>
          <a:p>
            <a:endParaRPr lang="fr-FR" sz="1800" b="1" dirty="0">
              <a:effectLst>
                <a:outerShdw blurRad="38100" dist="38100" dir="2700000" algn="tl">
                  <a:srgbClr val="000000">
                    <a:alpha val="43137"/>
                  </a:srgbClr>
                </a:outerShdw>
              </a:effectLst>
              <a:latin typeface="+mj-lt"/>
            </a:endParaRPr>
          </a:p>
        </p:txBody>
      </p:sp>
      <p:sp>
        <p:nvSpPr>
          <p:cNvPr id="3" name="Rectangle 2"/>
          <p:cNvSpPr/>
          <p:nvPr/>
        </p:nvSpPr>
        <p:spPr>
          <a:xfrm>
            <a:off x="2419651" y="3370113"/>
            <a:ext cx="3439916" cy="400110"/>
          </a:xfrm>
          <a:prstGeom prst="rect">
            <a:avLst/>
          </a:prstGeom>
        </p:spPr>
        <p:txBody>
          <a:bodyPr wrap="none">
            <a:spAutoFit/>
          </a:bodyPr>
          <a:lstStyle/>
          <a:p>
            <a:r>
              <a:rPr lang="fr-FR" sz="2000" b="1" cap="small" dirty="0">
                <a:effectLst>
                  <a:outerShdw blurRad="38100" dist="38100" dir="2700000" algn="tl">
                    <a:srgbClr val="000000">
                      <a:alpha val="43137"/>
                    </a:srgbClr>
                  </a:outerShdw>
                </a:effectLst>
              </a:rPr>
              <a:t>La signature électronique</a:t>
            </a:r>
          </a:p>
        </p:txBody>
      </p:sp>
      <p:grpSp>
        <p:nvGrpSpPr>
          <p:cNvPr id="9" name="Groupe 8"/>
          <p:cNvGrpSpPr/>
          <p:nvPr/>
        </p:nvGrpSpPr>
        <p:grpSpPr>
          <a:xfrm>
            <a:off x="377672" y="1556792"/>
            <a:ext cx="2715080" cy="2761739"/>
            <a:chOff x="2936776" y="1849825"/>
            <a:chExt cx="4116450" cy="3911600"/>
          </a:xfrm>
        </p:grpSpPr>
        <p:grpSp>
          <p:nvGrpSpPr>
            <p:cNvPr id="10" name="Groupe 9"/>
            <p:cNvGrpSpPr/>
            <p:nvPr/>
          </p:nvGrpSpPr>
          <p:grpSpPr>
            <a:xfrm>
              <a:off x="2936776" y="1849825"/>
              <a:ext cx="4116450" cy="3911600"/>
              <a:chOff x="2929770" y="1863031"/>
              <a:chExt cx="4116450" cy="3911600"/>
            </a:xfrm>
          </p:grpSpPr>
          <p:sp>
            <p:nvSpPr>
              <p:cNvPr id="12" name="Freeform 18"/>
              <p:cNvSpPr>
                <a:spLocks/>
              </p:cNvSpPr>
              <p:nvPr/>
            </p:nvSpPr>
            <p:spPr bwMode="auto">
              <a:xfrm rot="5400000">
                <a:off x="2980203" y="1812598"/>
                <a:ext cx="1892300" cy="1993166"/>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3" name="Freeform 19"/>
              <p:cNvSpPr>
                <a:spLocks/>
              </p:cNvSpPr>
              <p:nvPr/>
            </p:nvSpPr>
            <p:spPr bwMode="auto">
              <a:xfrm rot="10800000">
                <a:off x="5076924" y="1863031"/>
                <a:ext cx="1892300" cy="1892300"/>
              </a:xfrm>
              <a:prstGeom prst="teardrop">
                <a:avLst/>
              </a:prstGeom>
              <a:solidFill>
                <a:schemeClr val="accent6"/>
              </a:solidFill>
              <a:ln>
                <a:noFill/>
              </a:ln>
            </p:spPr>
            <p:txBody>
              <a:bodyPr vert="horz" anchor="ctr" anchorCtr="0"/>
              <a:lstStyle/>
              <a:p>
                <a:endPar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4" name="Freeform 20"/>
              <p:cNvSpPr>
                <a:spLocks/>
              </p:cNvSpPr>
              <p:nvPr/>
            </p:nvSpPr>
            <p:spPr bwMode="auto">
              <a:xfrm>
                <a:off x="3030636" y="3882331"/>
                <a:ext cx="1892300" cy="1892300"/>
              </a:xfrm>
              <a:prstGeom prst="teardrop">
                <a:avLst/>
              </a:prstGeom>
              <a:solidFill>
                <a:srgbClr val="B0B932"/>
              </a:solidFill>
              <a:ln>
                <a:noFill/>
              </a:ln>
            </p:spPr>
            <p:txBody>
              <a:bodyPr/>
              <a:lstStyle/>
              <a:p>
                <a:endParaRPr lang="fr-FR" dirty="0"/>
              </a:p>
            </p:txBody>
          </p:sp>
          <p:sp>
            <p:nvSpPr>
              <p:cNvPr id="16" name="Rectangle 15"/>
              <p:cNvSpPr/>
              <p:nvPr/>
            </p:nvSpPr>
            <p:spPr>
              <a:xfrm>
                <a:off x="5005185" y="2636238"/>
                <a:ext cx="2041035" cy="435921"/>
              </a:xfrm>
              <a:prstGeom prst="rect">
                <a:avLst/>
              </a:prstGeom>
            </p:spPr>
            <p:txBody>
              <a:bodyPr wrap="none">
                <a:spAutoFit/>
              </a:bodyPr>
              <a:lstStyle/>
              <a:p>
                <a:pPr algn="ctr"/>
                <a:r>
                  <a:rPr lang="fr-FR" altLang="fr-FR" sz="1400" b="1" cap="small" dirty="0">
                    <a:solidFill>
                      <a:srgbClr val="FFFFFF"/>
                    </a:solidFill>
                    <a:effectLst>
                      <a:outerShdw blurRad="38100" dist="38100" dir="2700000" algn="tl">
                        <a:srgbClr val="000000">
                          <a:alpha val="43137"/>
                        </a:srgbClr>
                      </a:outerShdw>
                    </a:effectLst>
                    <a:latin typeface="+mj-lt"/>
                    <a:ea typeface="ＭＳ Ｐゴシック" pitchFamily="34" charset="-128"/>
                  </a:rPr>
                  <a:t>Authentification</a:t>
                </a:r>
                <a:endParaRPr lang="fr-FR" sz="14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8" name="Rectangle 17"/>
              <p:cNvSpPr/>
              <p:nvPr/>
            </p:nvSpPr>
            <p:spPr>
              <a:xfrm>
                <a:off x="3364324" y="4562112"/>
                <a:ext cx="1244843" cy="435921"/>
              </a:xfrm>
              <a:prstGeom prst="rect">
                <a:avLst/>
              </a:prstGeom>
            </p:spPr>
            <p:txBody>
              <a:bodyPr wrap="none">
                <a:spAutoFit/>
              </a:bodyPr>
              <a:lstStyle/>
              <a:p>
                <a:pPr algn="ctr"/>
                <a:r>
                  <a:rPr lang="fr-FR" sz="14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Intégrité</a:t>
                </a:r>
              </a:p>
            </p:txBody>
          </p:sp>
        </p:grpSp>
        <p:sp>
          <p:nvSpPr>
            <p:cNvPr id="11" name="Rectangle 10"/>
            <p:cNvSpPr/>
            <p:nvPr/>
          </p:nvSpPr>
          <p:spPr>
            <a:xfrm>
              <a:off x="2990185" y="2630354"/>
              <a:ext cx="1705643" cy="435921"/>
            </a:xfrm>
            <a:prstGeom prst="rect">
              <a:avLst/>
            </a:prstGeom>
          </p:spPr>
          <p:txBody>
            <a:bodyPr wrap="none">
              <a:spAutoFit/>
            </a:bodyPr>
            <a:lstStyle/>
            <a:p>
              <a:pPr algn="ctr"/>
              <a:r>
                <a:rPr lang="fr-FR" altLang="fr-FR" sz="1400" b="1" cap="small" dirty="0">
                  <a:solidFill>
                    <a:srgbClr val="FFFFFF"/>
                  </a:solidFill>
                  <a:effectLst>
                    <a:outerShdw blurRad="38100" dist="38100" dir="2700000" algn="tl">
                      <a:srgbClr val="000000">
                        <a:alpha val="43137"/>
                      </a:srgbClr>
                    </a:outerShdw>
                  </a:effectLst>
                  <a:latin typeface="+mj-lt"/>
                  <a:ea typeface="ＭＳ Ｐゴシック" pitchFamily="34" charset="-128"/>
                </a:rPr>
                <a:t>Identification</a:t>
              </a:r>
              <a:endParaRPr lang="fr-FR" sz="14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grpSp>
    </p:spTree>
    <p:extLst>
      <p:ext uri="{BB962C8B-B14F-4D97-AF65-F5344CB8AC3E}">
        <p14:creationId xmlns:p14="http://schemas.microsoft.com/office/powerpoint/2010/main" val="274477319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8590267" cy="1068185"/>
          </a:xfrm>
        </p:spPr>
        <p:txBody>
          <a:bodyPr/>
          <a:lstStyle/>
          <a:p>
            <a:r>
              <a:rPr lang="fr-FR" sz="3200" cap="small" dirty="0">
                <a:effectLst>
                  <a:outerShdw blurRad="38100" dist="38100" dir="2700000" algn="tl">
                    <a:srgbClr val="000000">
                      <a:alpha val="43137"/>
                    </a:srgbClr>
                  </a:outerShdw>
                </a:effectLst>
              </a:rPr>
              <a:t>Online </a:t>
            </a:r>
            <a:r>
              <a:rPr lang="fr-FR" sz="3200" cap="small" dirty="0" err="1">
                <a:effectLst>
                  <a:outerShdw blurRad="38100" dist="38100" dir="2700000" algn="tl">
                    <a:srgbClr val="000000">
                      <a:alpha val="43137"/>
                    </a:srgbClr>
                  </a:outerShdw>
                </a:effectLst>
              </a:rPr>
              <a:t>Certificate</a:t>
            </a:r>
            <a:r>
              <a:rPr lang="fr-FR" sz="3200" cap="small" dirty="0">
                <a:effectLst>
                  <a:outerShdw blurRad="38100" dist="38100" dir="2700000" algn="tl">
                    <a:srgbClr val="000000">
                      <a:alpha val="43137"/>
                    </a:srgbClr>
                  </a:outerShdw>
                </a:effectLst>
              </a:rPr>
              <a:t> </a:t>
            </a:r>
            <a:r>
              <a:rPr lang="fr-FR" sz="3200" cap="small" dirty="0" err="1">
                <a:effectLst>
                  <a:outerShdw blurRad="38100" dist="38100" dir="2700000" algn="tl">
                    <a:srgbClr val="000000">
                      <a:alpha val="43137"/>
                    </a:srgbClr>
                  </a:outerShdw>
                </a:effectLst>
              </a:rPr>
              <a:t>Status</a:t>
            </a:r>
            <a:r>
              <a:rPr lang="fr-FR" sz="3200" cap="small" dirty="0">
                <a:effectLst>
                  <a:outerShdw blurRad="38100" dist="38100" dir="2700000" algn="tl">
                    <a:srgbClr val="000000">
                      <a:alpha val="43137"/>
                    </a:srgbClr>
                  </a:outerShdw>
                </a:effectLst>
              </a:rPr>
              <a:t> Protocol</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8" name="ZoneTexte 7"/>
          <p:cNvSpPr txBox="1"/>
          <p:nvPr/>
        </p:nvSpPr>
        <p:spPr>
          <a:xfrm>
            <a:off x="2432720" y="1543317"/>
            <a:ext cx="6984776" cy="1815882"/>
          </a:xfrm>
          <a:prstGeom prst="rect">
            <a:avLst/>
          </a:prstGeom>
          <a:noFill/>
        </p:spPr>
        <p:txBody>
          <a:bodyPr wrap="square" rtlCol="0">
            <a:spAutoFit/>
          </a:bodyPr>
          <a:lstStyle/>
          <a:p>
            <a:r>
              <a:rPr lang="fr-FR" sz="1600" b="1" cap="small" dirty="0">
                <a:effectLst>
                  <a:outerShdw blurRad="38100" dist="38100" dir="2700000" algn="tl">
                    <a:srgbClr val="000000">
                      <a:alpha val="43137"/>
                    </a:srgbClr>
                  </a:outerShdw>
                </a:effectLst>
              </a:rPr>
              <a:t>Révocation des certificats</a:t>
            </a:r>
          </a:p>
          <a:p>
            <a:endParaRPr lang="fr-FR" sz="1600" b="1" cap="small" dirty="0">
              <a:effectLst>
                <a:outerShdw blurRad="38100" dist="38100" dir="2700000" algn="tl">
                  <a:srgbClr val="000000">
                    <a:alpha val="43137"/>
                  </a:srgbClr>
                </a:outerShdw>
              </a:effectLst>
            </a:endParaRPr>
          </a:p>
          <a:p>
            <a:r>
              <a:rPr lang="fr-FR" sz="1600" dirty="0">
                <a:latin typeface="+mj-lt"/>
              </a:rPr>
              <a:t>Plusieurs raisons possibles :</a:t>
            </a:r>
          </a:p>
          <a:p>
            <a:pPr marL="285750" indent="-285750">
              <a:buClr>
                <a:schemeClr val="accent6"/>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Perte</a:t>
            </a:r>
            <a:r>
              <a:rPr lang="fr-FR" sz="1600" dirty="0">
                <a:latin typeface="+mj-lt"/>
              </a:rPr>
              <a:t> ou </a:t>
            </a:r>
            <a:r>
              <a:rPr lang="fr-FR" sz="1600" b="1" dirty="0">
                <a:effectLst>
                  <a:outerShdw blurRad="38100" dist="38100" dir="2700000" algn="tl">
                    <a:srgbClr val="000000">
                      <a:alpha val="43137"/>
                    </a:srgbClr>
                  </a:outerShdw>
                </a:effectLst>
                <a:latin typeface="+mj-lt"/>
              </a:rPr>
              <a:t>compromission</a:t>
            </a:r>
            <a:r>
              <a:rPr lang="fr-FR" sz="1600" dirty="0">
                <a:effectLst>
                  <a:outerShdw blurRad="38100" dist="38100" dir="2700000" algn="tl">
                    <a:srgbClr val="000000">
                      <a:alpha val="43137"/>
                    </a:srgbClr>
                  </a:outerShdw>
                </a:effectLst>
                <a:latin typeface="+mj-lt"/>
              </a:rPr>
              <a:t> </a:t>
            </a:r>
            <a:r>
              <a:rPr lang="fr-FR" sz="1600" dirty="0">
                <a:latin typeface="+mj-lt"/>
              </a:rPr>
              <a:t>de la clé privée associée au certificat</a:t>
            </a:r>
          </a:p>
          <a:p>
            <a:pPr marL="285750" indent="-285750">
              <a:buClr>
                <a:schemeClr val="accent6"/>
              </a:buClr>
              <a:buFont typeface="Arial" panose="020B0604020202020204" pitchFamily="34" charset="0"/>
              <a:buChar char="•"/>
            </a:pPr>
            <a:r>
              <a:rPr lang="fr-FR" sz="1600" dirty="0">
                <a:latin typeface="+mj-lt"/>
              </a:rPr>
              <a:t>Changement d’un champ inclus dans la requête du certificat</a:t>
            </a:r>
          </a:p>
          <a:p>
            <a:pPr marL="285750" indent="-285750">
              <a:buClr>
                <a:schemeClr val="accent6"/>
              </a:buClr>
              <a:buFont typeface="Arial" panose="020B0604020202020204" pitchFamily="34" charset="0"/>
              <a:buChar char="•"/>
            </a:pPr>
            <a:r>
              <a:rPr lang="fr-FR" sz="1600" dirty="0">
                <a:latin typeface="+mj-lt"/>
              </a:rPr>
              <a:t>Expiration naturelle</a:t>
            </a:r>
          </a:p>
          <a:p>
            <a:pPr marL="285750" indent="-285750">
              <a:buClr>
                <a:schemeClr val="accent6"/>
              </a:buClr>
              <a:buFont typeface="Arial" panose="020B0604020202020204" pitchFamily="34" charset="0"/>
              <a:buChar char="•"/>
            </a:pPr>
            <a:r>
              <a:rPr lang="fr-FR" sz="1600" dirty="0">
                <a:latin typeface="+mj-lt"/>
              </a:rPr>
              <a:t>…</a:t>
            </a:r>
          </a:p>
        </p:txBody>
      </p:sp>
      <p:sp>
        <p:nvSpPr>
          <p:cNvPr id="3" name="Rectangle 2"/>
          <p:cNvSpPr/>
          <p:nvPr/>
        </p:nvSpPr>
        <p:spPr>
          <a:xfrm>
            <a:off x="354074" y="4653136"/>
            <a:ext cx="9066480" cy="1815882"/>
          </a:xfrm>
          <a:prstGeom prst="rect">
            <a:avLst/>
          </a:prstGeom>
        </p:spPr>
        <p:txBody>
          <a:bodyPr wrap="square">
            <a:spAutoFit/>
          </a:bodyPr>
          <a:lstStyle/>
          <a:p>
            <a:pPr algn="just"/>
            <a:r>
              <a:rPr lang="fr-FR" sz="1600" b="1" cap="small" dirty="0">
                <a:effectLst>
                  <a:outerShdw blurRad="38100" dist="38100" dir="2700000" algn="tl">
                    <a:srgbClr val="000000">
                      <a:alpha val="43137"/>
                    </a:srgbClr>
                  </a:outerShdw>
                </a:effectLst>
              </a:rPr>
              <a:t>Mise en place du Protocole OCSP</a:t>
            </a:r>
          </a:p>
          <a:p>
            <a:pPr algn="just"/>
            <a:endParaRPr lang="fr-FR" sz="1600" dirty="0">
              <a:latin typeface="+mj-lt"/>
            </a:endParaRPr>
          </a:p>
          <a:p>
            <a:pPr algn="just"/>
            <a:r>
              <a:rPr lang="fr-FR" sz="1600" dirty="0">
                <a:latin typeface="+mj-lt"/>
              </a:rPr>
              <a:t>	Le client interroge le répondeur OCSP</a:t>
            </a:r>
          </a:p>
          <a:p>
            <a:pPr algn="just"/>
            <a:endParaRPr lang="fr-FR" sz="1600" dirty="0">
              <a:latin typeface="+mj-lt"/>
            </a:endParaRPr>
          </a:p>
          <a:p>
            <a:pPr algn="just"/>
            <a:r>
              <a:rPr lang="fr-FR" sz="1600" dirty="0">
                <a:latin typeface="+mj-lt"/>
              </a:rPr>
              <a:t>	Le répondeur OCSP vérifie le statut du certificat dans la base de données de l’autorité de certification</a:t>
            </a:r>
          </a:p>
          <a:p>
            <a:pPr algn="just"/>
            <a:endParaRPr lang="fr-FR" sz="1600" dirty="0">
              <a:latin typeface="+mj-lt"/>
            </a:endParaRPr>
          </a:p>
          <a:p>
            <a:pPr algn="just"/>
            <a:r>
              <a:rPr lang="fr-FR" sz="1600" dirty="0">
                <a:latin typeface="+mj-lt"/>
              </a:rPr>
              <a:t>	Le répondeur répond au client</a:t>
            </a:r>
          </a:p>
        </p:txBody>
      </p:sp>
      <p:sp>
        <p:nvSpPr>
          <p:cNvPr id="6" name="Rectangle 5"/>
          <p:cNvSpPr/>
          <p:nvPr/>
        </p:nvSpPr>
        <p:spPr>
          <a:xfrm>
            <a:off x="1111578" y="3458695"/>
            <a:ext cx="9751025" cy="338554"/>
          </a:xfrm>
          <a:prstGeom prst="rect">
            <a:avLst/>
          </a:prstGeom>
        </p:spPr>
        <p:txBody>
          <a:bodyPr wrap="square">
            <a:spAutoFit/>
          </a:bodyPr>
          <a:lstStyle/>
          <a:p>
            <a:r>
              <a:rPr lang="fr-FR" sz="1600" dirty="0">
                <a:latin typeface="+mj-lt"/>
              </a:rPr>
              <a:t>Avant : téléchargement par les navigateurs d’une liste de révocation de certificats (CRL)	</a:t>
            </a:r>
          </a:p>
        </p:txBody>
      </p:sp>
      <p:sp>
        <p:nvSpPr>
          <p:cNvPr id="10" name="Flèche droite 9"/>
          <p:cNvSpPr/>
          <p:nvPr/>
        </p:nvSpPr>
        <p:spPr>
          <a:xfrm>
            <a:off x="415952" y="3496552"/>
            <a:ext cx="432048" cy="216024"/>
          </a:xfrm>
          <a:prstGeom prst="rightArrow">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600" dirty="0"/>
          </a:p>
        </p:txBody>
      </p:sp>
      <p:pic>
        <p:nvPicPr>
          <p:cNvPr id="11266" name="Picture 2"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480" y="3845222"/>
            <a:ext cx="590962" cy="59096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080120" y="3971277"/>
            <a:ext cx="8553400" cy="338554"/>
          </a:xfrm>
          <a:prstGeom prst="rect">
            <a:avLst/>
          </a:prstGeom>
        </p:spPr>
        <p:txBody>
          <a:bodyPr wrap="square">
            <a:spAutoFit/>
          </a:bodyPr>
          <a:lstStyle/>
          <a:p>
            <a:r>
              <a:rPr lang="fr-FR" sz="1600" dirty="0">
                <a:latin typeface="+mj-lt"/>
              </a:rPr>
              <a:t>Le délai de propagation des informations de révocation était très important &amp; forte utilisation de bande passante </a:t>
            </a:r>
          </a:p>
        </p:txBody>
      </p:sp>
      <p:sp>
        <p:nvSpPr>
          <p:cNvPr id="14" name="Ellipse 13"/>
          <p:cNvSpPr/>
          <p:nvPr/>
        </p:nvSpPr>
        <p:spPr>
          <a:xfrm>
            <a:off x="941539" y="5189126"/>
            <a:ext cx="298078" cy="29807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1</a:t>
            </a:r>
          </a:p>
        </p:txBody>
      </p:sp>
      <p:sp>
        <p:nvSpPr>
          <p:cNvPr id="15" name="Ellipse 14"/>
          <p:cNvSpPr/>
          <p:nvPr/>
        </p:nvSpPr>
        <p:spPr>
          <a:xfrm>
            <a:off x="941539" y="5676178"/>
            <a:ext cx="298078" cy="2709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2</a:t>
            </a:r>
          </a:p>
        </p:txBody>
      </p:sp>
      <p:sp>
        <p:nvSpPr>
          <p:cNvPr id="16" name="Ellipse 15"/>
          <p:cNvSpPr/>
          <p:nvPr/>
        </p:nvSpPr>
        <p:spPr>
          <a:xfrm>
            <a:off x="941539" y="6160782"/>
            <a:ext cx="298078" cy="2709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3</a:t>
            </a:r>
          </a:p>
        </p:txBody>
      </p:sp>
    </p:spTree>
    <p:extLst>
      <p:ext uri="{BB962C8B-B14F-4D97-AF65-F5344CB8AC3E}">
        <p14:creationId xmlns:p14="http://schemas.microsoft.com/office/powerpoint/2010/main" val="18961332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animBg="1"/>
      <p:bldP spid="12" grpId="0"/>
      <p:bldP spid="14" grpId="0" animBg="1"/>
      <p:bldP spid="15"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32720" y="2204864"/>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L’autorité de certification</a:t>
            </a:r>
            <a:br>
              <a:rPr lang="fr-FR" dirty="0"/>
            </a:br>
            <a:r>
              <a:rPr lang="fr-FR" dirty="0"/>
              <a:t>			</a:t>
            </a:r>
            <a:r>
              <a:rPr lang="fr-FR" sz="2800" cap="small" dirty="0">
                <a:effectLst>
                  <a:outerShdw blurRad="38100" dist="38100" dir="2700000" algn="tl">
                    <a:srgbClr val="000000">
                      <a:alpha val="43137"/>
                    </a:srgbClr>
                  </a:outerShdw>
                </a:effectLst>
              </a:rPr>
              <a:t>Pour assurer l’authentification</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439324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L’Autorité de certification</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9" name="ZoneTexte 8"/>
          <p:cNvSpPr txBox="1"/>
          <p:nvPr/>
        </p:nvSpPr>
        <p:spPr>
          <a:xfrm>
            <a:off x="2432720" y="1543317"/>
            <a:ext cx="6984776" cy="2031325"/>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rPr>
              <a:t>Définition</a:t>
            </a:r>
          </a:p>
          <a:p>
            <a:endParaRPr lang="fr-FR" sz="1800" dirty="0">
              <a:latin typeface="+mj-lt"/>
            </a:endParaRPr>
          </a:p>
          <a:p>
            <a:r>
              <a:rPr lang="fr-FR" sz="1800" dirty="0">
                <a:latin typeface="+mj-lt"/>
              </a:rPr>
              <a:t>Une </a:t>
            </a:r>
            <a:r>
              <a:rPr lang="fr-FR" sz="1800" b="1" dirty="0">
                <a:effectLst>
                  <a:outerShdw blurRad="38100" dist="38100" dir="2700000" algn="tl">
                    <a:srgbClr val="000000">
                      <a:alpha val="43137"/>
                    </a:srgbClr>
                  </a:outerShdw>
                </a:effectLst>
                <a:latin typeface="+mj-lt"/>
              </a:rPr>
              <a:t>autorité de certification </a:t>
            </a:r>
            <a:r>
              <a:rPr lang="fr-FR" sz="1800" dirty="0">
                <a:latin typeface="+mj-lt"/>
              </a:rPr>
              <a:t>est une organisation qui délivre des </a:t>
            </a:r>
            <a:r>
              <a:rPr lang="fr-FR" sz="1800" b="1" dirty="0">
                <a:effectLst>
                  <a:outerShdw blurRad="38100" dist="38100" dir="2700000" algn="tl">
                    <a:srgbClr val="000000">
                      <a:alpha val="43137"/>
                    </a:srgbClr>
                  </a:outerShdw>
                </a:effectLst>
                <a:latin typeface="+mj-lt"/>
              </a:rPr>
              <a:t>certificats</a:t>
            </a:r>
            <a:r>
              <a:rPr lang="fr-FR" sz="1800" dirty="0">
                <a:latin typeface="+mj-lt"/>
              </a:rPr>
              <a:t> à des </a:t>
            </a:r>
            <a:r>
              <a:rPr lang="fr-FR" sz="1800" b="1" dirty="0">
                <a:effectLst>
                  <a:outerShdw blurRad="38100" dist="38100" dir="2700000" algn="tl">
                    <a:srgbClr val="000000">
                      <a:alpha val="43137"/>
                    </a:srgbClr>
                  </a:outerShdw>
                </a:effectLst>
                <a:latin typeface="+mj-lt"/>
              </a:rPr>
              <a:t>personnes</a:t>
            </a:r>
            <a:r>
              <a:rPr lang="fr-FR" sz="1800" dirty="0">
                <a:latin typeface="+mj-lt"/>
              </a:rPr>
              <a:t> ou à des </a:t>
            </a:r>
            <a:r>
              <a:rPr lang="fr-FR" sz="1800" b="1" dirty="0">
                <a:effectLst>
                  <a:outerShdw blurRad="38100" dist="38100" dir="2700000" algn="tl">
                    <a:srgbClr val="000000">
                      <a:alpha val="43137"/>
                    </a:srgbClr>
                  </a:outerShdw>
                </a:effectLst>
                <a:latin typeface="+mj-lt"/>
              </a:rPr>
              <a:t>serveurs</a:t>
            </a:r>
            <a:r>
              <a:rPr lang="fr-FR" sz="1800" dirty="0">
                <a:latin typeface="+mj-lt"/>
              </a:rPr>
              <a:t>.</a:t>
            </a:r>
          </a:p>
          <a:p>
            <a:endParaRPr lang="fr-FR" sz="1800" dirty="0">
              <a:latin typeface="+mj-lt"/>
            </a:endParaRPr>
          </a:p>
          <a:p>
            <a:r>
              <a:rPr lang="fr-FR" sz="1800" dirty="0">
                <a:latin typeface="+mj-lt"/>
              </a:rPr>
              <a:t>Une </a:t>
            </a:r>
            <a:r>
              <a:rPr lang="fr-FR" sz="1800" b="1" dirty="0">
                <a:effectLst>
                  <a:outerShdw blurRad="38100" dist="38100" dir="2700000" algn="tl">
                    <a:srgbClr val="000000">
                      <a:alpha val="43137"/>
                    </a:srgbClr>
                  </a:outerShdw>
                </a:effectLst>
                <a:latin typeface="+mj-lt"/>
              </a:rPr>
              <a:t>autorité de certification </a:t>
            </a:r>
            <a:r>
              <a:rPr lang="fr-FR" sz="1800" dirty="0">
                <a:latin typeface="+mj-lt"/>
              </a:rPr>
              <a:t>possède elle-même un certificat (auto-signé ou délivré par une autre autorité de certification), appelé le </a:t>
            </a:r>
            <a:r>
              <a:rPr lang="fr-FR" sz="1800" b="1" dirty="0">
                <a:effectLst>
                  <a:outerShdw blurRad="38100" dist="38100" dir="2700000" algn="tl">
                    <a:srgbClr val="000000">
                      <a:alpha val="43137"/>
                    </a:srgbClr>
                  </a:outerShdw>
                </a:effectLst>
                <a:latin typeface="+mj-lt"/>
              </a:rPr>
              <a:t>certificat racine</a:t>
            </a:r>
            <a:r>
              <a:rPr lang="fr-FR" sz="1800" dirty="0">
                <a:latin typeface="+mj-lt"/>
              </a:rPr>
              <a:t>.</a:t>
            </a:r>
          </a:p>
        </p:txBody>
      </p:sp>
      <p:sp>
        <p:nvSpPr>
          <p:cNvPr id="10" name="Rectangle 9"/>
          <p:cNvSpPr/>
          <p:nvPr/>
        </p:nvSpPr>
        <p:spPr>
          <a:xfrm>
            <a:off x="351016" y="4293096"/>
            <a:ext cx="9066480" cy="1754326"/>
          </a:xfrm>
          <a:prstGeom prst="rect">
            <a:avLst/>
          </a:prstGeom>
        </p:spPr>
        <p:txBody>
          <a:bodyPr wrap="square">
            <a:spAutoFit/>
          </a:bodyPr>
          <a:lstStyle/>
          <a:p>
            <a:pPr algn="just"/>
            <a:r>
              <a:rPr lang="fr-FR" sz="1800" dirty="0">
                <a:latin typeface="+mj-lt"/>
              </a:rPr>
              <a:t>Les informations contenues dans un certificat électronique sont </a:t>
            </a:r>
            <a:r>
              <a:rPr lang="fr-FR" sz="1800" b="1" dirty="0">
                <a:effectLst>
                  <a:outerShdw blurRad="38100" dist="38100" dir="2700000" algn="tl">
                    <a:srgbClr val="000000">
                      <a:alpha val="43137"/>
                    </a:srgbClr>
                  </a:outerShdw>
                </a:effectLst>
                <a:latin typeface="+mj-lt"/>
              </a:rPr>
              <a:t>signées</a:t>
            </a:r>
            <a:r>
              <a:rPr lang="fr-FR" sz="1800" dirty="0">
                <a:latin typeface="+mj-lt"/>
              </a:rPr>
              <a:t> électroniquement par </a:t>
            </a:r>
            <a:r>
              <a:rPr lang="fr-FR" sz="1800" b="1" dirty="0">
                <a:effectLst>
                  <a:outerShdw blurRad="38100" dist="38100" dir="2700000" algn="tl">
                    <a:srgbClr val="000000">
                      <a:alpha val="43137"/>
                    </a:srgbClr>
                  </a:outerShdw>
                </a:effectLst>
                <a:latin typeface="+mj-lt"/>
              </a:rPr>
              <a:t>l’autorité de certification</a:t>
            </a:r>
            <a:r>
              <a:rPr lang="fr-FR" sz="1800" dirty="0">
                <a:latin typeface="+mj-lt"/>
              </a:rPr>
              <a:t>.</a:t>
            </a:r>
          </a:p>
          <a:p>
            <a:pPr algn="just"/>
            <a:endParaRPr lang="fr-FR" sz="1800" dirty="0">
              <a:latin typeface="+mj-lt"/>
            </a:endParaRPr>
          </a:p>
          <a:p>
            <a:pPr algn="just"/>
            <a:r>
              <a:rPr lang="fr-FR" sz="1800" dirty="0">
                <a:latin typeface="+mj-lt"/>
              </a:rPr>
              <a:t>En délivrant un certificat, </a:t>
            </a:r>
            <a:r>
              <a:rPr lang="fr-FR" sz="1800" b="1" dirty="0">
                <a:effectLst>
                  <a:outerShdw blurRad="38100" dist="38100" dir="2700000" algn="tl">
                    <a:srgbClr val="000000">
                      <a:alpha val="43137"/>
                    </a:srgbClr>
                  </a:outerShdw>
                </a:effectLst>
                <a:latin typeface="+mj-lt"/>
              </a:rPr>
              <a:t>l’autorité de certification </a:t>
            </a:r>
            <a:r>
              <a:rPr lang="fr-FR" sz="1800" dirty="0">
                <a:latin typeface="+mj-lt"/>
              </a:rPr>
              <a:t>se porte garant de </a:t>
            </a:r>
            <a:r>
              <a:rPr lang="fr-FR" sz="1800" b="1" dirty="0">
                <a:effectLst>
                  <a:outerShdw blurRad="38100" dist="38100" dir="2700000" algn="tl">
                    <a:srgbClr val="000000">
                      <a:alpha val="43137"/>
                    </a:srgbClr>
                  </a:outerShdw>
                </a:effectLst>
                <a:latin typeface="+mj-lt"/>
              </a:rPr>
              <a:t>l’identité</a:t>
            </a:r>
            <a:r>
              <a:rPr lang="fr-FR" sz="1800" dirty="0">
                <a:latin typeface="+mj-lt"/>
              </a:rPr>
              <a:t> qui se présentera avec ce certificat. Elle joue le rôle du </a:t>
            </a:r>
            <a:r>
              <a:rPr lang="fr-FR" sz="1800" b="1" dirty="0">
                <a:effectLst>
                  <a:outerShdw blurRad="38100" dist="38100" dir="2700000" algn="tl">
                    <a:srgbClr val="000000">
                      <a:alpha val="43137"/>
                    </a:srgbClr>
                  </a:outerShdw>
                </a:effectLst>
                <a:latin typeface="+mj-lt"/>
              </a:rPr>
              <a:t>tiers de confiance </a:t>
            </a:r>
            <a:r>
              <a:rPr lang="fr-FR" sz="1800" dirty="0">
                <a:latin typeface="+mj-lt"/>
              </a:rPr>
              <a:t>assurant ainsi </a:t>
            </a:r>
            <a:r>
              <a:rPr lang="fr-FR" sz="1800" b="1" dirty="0">
                <a:effectLst>
                  <a:outerShdw blurRad="38100" dist="38100" dir="2700000" algn="tl">
                    <a:srgbClr val="000000">
                      <a:alpha val="43137"/>
                    </a:srgbClr>
                  </a:outerShdw>
                </a:effectLst>
                <a:latin typeface="+mj-lt"/>
              </a:rPr>
              <a:t>l’authentification</a:t>
            </a:r>
            <a:r>
              <a:rPr lang="fr-FR" sz="1800" dirty="0">
                <a:latin typeface="+mj-lt"/>
              </a:rPr>
              <a:t> lors d’un échange.</a:t>
            </a:r>
          </a:p>
          <a:p>
            <a:pPr algn="just"/>
            <a:endParaRPr lang="fr-FR" sz="1800" dirty="0">
              <a:latin typeface="+mj-lt"/>
            </a:endParaRPr>
          </a:p>
        </p:txBody>
      </p:sp>
    </p:spTree>
    <p:extLst>
      <p:ext uri="{BB962C8B-B14F-4D97-AF65-F5344CB8AC3E}">
        <p14:creationId xmlns:p14="http://schemas.microsoft.com/office/powerpoint/2010/main" val="2799522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L’Autorité de certification</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9" name="ZoneTexte 8"/>
          <p:cNvSpPr txBox="1"/>
          <p:nvPr/>
        </p:nvSpPr>
        <p:spPr>
          <a:xfrm>
            <a:off x="2432720" y="1543317"/>
            <a:ext cx="6984776" cy="646331"/>
          </a:xfrm>
          <a:prstGeom prst="rect">
            <a:avLst/>
          </a:prstGeom>
          <a:noFill/>
        </p:spPr>
        <p:txBody>
          <a:bodyPr wrap="square" rtlCol="0">
            <a:spAutoFit/>
          </a:bodyPr>
          <a:lstStyle/>
          <a:p>
            <a:r>
              <a:rPr lang="fr-FR" sz="1800" dirty="0">
                <a:latin typeface="+mj-lt"/>
              </a:rPr>
              <a:t>Lorsqu’une personne reçoit un document </a:t>
            </a:r>
            <a:r>
              <a:rPr lang="fr-FR" sz="1800" b="1" dirty="0">
                <a:effectLst>
                  <a:outerShdw blurRad="38100" dist="38100" dir="2700000" algn="tl">
                    <a:srgbClr val="000000">
                      <a:alpha val="43137"/>
                    </a:srgbClr>
                  </a:outerShdw>
                </a:effectLst>
                <a:latin typeface="+mj-lt"/>
              </a:rPr>
              <a:t>signé</a:t>
            </a:r>
            <a:r>
              <a:rPr lang="fr-FR" sz="1800" dirty="0">
                <a:latin typeface="+mj-lt"/>
              </a:rPr>
              <a:t> électroniquement, il faut qu’elle fasse </a:t>
            </a:r>
            <a:r>
              <a:rPr lang="fr-FR" sz="1800" b="1" dirty="0">
                <a:effectLst>
                  <a:outerShdw blurRad="38100" dist="38100" dir="2700000" algn="tl">
                    <a:srgbClr val="000000">
                      <a:alpha val="43137"/>
                    </a:srgbClr>
                  </a:outerShdw>
                </a:effectLst>
                <a:latin typeface="+mj-lt"/>
              </a:rPr>
              <a:t>confiance</a:t>
            </a:r>
            <a:r>
              <a:rPr lang="fr-FR" sz="1800" dirty="0">
                <a:latin typeface="+mj-lt"/>
              </a:rPr>
              <a:t> à l’autorité de certification qui a délivré le certificat</a:t>
            </a:r>
            <a:r>
              <a:rPr lang="fr-FR" sz="1800" dirty="0"/>
              <a:t>.</a:t>
            </a:r>
          </a:p>
        </p:txBody>
      </p:sp>
      <p:sp>
        <p:nvSpPr>
          <p:cNvPr id="8" name="Flèche vers le bas 7"/>
          <p:cNvSpPr/>
          <p:nvPr/>
        </p:nvSpPr>
        <p:spPr>
          <a:xfrm>
            <a:off x="5529064" y="2354019"/>
            <a:ext cx="432048" cy="778578"/>
          </a:xfrm>
          <a:prstGeom prst="downArrow">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sz="1600" dirty="0"/>
          </a:p>
        </p:txBody>
      </p:sp>
      <p:sp>
        <p:nvSpPr>
          <p:cNvPr id="4" name="Rectangle 3"/>
          <p:cNvSpPr/>
          <p:nvPr/>
        </p:nvSpPr>
        <p:spPr>
          <a:xfrm>
            <a:off x="2432720" y="3212976"/>
            <a:ext cx="6984776" cy="646331"/>
          </a:xfrm>
          <a:prstGeom prst="rect">
            <a:avLst/>
          </a:prstGeom>
        </p:spPr>
        <p:txBody>
          <a:bodyPr wrap="square">
            <a:spAutoFit/>
          </a:bodyPr>
          <a:lstStyle/>
          <a:p>
            <a:r>
              <a:rPr lang="fr-FR" sz="1800" dirty="0">
                <a:latin typeface="+mj-lt"/>
              </a:rPr>
              <a:t>Techniquement, apporter sa confiance se traduit par </a:t>
            </a:r>
            <a:r>
              <a:rPr lang="fr-FR" sz="1800" b="1" dirty="0">
                <a:effectLst>
                  <a:outerShdw blurRad="38100" dist="38100" dir="2700000" algn="tl">
                    <a:srgbClr val="000000">
                      <a:alpha val="43137"/>
                    </a:srgbClr>
                  </a:outerShdw>
                </a:effectLst>
                <a:latin typeface="+mj-lt"/>
              </a:rPr>
              <a:t>installer le certificat de l’autorité de confiance dans son magasin de certificat.</a:t>
            </a:r>
          </a:p>
        </p:txBody>
      </p:sp>
      <p:sp>
        <p:nvSpPr>
          <p:cNvPr id="11" name="Rectangle 10"/>
          <p:cNvSpPr/>
          <p:nvPr/>
        </p:nvSpPr>
        <p:spPr>
          <a:xfrm>
            <a:off x="381743" y="4162157"/>
            <a:ext cx="8784976" cy="646331"/>
          </a:xfrm>
          <a:prstGeom prst="rect">
            <a:avLst/>
          </a:prstGeom>
        </p:spPr>
        <p:txBody>
          <a:bodyPr wrap="square">
            <a:spAutoFit/>
          </a:bodyPr>
          <a:lstStyle/>
          <a:p>
            <a:r>
              <a:rPr lang="fr-FR" sz="1800" dirty="0">
                <a:latin typeface="+mj-lt"/>
              </a:rPr>
              <a:t>N’importe qui peut se déclarer </a:t>
            </a:r>
            <a:r>
              <a:rPr lang="fr-FR" sz="1800" b="1" dirty="0">
                <a:effectLst>
                  <a:outerShdw blurRad="38100" dist="38100" dir="2700000" algn="tl">
                    <a:srgbClr val="000000">
                      <a:alpha val="43137"/>
                    </a:srgbClr>
                  </a:outerShdw>
                </a:effectLst>
                <a:latin typeface="+mj-lt"/>
              </a:rPr>
              <a:t>autorité de certification </a:t>
            </a:r>
            <a:r>
              <a:rPr lang="fr-FR" sz="1800" dirty="0">
                <a:latin typeface="+mj-lt"/>
              </a:rPr>
              <a:t>mais des textes de lois définissent les moyens que doivent mettre en place ces autorités pour assurer un </a:t>
            </a:r>
            <a:r>
              <a:rPr lang="fr-FR" sz="1800" b="1" dirty="0">
                <a:effectLst>
                  <a:outerShdw blurRad="38100" dist="38100" dir="2700000" algn="tl">
                    <a:srgbClr val="000000">
                      <a:alpha val="43137"/>
                    </a:srgbClr>
                  </a:outerShdw>
                </a:effectLst>
                <a:latin typeface="+mj-lt"/>
              </a:rPr>
              <a:t>niveau de garantie optimal</a:t>
            </a:r>
            <a:r>
              <a:rPr lang="fr-FR" sz="1800" dirty="0">
                <a:latin typeface="+mj-lt"/>
              </a:rPr>
              <a:t>.</a:t>
            </a:r>
          </a:p>
        </p:txBody>
      </p:sp>
      <p:sp>
        <p:nvSpPr>
          <p:cNvPr id="6" name="Rectangle 5"/>
          <p:cNvSpPr/>
          <p:nvPr/>
        </p:nvSpPr>
        <p:spPr>
          <a:xfrm>
            <a:off x="410038" y="4972859"/>
            <a:ext cx="9054838" cy="1200329"/>
          </a:xfrm>
          <a:prstGeom prst="rect">
            <a:avLst/>
          </a:prstGeom>
        </p:spPr>
        <p:txBody>
          <a:bodyPr wrap="square">
            <a:spAutoFit/>
          </a:bodyPr>
          <a:lstStyle/>
          <a:p>
            <a:r>
              <a:rPr lang="fr-FR" sz="1800" dirty="0">
                <a:latin typeface="+mj-lt"/>
              </a:rPr>
              <a:t>Une </a:t>
            </a:r>
            <a:r>
              <a:rPr lang="fr-FR" sz="1800" b="1" dirty="0">
                <a:effectLst>
                  <a:outerShdw blurRad="38100" dist="38100" dir="2700000" algn="tl">
                    <a:srgbClr val="000000">
                      <a:alpha val="43137"/>
                    </a:srgbClr>
                  </a:outerShdw>
                </a:effectLst>
                <a:latin typeface="+mj-lt"/>
              </a:rPr>
              <a:t>autorité de certification </a:t>
            </a:r>
            <a:r>
              <a:rPr lang="fr-FR" sz="1800" dirty="0">
                <a:latin typeface="+mj-lt"/>
              </a:rPr>
              <a:t>peut être :</a:t>
            </a:r>
          </a:p>
          <a:p>
            <a:pPr marL="764658" lvl="1" indent="-285750">
              <a:buClr>
                <a:schemeClr val="accent6"/>
              </a:buClr>
              <a:buFont typeface="Arial" panose="020B0604020202020204" pitchFamily="34" charset="0"/>
              <a:buChar char="•"/>
            </a:pPr>
            <a:r>
              <a:rPr lang="fr-FR" sz="1800" b="1" dirty="0">
                <a:effectLst>
                  <a:outerShdw blurRad="38100" dist="38100" dir="2700000" algn="tl">
                    <a:srgbClr val="000000">
                      <a:alpha val="43137"/>
                    </a:srgbClr>
                  </a:outerShdw>
                </a:effectLst>
                <a:latin typeface="+mj-lt"/>
              </a:rPr>
              <a:t>organisationnelle</a:t>
            </a:r>
            <a:r>
              <a:rPr lang="fr-FR" sz="1800" dirty="0">
                <a:latin typeface="+mj-lt"/>
              </a:rPr>
              <a:t> (Université de Nice Sophia Antipolis, CSTB, …) ;</a:t>
            </a:r>
          </a:p>
          <a:p>
            <a:pPr marL="764658" lvl="1" indent="-285750">
              <a:buClr>
                <a:schemeClr val="accent6"/>
              </a:buClr>
              <a:buFont typeface="Arial" panose="020B0604020202020204" pitchFamily="34" charset="0"/>
              <a:buChar char="•"/>
            </a:pPr>
            <a:r>
              <a:rPr lang="fr-FR" sz="1800" b="1" dirty="0">
                <a:effectLst>
                  <a:outerShdw blurRad="38100" dist="38100" dir="2700000" algn="tl">
                    <a:srgbClr val="000000">
                      <a:alpha val="43137"/>
                    </a:srgbClr>
                  </a:outerShdw>
                </a:effectLst>
                <a:latin typeface="+mj-lt"/>
              </a:rPr>
              <a:t>spécifique</a:t>
            </a:r>
            <a:r>
              <a:rPr lang="fr-FR" sz="1800" dirty="0">
                <a:latin typeface="+mj-lt"/>
              </a:rPr>
              <a:t> à un corps de métiers (notaires, </a:t>
            </a:r>
            <a:r>
              <a:rPr lang="fr-FR" sz="1800" dirty="0" err="1">
                <a:latin typeface="+mj-lt"/>
              </a:rPr>
              <a:t>experts-comptables</a:t>
            </a:r>
            <a:r>
              <a:rPr lang="fr-FR" sz="1800" dirty="0">
                <a:latin typeface="+mj-lt"/>
              </a:rPr>
              <a:t>, …) ;</a:t>
            </a:r>
          </a:p>
          <a:p>
            <a:pPr marL="764658" lvl="1" indent="-285750">
              <a:buClr>
                <a:schemeClr val="accent6"/>
              </a:buClr>
              <a:buFont typeface="Arial" panose="020B0604020202020204" pitchFamily="34" charset="0"/>
              <a:buChar char="•"/>
            </a:pPr>
            <a:r>
              <a:rPr lang="fr-FR" sz="1800" b="1" dirty="0">
                <a:effectLst>
                  <a:outerShdw blurRad="38100" dist="38100" dir="2700000" algn="tl">
                    <a:srgbClr val="000000">
                      <a:alpha val="43137"/>
                    </a:srgbClr>
                  </a:outerShdw>
                </a:effectLst>
                <a:latin typeface="+mj-lt"/>
              </a:rPr>
              <a:t>institutionnelle</a:t>
            </a:r>
            <a:r>
              <a:rPr lang="fr-FR" sz="1800" dirty="0">
                <a:latin typeface="+mj-lt"/>
              </a:rPr>
              <a:t> (prestataires de service agréés par l’état suivant des textes de loi spécifiques).</a:t>
            </a:r>
          </a:p>
        </p:txBody>
      </p:sp>
    </p:spTree>
    <p:extLst>
      <p:ext uri="{BB962C8B-B14F-4D97-AF65-F5344CB8AC3E}">
        <p14:creationId xmlns:p14="http://schemas.microsoft.com/office/powerpoint/2010/main" val="38463163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11"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L’Autorité de certification</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6" name="ZoneTexte 15"/>
          <p:cNvSpPr txBox="1"/>
          <p:nvPr/>
        </p:nvSpPr>
        <p:spPr>
          <a:xfrm>
            <a:off x="180335" y="3518814"/>
            <a:ext cx="8630986" cy="3477875"/>
          </a:xfrm>
          <a:prstGeom prst="rect">
            <a:avLst/>
          </a:prstGeom>
          <a:noFill/>
        </p:spPr>
        <p:txBody>
          <a:bodyPr wrap="square" rtlCol="0">
            <a:spAutoFit/>
          </a:bodyPr>
          <a:lstStyle/>
          <a:p>
            <a:pPr marL="764658" lvl="1" indent="-285750">
              <a:buClr>
                <a:schemeClr val="accent6"/>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Domain Validation (DV)</a:t>
            </a:r>
          </a:p>
          <a:p>
            <a:pPr lvl="2">
              <a:buClr>
                <a:schemeClr val="accent6"/>
              </a:buClr>
            </a:pPr>
            <a:r>
              <a:rPr lang="fr-FR" sz="2000" dirty="0">
                <a:latin typeface="+mj-lt"/>
              </a:rPr>
              <a:t>le </a:t>
            </a:r>
            <a:r>
              <a:rPr lang="fr-FR" sz="2000" b="1" dirty="0">
                <a:effectLst>
                  <a:outerShdw blurRad="38100" dist="38100" dir="2700000" algn="tl">
                    <a:srgbClr val="000000">
                      <a:alpha val="43137"/>
                    </a:srgbClr>
                  </a:outerShdw>
                </a:effectLst>
                <a:latin typeface="+mj-lt"/>
              </a:rPr>
              <a:t>whois du domaine </a:t>
            </a:r>
            <a:r>
              <a:rPr lang="fr-FR" sz="2000" dirty="0">
                <a:latin typeface="+mj-lt"/>
              </a:rPr>
              <a:t>est consulté. Il authentifie uniquement le nom de domaine.</a:t>
            </a:r>
            <a:endParaRPr lang="fr-FR" sz="2000" b="1" dirty="0">
              <a:effectLst>
                <a:outerShdw blurRad="38100" dist="38100" dir="2700000" algn="tl">
                  <a:srgbClr val="000000">
                    <a:alpha val="43137"/>
                  </a:srgbClr>
                </a:outerShdw>
              </a:effectLst>
              <a:latin typeface="+mj-lt"/>
            </a:endParaRPr>
          </a:p>
          <a:p>
            <a:pPr marL="285750" indent="-285750">
              <a:buClr>
                <a:schemeClr val="accent6"/>
              </a:buClr>
              <a:buFont typeface="Arial" panose="020B0604020202020204" pitchFamily="34" charset="0"/>
              <a:buChar char="•"/>
            </a:pPr>
            <a:endParaRPr lang="fr-FR" sz="2000" dirty="0">
              <a:latin typeface="+mj-lt"/>
            </a:endParaRPr>
          </a:p>
          <a:p>
            <a:pPr marL="764658" lvl="1" indent="-285750">
              <a:buClr>
                <a:schemeClr val="accent6"/>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Business Validation (BV) ou </a:t>
            </a:r>
            <a:r>
              <a:rPr lang="fr-FR" sz="2000" b="1" dirty="0" err="1">
                <a:effectLst>
                  <a:outerShdw blurRad="38100" dist="38100" dir="2700000" algn="tl">
                    <a:srgbClr val="000000">
                      <a:alpha val="43137"/>
                    </a:srgbClr>
                  </a:outerShdw>
                </a:effectLst>
                <a:latin typeface="+mj-lt"/>
              </a:rPr>
              <a:t>Organization</a:t>
            </a:r>
            <a:r>
              <a:rPr lang="fr-FR" sz="2000" b="1" dirty="0">
                <a:effectLst>
                  <a:outerShdw blurRad="38100" dist="38100" dir="2700000" algn="tl">
                    <a:srgbClr val="000000">
                      <a:alpha val="43137"/>
                    </a:srgbClr>
                  </a:outerShdw>
                </a:effectLst>
                <a:latin typeface="+mj-lt"/>
              </a:rPr>
              <a:t> Validation (OV)</a:t>
            </a:r>
          </a:p>
          <a:p>
            <a:pPr lvl="1">
              <a:buClr>
                <a:schemeClr val="accent6"/>
              </a:buClr>
            </a:pPr>
            <a:r>
              <a:rPr lang="fr-FR" sz="2000" b="1" dirty="0">
                <a:effectLst>
                  <a:outerShdw blurRad="38100" dist="38100" dir="2700000" algn="tl">
                    <a:srgbClr val="000000">
                      <a:alpha val="43137"/>
                    </a:srgbClr>
                  </a:outerShdw>
                </a:effectLst>
                <a:latin typeface="+mj-lt"/>
              </a:rPr>
              <a:t>	</a:t>
            </a:r>
            <a:r>
              <a:rPr lang="fr-FR" sz="2000" dirty="0">
                <a:latin typeface="+mj-lt"/>
              </a:rPr>
              <a:t>certificat dont </a:t>
            </a:r>
            <a:r>
              <a:rPr lang="fr-FR" sz="2000" b="1" dirty="0">
                <a:effectLst>
                  <a:outerShdw blurRad="38100" dist="38100" dir="2700000" algn="tl">
                    <a:srgbClr val="000000">
                      <a:alpha val="43137"/>
                    </a:srgbClr>
                  </a:outerShdw>
                </a:effectLst>
                <a:latin typeface="+mj-lt"/>
              </a:rPr>
              <a:t>l’organisation</a:t>
            </a:r>
            <a:r>
              <a:rPr lang="fr-FR" sz="2000" dirty="0">
                <a:latin typeface="+mj-lt"/>
              </a:rPr>
              <a:t> a été vérifiée (</a:t>
            </a:r>
            <a:r>
              <a:rPr lang="fr-FR" sz="2000" dirty="0" err="1">
                <a:latin typeface="+mj-lt"/>
              </a:rPr>
              <a:t>Kbis</a:t>
            </a:r>
            <a:r>
              <a:rPr lang="fr-FR" sz="2000" dirty="0">
                <a:latin typeface="+mj-lt"/>
              </a:rPr>
              <a:t>, journal officiel…). </a:t>
            </a:r>
          </a:p>
          <a:p>
            <a:pPr marL="764658" lvl="1" indent="-285750">
              <a:buClr>
                <a:schemeClr val="accent6"/>
              </a:buClr>
              <a:buFont typeface="Arial" panose="020B0604020202020204" pitchFamily="34" charset="0"/>
              <a:buChar char="•"/>
            </a:pPr>
            <a:endParaRPr lang="fr-FR" sz="2000" dirty="0">
              <a:latin typeface="+mj-lt"/>
            </a:endParaRPr>
          </a:p>
          <a:p>
            <a:pPr marL="764658" lvl="1" indent="-285750">
              <a:buClr>
                <a:schemeClr val="accent6"/>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Extended Validation (EV)</a:t>
            </a:r>
          </a:p>
          <a:p>
            <a:pPr lvl="1">
              <a:buClr>
                <a:schemeClr val="accent6"/>
              </a:buClr>
            </a:pPr>
            <a:r>
              <a:rPr lang="fr-FR" sz="2000" b="1" dirty="0">
                <a:latin typeface="+mj-lt"/>
              </a:rPr>
              <a:t>	</a:t>
            </a:r>
            <a:r>
              <a:rPr lang="fr-FR" sz="2000" dirty="0">
                <a:latin typeface="+mj-lt"/>
              </a:rPr>
              <a:t>idem </a:t>
            </a:r>
            <a:r>
              <a:rPr lang="fr-FR" sz="2000" b="1" dirty="0">
                <a:effectLst>
                  <a:outerShdw blurRad="38100" dist="38100" dir="2700000" algn="tl">
                    <a:srgbClr val="000000">
                      <a:alpha val="43137"/>
                    </a:srgbClr>
                  </a:outerShdw>
                </a:effectLst>
                <a:latin typeface="+mj-lt"/>
              </a:rPr>
              <a:t>certificat BV ou OV</a:t>
            </a:r>
            <a:r>
              <a:rPr lang="fr-FR" sz="2000" dirty="0">
                <a:latin typeface="+mj-lt"/>
              </a:rPr>
              <a:t> mais avec </a:t>
            </a:r>
            <a:r>
              <a:rPr lang="fr-FR" sz="2000" b="1" dirty="0">
                <a:effectLst>
                  <a:outerShdw blurRad="38100" dist="38100" dir="2700000" algn="tl">
                    <a:srgbClr val="000000">
                      <a:alpha val="43137"/>
                    </a:srgbClr>
                  </a:outerShdw>
                </a:effectLst>
                <a:latin typeface="+mj-lt"/>
              </a:rPr>
              <a:t>audit</a:t>
            </a:r>
            <a:r>
              <a:rPr lang="fr-FR" sz="2000" dirty="0">
                <a:latin typeface="+mj-lt"/>
              </a:rPr>
              <a:t> poussé (selon la réglementation en 	vigueur du pays du siège social)</a:t>
            </a:r>
          </a:p>
          <a:p>
            <a:pPr marL="764658" lvl="1" indent="-285750">
              <a:buClr>
                <a:schemeClr val="accent6"/>
              </a:buClr>
              <a:buFont typeface="Arial" panose="020B0604020202020204" pitchFamily="34" charset="0"/>
              <a:buChar char="•"/>
            </a:pPr>
            <a:endParaRPr lang="fr-FR" sz="2000" dirty="0">
              <a:latin typeface="+mj-lt"/>
            </a:endParaRPr>
          </a:p>
          <a:p>
            <a:pPr marL="285750" indent="-285750">
              <a:buClr>
                <a:schemeClr val="accent6"/>
              </a:buClr>
              <a:buFont typeface="Arial" panose="020B0604020202020204" pitchFamily="34" charset="0"/>
              <a:buChar char="•"/>
            </a:pPr>
            <a:endParaRPr lang="fr-FR" sz="2000" dirty="0">
              <a:latin typeface="+mj-lt"/>
            </a:endParaRPr>
          </a:p>
        </p:txBody>
      </p:sp>
      <p:sp>
        <p:nvSpPr>
          <p:cNvPr id="14" name="Rectangle 13">
            <a:extLst>
              <a:ext uri="{FF2B5EF4-FFF2-40B4-BE49-F238E27FC236}">
                <a16:creationId xmlns:a16="http://schemas.microsoft.com/office/drawing/2014/main" id="{66B78EB9-C7E1-43FC-8355-FDE6D8ACB00D}"/>
              </a:ext>
            </a:extLst>
          </p:cNvPr>
          <p:cNvSpPr/>
          <p:nvPr/>
        </p:nvSpPr>
        <p:spPr>
          <a:xfrm>
            <a:off x="2345839" y="1592684"/>
            <a:ext cx="3412281" cy="400110"/>
          </a:xfrm>
          <a:prstGeom prst="rect">
            <a:avLst/>
          </a:prstGeom>
        </p:spPr>
        <p:txBody>
          <a:bodyPr wrap="none">
            <a:spAutoFit/>
          </a:bodyPr>
          <a:lstStyle/>
          <a:p>
            <a:r>
              <a:rPr lang="fr-FR" sz="2000" b="1" cap="small" dirty="0">
                <a:effectLst>
                  <a:outerShdw blurRad="38100" dist="38100" dir="2700000" algn="tl">
                    <a:srgbClr val="000000">
                      <a:alpha val="43137"/>
                    </a:srgbClr>
                  </a:outerShdw>
                </a:effectLst>
              </a:rPr>
              <a:t>Les classes de certificats</a:t>
            </a:r>
          </a:p>
        </p:txBody>
      </p:sp>
      <p:sp>
        <p:nvSpPr>
          <p:cNvPr id="10" name="ZoneTexte 9">
            <a:extLst>
              <a:ext uri="{FF2B5EF4-FFF2-40B4-BE49-F238E27FC236}">
                <a16:creationId xmlns:a16="http://schemas.microsoft.com/office/drawing/2014/main" id="{51A9BC45-BF03-4F67-96CA-371F0EB5186F}"/>
              </a:ext>
            </a:extLst>
          </p:cNvPr>
          <p:cNvSpPr txBox="1"/>
          <p:nvPr/>
        </p:nvSpPr>
        <p:spPr>
          <a:xfrm>
            <a:off x="2345839" y="2145376"/>
            <a:ext cx="8630986" cy="707886"/>
          </a:xfrm>
          <a:prstGeom prst="rect">
            <a:avLst/>
          </a:prstGeom>
          <a:noFill/>
        </p:spPr>
        <p:txBody>
          <a:bodyPr wrap="square" rtlCol="0">
            <a:spAutoFit/>
          </a:bodyPr>
          <a:lstStyle/>
          <a:p>
            <a:pPr>
              <a:buClr>
                <a:schemeClr val="accent6"/>
              </a:buClr>
            </a:pPr>
            <a:r>
              <a:rPr lang="fr-FR" sz="2000" dirty="0">
                <a:latin typeface="+mj-lt"/>
              </a:rPr>
              <a:t>Différents niveaux de validation :</a:t>
            </a:r>
          </a:p>
          <a:p>
            <a:pPr marL="285750" indent="-285750">
              <a:buClr>
                <a:schemeClr val="accent6"/>
              </a:buClr>
              <a:buFont typeface="Arial" panose="020B0604020202020204" pitchFamily="34" charset="0"/>
              <a:buChar char="•"/>
            </a:pPr>
            <a:endParaRPr lang="fr-FR" sz="2000" dirty="0">
              <a:latin typeface="+mj-lt"/>
            </a:endParaRPr>
          </a:p>
        </p:txBody>
      </p:sp>
    </p:spTree>
    <p:extLst>
      <p:ext uri="{BB962C8B-B14F-4D97-AF65-F5344CB8AC3E}">
        <p14:creationId xmlns:p14="http://schemas.microsoft.com/office/powerpoint/2010/main" val="2804488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L’Autorité de certification</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20" name="Rectangle 19"/>
          <p:cNvSpPr/>
          <p:nvPr/>
        </p:nvSpPr>
        <p:spPr>
          <a:xfrm>
            <a:off x="2403254" y="2159848"/>
            <a:ext cx="2579874" cy="707886"/>
          </a:xfrm>
          <a:prstGeom prst="rect">
            <a:avLst/>
          </a:prstGeom>
        </p:spPr>
        <p:txBody>
          <a:bodyPr wrap="square">
            <a:spAutoFit/>
          </a:bodyPr>
          <a:lstStyle/>
          <a:p>
            <a:r>
              <a:rPr lang="fr-FR" sz="2000" dirty="0">
                <a:latin typeface="+mj-lt"/>
              </a:rPr>
              <a:t>Différents moyens de stockage :</a:t>
            </a:r>
          </a:p>
        </p:txBody>
      </p:sp>
      <p:sp>
        <p:nvSpPr>
          <p:cNvPr id="21" name="ZoneTexte 20"/>
          <p:cNvSpPr txBox="1"/>
          <p:nvPr/>
        </p:nvSpPr>
        <p:spPr>
          <a:xfrm>
            <a:off x="24161" y="3463209"/>
            <a:ext cx="9310290" cy="707886"/>
          </a:xfrm>
          <a:prstGeom prst="rect">
            <a:avLst/>
          </a:prstGeom>
          <a:noFill/>
        </p:spPr>
        <p:txBody>
          <a:bodyPr wrap="square" rtlCol="0">
            <a:spAutoFit/>
          </a:bodyPr>
          <a:lstStyle/>
          <a:p>
            <a:pPr marL="764658" lvl="1" indent="-285750">
              <a:buClr>
                <a:schemeClr val="accent6"/>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Certificat </a:t>
            </a:r>
            <a:r>
              <a:rPr lang="fr-FR" sz="2000" dirty="0">
                <a:latin typeface="+mj-lt"/>
              </a:rPr>
              <a:t>stocké sur un support </a:t>
            </a:r>
            <a:r>
              <a:rPr lang="fr-FR" sz="2000" b="1" dirty="0">
                <a:effectLst>
                  <a:outerShdw blurRad="38100" dist="38100" dir="2700000" algn="tl">
                    <a:srgbClr val="000000">
                      <a:alpha val="43137"/>
                    </a:srgbClr>
                  </a:outerShdw>
                </a:effectLst>
                <a:latin typeface="+mj-lt"/>
              </a:rPr>
              <a:t>physique</a:t>
            </a:r>
            <a:r>
              <a:rPr lang="fr-FR" sz="2000" dirty="0">
                <a:latin typeface="+mj-lt"/>
              </a:rPr>
              <a:t> : disque dur, clé USB, CD,…</a:t>
            </a:r>
          </a:p>
          <a:p>
            <a:pPr marL="764658" lvl="1" indent="-285750">
              <a:buClr>
                <a:schemeClr val="accent6"/>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Certificat </a:t>
            </a:r>
            <a:r>
              <a:rPr lang="fr-FR" sz="2000" dirty="0">
                <a:latin typeface="+mj-lt"/>
              </a:rPr>
              <a:t>installé sur un support </a:t>
            </a:r>
            <a:r>
              <a:rPr lang="fr-FR" sz="2000" b="1" dirty="0">
                <a:effectLst>
                  <a:outerShdw blurRad="38100" dist="38100" dir="2700000" algn="tl">
                    <a:srgbClr val="000000">
                      <a:alpha val="43137"/>
                    </a:srgbClr>
                  </a:outerShdw>
                </a:effectLst>
                <a:latin typeface="+mj-lt"/>
              </a:rPr>
              <a:t>cryptographique : </a:t>
            </a:r>
            <a:r>
              <a:rPr lang="fr-FR" sz="2000" dirty="0">
                <a:latin typeface="+mj-lt"/>
              </a:rPr>
              <a:t>clé à puce, carte à puce,…</a:t>
            </a:r>
          </a:p>
        </p:txBody>
      </p:sp>
      <p:pic>
        <p:nvPicPr>
          <p:cNvPr id="22" name="Picture 6" descr="iKe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49" y="4269883"/>
            <a:ext cx="3673533" cy="1900801"/>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4F320BE8-0689-4EF6-A1FB-A284573F4E2E}"/>
              </a:ext>
            </a:extLst>
          </p:cNvPr>
          <p:cNvSpPr/>
          <p:nvPr/>
        </p:nvSpPr>
        <p:spPr>
          <a:xfrm>
            <a:off x="2370354" y="1568853"/>
            <a:ext cx="3708836" cy="400110"/>
          </a:xfrm>
          <a:prstGeom prst="rect">
            <a:avLst/>
          </a:prstGeom>
        </p:spPr>
        <p:txBody>
          <a:bodyPr wrap="none">
            <a:spAutoFit/>
          </a:bodyPr>
          <a:lstStyle/>
          <a:p>
            <a:r>
              <a:rPr lang="fr-FR" sz="2000" b="1" cap="small" dirty="0">
                <a:effectLst>
                  <a:outerShdw blurRad="38100" dist="38100" dir="2700000" algn="tl">
                    <a:srgbClr val="000000">
                      <a:alpha val="43137"/>
                    </a:srgbClr>
                  </a:outerShdw>
                </a:effectLst>
              </a:rPr>
              <a:t>Les supports des certificats</a:t>
            </a:r>
          </a:p>
        </p:txBody>
      </p:sp>
      <p:pic>
        <p:nvPicPr>
          <p:cNvPr id="4" name="Image 3">
            <a:extLst>
              <a:ext uri="{FF2B5EF4-FFF2-40B4-BE49-F238E27FC236}">
                <a16:creationId xmlns:a16="http://schemas.microsoft.com/office/drawing/2014/main" id="{B326C549-BC0D-4EDC-8CA0-21AC122FE1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7056" y="4248718"/>
            <a:ext cx="3416828" cy="1921966"/>
          </a:xfrm>
          <a:prstGeom prst="rect">
            <a:avLst/>
          </a:prstGeom>
          <a:noFill/>
          <a:ln>
            <a:noFill/>
          </a:ln>
          <a:effectLst>
            <a:outerShdw dist="107763" dir="2700000" algn="ctr" rotWithShape="0">
              <a:srgbClr val="808080">
                <a:alpha val="50000"/>
              </a:srgbClr>
            </a:outerShdw>
          </a:effectLst>
        </p:spPr>
      </p:pic>
    </p:spTree>
    <p:extLst>
      <p:ext uri="{BB962C8B-B14F-4D97-AF65-F5344CB8AC3E}">
        <p14:creationId xmlns:p14="http://schemas.microsoft.com/office/powerpoint/2010/main" val="28075505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8" name="Picture 10" descr="http://www.achatpublic.com/apc3/logos/certigreff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8673" y="1858077"/>
            <a:ext cx="1062037" cy="47625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p:cNvGrpSpPr/>
          <p:nvPr/>
        </p:nvGrpSpPr>
        <p:grpSpPr>
          <a:xfrm>
            <a:off x="279977" y="4507158"/>
            <a:ext cx="1936719" cy="2018186"/>
            <a:chOff x="2720752" y="1610344"/>
            <a:chExt cx="2808312" cy="2926442"/>
          </a:xfrm>
        </p:grpSpPr>
        <p:sp>
          <p:nvSpPr>
            <p:cNvPr id="7" name="Rectangle 6"/>
            <p:cNvSpPr/>
            <p:nvPr/>
          </p:nvSpPr>
          <p:spPr>
            <a:xfrm>
              <a:off x="3417148" y="1610344"/>
              <a:ext cx="1441136" cy="500615"/>
            </a:xfrm>
            <a:prstGeom prst="rect">
              <a:avLst/>
            </a:prstGeom>
            <a:noFill/>
            <a:ln>
              <a:noFill/>
            </a:ln>
            <a:effectLst/>
            <a:scene3d>
              <a:camera prst="orthographicFront">
                <a:rot lat="0" lon="0" rev="0"/>
              </a:camera>
              <a:lightRig rig="balanced" dir="t">
                <a:rot lat="0" lon="0" rev="8700000"/>
              </a:lightRig>
            </a:scene3d>
            <a:sp3d>
              <a:bevelT w="190500" h="38100"/>
            </a:sp3d>
          </p:spPr>
          <p:txBody>
            <a:bodyPr wrap="none" lIns="91440" tIns="45720" rIns="91440" bIns="45720">
              <a:prstTxWarp prst="textArchUp">
                <a:avLst/>
              </a:prstTxWarp>
              <a:spAutoFit/>
              <a:scene3d>
                <a:camera prst="orthographicFront"/>
                <a:lightRig rig="glow" dir="tl">
                  <a:rot lat="0" lon="0" rev="5400000"/>
                </a:lightRig>
              </a:scene3d>
              <a:sp3d contourW="12700">
                <a:contourClr>
                  <a:schemeClr val="accent3"/>
                </a:contourClr>
              </a:sp3d>
            </a:bodyPr>
            <a:lstStyle/>
            <a:p>
              <a:pPr algn="ctr"/>
              <a:r>
                <a:rPr lang="fr-FR" sz="2000" b="1" cap="small" dirty="0">
                  <a:ln w="11430">
                    <a:solidFill>
                      <a:schemeClr val="accent3"/>
                    </a:solidFill>
                  </a:ln>
                  <a:solidFill>
                    <a:schemeClr val="accent4"/>
                  </a:solidFill>
                  <a:latin typeface="+mj-lt"/>
                </a:rPr>
                <a:t>La Poste</a:t>
              </a:r>
            </a:p>
          </p:txBody>
        </p:sp>
        <p:sp>
          <p:nvSpPr>
            <p:cNvPr id="3" name="Ellipse 2"/>
            <p:cNvSpPr/>
            <p:nvPr/>
          </p:nvSpPr>
          <p:spPr>
            <a:xfrm>
              <a:off x="2720752" y="1728474"/>
              <a:ext cx="2808312" cy="280831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grpSp>
        <p:nvGrpSpPr>
          <p:cNvPr id="9" name="Groupe 8"/>
          <p:cNvGrpSpPr/>
          <p:nvPr/>
        </p:nvGrpSpPr>
        <p:grpSpPr>
          <a:xfrm>
            <a:off x="4503501" y="3753036"/>
            <a:ext cx="2808312" cy="2808312"/>
            <a:chOff x="5808877" y="3573016"/>
            <a:chExt cx="2808312" cy="2808312"/>
          </a:xfrm>
        </p:grpSpPr>
        <p:sp>
          <p:nvSpPr>
            <p:cNvPr id="20" name="Rectangle 19"/>
            <p:cNvSpPr/>
            <p:nvPr/>
          </p:nvSpPr>
          <p:spPr>
            <a:xfrm rot="1543829">
              <a:off x="6701462" y="3588456"/>
              <a:ext cx="1854433" cy="1075499"/>
            </a:xfrm>
            <a:prstGeom prst="rect">
              <a:avLst/>
            </a:prstGeom>
            <a:noFill/>
            <a:ln>
              <a:noFill/>
            </a:ln>
            <a:effectLst/>
            <a:scene3d>
              <a:camera prst="orthographicFront">
                <a:rot lat="0" lon="0" rev="0"/>
              </a:camera>
              <a:lightRig rig="balanced" dir="t">
                <a:rot lat="0" lon="0" rev="8700000"/>
              </a:lightRig>
            </a:scene3d>
            <a:sp3d>
              <a:bevelT w="190500" h="38100"/>
            </a:sp3d>
          </p:spPr>
          <p:txBody>
            <a:bodyPr wrap="none" lIns="91440" tIns="45720" rIns="91440" bIns="45720">
              <a:prstTxWarp prst="textArchUp">
                <a:avLst>
                  <a:gd name="adj" fmla="val 12421722"/>
                </a:avLst>
              </a:prstTxWarp>
              <a:spAutoFit/>
              <a:scene3d>
                <a:camera prst="orthographicFront"/>
                <a:lightRig rig="glow" dir="tl">
                  <a:rot lat="0" lon="0" rev="5400000"/>
                </a:lightRig>
              </a:scene3d>
              <a:sp3d contourW="12700">
                <a:contourClr>
                  <a:schemeClr val="accent3"/>
                </a:contourClr>
              </a:sp3d>
            </a:bodyPr>
            <a:lstStyle/>
            <a:p>
              <a:pPr algn="ctr"/>
              <a:r>
                <a:rPr lang="fr-FR" sz="2000" b="1" cap="small" dirty="0">
                  <a:ln w="11430">
                    <a:solidFill>
                      <a:schemeClr val="accent3"/>
                    </a:solidFill>
                  </a:ln>
                  <a:solidFill>
                    <a:schemeClr val="accent4"/>
                  </a:solidFill>
                  <a:latin typeface="+mj-lt"/>
                </a:rPr>
                <a:t>Banques</a:t>
              </a:r>
            </a:p>
          </p:txBody>
        </p:sp>
        <p:sp>
          <p:nvSpPr>
            <p:cNvPr id="11" name="Ellipse 10"/>
            <p:cNvSpPr/>
            <p:nvPr/>
          </p:nvSpPr>
          <p:spPr>
            <a:xfrm>
              <a:off x="5808877" y="3573016"/>
              <a:ext cx="2808312" cy="280831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sp>
        <p:nvSpPr>
          <p:cNvPr id="33" name="Freeform 18"/>
          <p:cNvSpPr>
            <a:spLocks/>
          </p:cNvSpPr>
          <p:nvPr/>
        </p:nvSpPr>
        <p:spPr bwMode="auto">
          <a:xfrm rot="16200000">
            <a:off x="2196603" y="3336900"/>
            <a:ext cx="1892300" cy="1892300"/>
          </a:xfrm>
          <a:prstGeom prst="teardrop">
            <a:avLst/>
          </a:prstGeom>
          <a:noFill/>
          <a:ln w="28575">
            <a:solidFill>
              <a:schemeClr val="accent6"/>
            </a:solidFill>
            <a:prstDash val="dash"/>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34" name="Rectangle 33"/>
          <p:cNvSpPr/>
          <p:nvPr/>
        </p:nvSpPr>
        <p:spPr>
          <a:xfrm>
            <a:off x="2216696" y="3369186"/>
            <a:ext cx="1375248" cy="707886"/>
          </a:xfrm>
          <a:prstGeom prst="rect">
            <a:avLst/>
          </a:prstGeom>
        </p:spPr>
        <p:txBody>
          <a:bodyPr wrap="none">
            <a:spAutoFit/>
          </a:bodyPr>
          <a:lstStyle/>
          <a:p>
            <a:r>
              <a:rPr lang="fr-FR" altLang="fr-FR" sz="2000" b="1" cap="small" dirty="0">
                <a:effectLst>
                  <a:outerShdw blurRad="38100" dist="38100" dir="2700000" algn="tl">
                    <a:srgbClr val="000000">
                      <a:alpha val="43137"/>
                    </a:srgbClr>
                  </a:outerShdw>
                </a:effectLst>
                <a:latin typeface="+mj-lt"/>
                <a:ea typeface="ＭＳ Ｐゴシック" pitchFamily="34" charset="-128"/>
              </a:rPr>
              <a:t>Vaste panel</a:t>
            </a:r>
          </a:p>
          <a:p>
            <a:r>
              <a:rPr lang="fr-FR" altLang="fr-FR" sz="2000" b="1" cap="small" dirty="0">
                <a:effectLst>
                  <a:outerShdw blurRad="38100" dist="38100" dir="2700000" algn="tl">
                    <a:srgbClr val="000000">
                      <a:alpha val="43137"/>
                    </a:srgbClr>
                  </a:outerShdw>
                </a:effectLst>
                <a:latin typeface="+mj-lt"/>
                <a:ea typeface="ＭＳ Ｐゴシック" pitchFamily="34" charset="-128"/>
              </a:rPr>
              <a:t>D’autorités</a:t>
            </a:r>
            <a:endParaRPr lang="fr-FR" sz="2000" b="1" cap="small" dirty="0">
              <a:effectLst>
                <a:outerShdw blurRad="38100" dist="38100" dir="2700000" algn="tl">
                  <a:srgbClr val="000000">
                    <a:alpha val="43137"/>
                  </a:srgbClr>
                </a:outerShdw>
              </a:effectLst>
              <a:latin typeface="+mj-lt"/>
              <a:ea typeface="ＭＳ Ｐゴシック" pitchFamily="34" charset="-128"/>
            </a:endParaRPr>
          </a:p>
        </p:txBody>
      </p:sp>
      <p:sp>
        <p:nvSpPr>
          <p:cNvPr id="15" name="ZoneTexte 14"/>
          <p:cNvSpPr txBox="1"/>
          <p:nvPr/>
        </p:nvSpPr>
        <p:spPr>
          <a:xfrm>
            <a:off x="2576736" y="4077072"/>
            <a:ext cx="1440160" cy="1015663"/>
          </a:xfrm>
          <a:prstGeom prst="rect">
            <a:avLst/>
          </a:prstGeom>
          <a:noFill/>
        </p:spPr>
        <p:txBody>
          <a:bodyPr wrap="square" rtlCol="0">
            <a:spAutoFit/>
          </a:bodyPr>
          <a:lstStyle/>
          <a:p>
            <a:pPr marL="180975" indent="-180975">
              <a:buClr>
                <a:schemeClr val="accent6"/>
              </a:buClr>
              <a:buFont typeface="Arial" panose="020B0604020202020204" pitchFamily="34" charset="0"/>
              <a:buChar char="•"/>
            </a:pPr>
            <a:r>
              <a:rPr lang="fr-FR" sz="1200" dirty="0">
                <a:latin typeface="+mj-lt"/>
              </a:rPr>
              <a:t>Banques</a:t>
            </a:r>
          </a:p>
          <a:p>
            <a:pPr marL="180975" indent="-180975">
              <a:buClr>
                <a:schemeClr val="accent6"/>
              </a:buClr>
              <a:buFont typeface="Arial" panose="020B0604020202020204" pitchFamily="34" charset="0"/>
              <a:buChar char="•"/>
            </a:pPr>
            <a:r>
              <a:rPr lang="fr-FR" sz="1200" dirty="0">
                <a:latin typeface="+mj-lt"/>
              </a:rPr>
              <a:t>Institutions</a:t>
            </a:r>
          </a:p>
          <a:p>
            <a:pPr marL="180975" indent="-180975">
              <a:buClr>
                <a:schemeClr val="accent6"/>
              </a:buClr>
              <a:buFont typeface="Arial" panose="020B0604020202020204" pitchFamily="34" charset="0"/>
              <a:buChar char="•"/>
            </a:pPr>
            <a:r>
              <a:rPr lang="fr-FR" sz="1200" dirty="0">
                <a:latin typeface="+mj-lt"/>
              </a:rPr>
              <a:t>Entreprises privées</a:t>
            </a:r>
          </a:p>
          <a:p>
            <a:pPr marL="180975" indent="-180975">
              <a:buClr>
                <a:schemeClr val="accent6"/>
              </a:buClr>
              <a:buFont typeface="Arial" panose="020B0604020202020204" pitchFamily="34" charset="0"/>
              <a:buChar char="•"/>
            </a:pPr>
            <a:r>
              <a:rPr lang="fr-FR" sz="1200" dirty="0">
                <a:latin typeface="+mj-lt"/>
              </a:rPr>
              <a:t>La Poste</a:t>
            </a:r>
          </a:p>
          <a:p>
            <a:pPr marL="180975" indent="-180975">
              <a:buClr>
                <a:schemeClr val="accent6"/>
              </a:buClr>
              <a:buFont typeface="Arial" panose="020B0604020202020204" pitchFamily="34" charset="0"/>
              <a:buChar char="•"/>
            </a:pPr>
            <a:r>
              <a:rPr lang="fr-FR" sz="1200" dirty="0">
                <a:latin typeface="+mj-lt"/>
              </a:rPr>
              <a:t>…</a:t>
            </a:r>
          </a:p>
        </p:txBody>
      </p:sp>
      <p:grpSp>
        <p:nvGrpSpPr>
          <p:cNvPr id="38" name="Groupe 37"/>
          <p:cNvGrpSpPr/>
          <p:nvPr/>
        </p:nvGrpSpPr>
        <p:grpSpPr>
          <a:xfrm rot="16200000">
            <a:off x="6825208" y="1472283"/>
            <a:ext cx="2470293" cy="2470293"/>
            <a:chOff x="5808877" y="3573016"/>
            <a:chExt cx="2808312" cy="2808312"/>
          </a:xfrm>
        </p:grpSpPr>
        <p:sp>
          <p:nvSpPr>
            <p:cNvPr id="46" name="Rectangle 45"/>
            <p:cNvSpPr/>
            <p:nvPr/>
          </p:nvSpPr>
          <p:spPr>
            <a:xfrm rot="1543829">
              <a:off x="6701462" y="3588455"/>
              <a:ext cx="1854432" cy="1075499"/>
            </a:xfrm>
            <a:prstGeom prst="rect">
              <a:avLst/>
            </a:prstGeom>
            <a:noFill/>
            <a:ln>
              <a:noFill/>
            </a:ln>
            <a:effectLst/>
            <a:scene3d>
              <a:camera prst="orthographicFront">
                <a:rot lat="0" lon="0" rev="0"/>
              </a:camera>
              <a:lightRig rig="balanced" dir="t">
                <a:rot lat="0" lon="0" rev="8700000"/>
              </a:lightRig>
            </a:scene3d>
            <a:sp3d>
              <a:bevelT w="190500" h="38100"/>
            </a:sp3d>
          </p:spPr>
          <p:txBody>
            <a:bodyPr wrap="none" lIns="91440" tIns="45720" rIns="91440" bIns="45720">
              <a:prstTxWarp prst="textArchUp">
                <a:avLst>
                  <a:gd name="adj" fmla="val 12421722"/>
                </a:avLst>
              </a:prstTxWarp>
              <a:spAutoFit/>
              <a:scene3d>
                <a:camera prst="orthographicFront"/>
                <a:lightRig rig="glow" dir="tl">
                  <a:rot lat="0" lon="0" rev="5400000"/>
                </a:lightRig>
              </a:scene3d>
              <a:sp3d contourW="12700">
                <a:contourClr>
                  <a:schemeClr val="accent3"/>
                </a:contourClr>
              </a:sp3d>
            </a:bodyPr>
            <a:lstStyle/>
            <a:p>
              <a:pPr algn="ctr"/>
              <a:r>
                <a:rPr lang="fr-FR" sz="2000" b="1" cap="small" dirty="0">
                  <a:ln w="11430">
                    <a:solidFill>
                      <a:schemeClr val="accent3"/>
                    </a:solidFill>
                  </a:ln>
                  <a:solidFill>
                    <a:schemeClr val="accent4"/>
                  </a:solidFill>
                  <a:latin typeface="+mj-lt"/>
                </a:rPr>
                <a:t>Entreprises Privées</a:t>
              </a:r>
            </a:p>
          </p:txBody>
        </p:sp>
        <p:sp>
          <p:nvSpPr>
            <p:cNvPr id="47" name="Ellipse 46"/>
            <p:cNvSpPr/>
            <p:nvPr/>
          </p:nvSpPr>
          <p:spPr>
            <a:xfrm>
              <a:off x="5808877" y="3573016"/>
              <a:ext cx="2808312" cy="280831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grpSp>
        <p:nvGrpSpPr>
          <p:cNvPr id="48" name="Groupe 47"/>
          <p:cNvGrpSpPr/>
          <p:nvPr/>
        </p:nvGrpSpPr>
        <p:grpSpPr>
          <a:xfrm rot="2493236">
            <a:off x="3707543" y="1702153"/>
            <a:ext cx="1936720" cy="2010551"/>
            <a:chOff x="2720752" y="1621416"/>
            <a:chExt cx="2808312" cy="2915370"/>
          </a:xfrm>
        </p:grpSpPr>
        <p:sp>
          <p:nvSpPr>
            <p:cNvPr id="49" name="Rectangle 48"/>
            <p:cNvSpPr/>
            <p:nvPr/>
          </p:nvSpPr>
          <p:spPr>
            <a:xfrm>
              <a:off x="3239276" y="1621416"/>
              <a:ext cx="1771264" cy="811905"/>
            </a:xfrm>
            <a:prstGeom prst="rect">
              <a:avLst/>
            </a:prstGeom>
            <a:noFill/>
            <a:ln>
              <a:noFill/>
            </a:ln>
            <a:effectLst/>
            <a:scene3d>
              <a:camera prst="orthographicFront">
                <a:rot lat="0" lon="0" rev="0"/>
              </a:camera>
              <a:lightRig rig="balanced" dir="t">
                <a:rot lat="0" lon="0" rev="8700000"/>
              </a:lightRig>
            </a:scene3d>
            <a:sp3d>
              <a:bevelT w="190500" h="38100"/>
            </a:sp3d>
          </p:spPr>
          <p:txBody>
            <a:bodyPr wrap="none" lIns="91440" tIns="45720" rIns="91440" bIns="45720">
              <a:prstTxWarp prst="textArchUp">
                <a:avLst>
                  <a:gd name="adj" fmla="val 10892941"/>
                </a:avLst>
              </a:prstTxWarp>
              <a:spAutoFit/>
              <a:scene3d>
                <a:camera prst="orthographicFront"/>
                <a:lightRig rig="glow" dir="tl">
                  <a:rot lat="0" lon="0" rev="5400000"/>
                </a:lightRig>
              </a:scene3d>
              <a:sp3d contourW="12700">
                <a:contourClr>
                  <a:schemeClr val="accent3"/>
                </a:contourClr>
              </a:sp3d>
            </a:bodyPr>
            <a:lstStyle/>
            <a:p>
              <a:pPr algn="ctr"/>
              <a:r>
                <a:rPr lang="fr-FR" sz="2000" b="1" cap="small" dirty="0">
                  <a:ln w="11430">
                    <a:solidFill>
                      <a:schemeClr val="accent3"/>
                    </a:solidFill>
                  </a:ln>
                  <a:solidFill>
                    <a:schemeClr val="accent4"/>
                  </a:solidFill>
                  <a:latin typeface="+mj-lt"/>
                </a:rPr>
                <a:t>Institutions</a:t>
              </a:r>
            </a:p>
          </p:txBody>
        </p:sp>
        <p:sp>
          <p:nvSpPr>
            <p:cNvPr id="50" name="Ellipse 49"/>
            <p:cNvSpPr/>
            <p:nvPr/>
          </p:nvSpPr>
          <p:spPr>
            <a:xfrm>
              <a:off x="2720752" y="1728474"/>
              <a:ext cx="2808312" cy="280831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sp>
        <p:nvSpPr>
          <p:cNvPr id="51"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52" name="Rectangle 51"/>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pic>
        <p:nvPicPr>
          <p:cNvPr id="12290" name="Picture 2" descr="C:\Users\clot\Desktop\Cap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923" y="5092735"/>
            <a:ext cx="1240826" cy="77190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hamberSig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8722" y="2334327"/>
            <a:ext cx="1521937" cy="335721"/>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C:\Users\clot\Desktop\Captur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8040" y="2769105"/>
            <a:ext cx="1215654" cy="672595"/>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C:\Users\clot\Desktop\Captur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3240" y="2658553"/>
            <a:ext cx="1231320" cy="368189"/>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https://www.click-and-trust.com/fr/images/bt/click-and-trust.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99645" y="5068767"/>
            <a:ext cx="1402569" cy="317043"/>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descr="HSB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82199" y="6077247"/>
            <a:ext cx="12954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2308" name="Picture 20" descr="BNP Pariba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72748" y="5514693"/>
            <a:ext cx="1571625" cy="323850"/>
          </a:xfrm>
          <a:prstGeom prst="rect">
            <a:avLst/>
          </a:prstGeom>
          <a:noFill/>
          <a:extLst>
            <a:ext uri="{909E8E84-426E-40DD-AFC4-6F175D3DCCD1}">
              <a14:hiddenFill xmlns:a14="http://schemas.microsoft.com/office/drawing/2010/main">
                <a:solidFill>
                  <a:srgbClr val="FFFFFF"/>
                </a:solidFill>
              </a14:hiddenFill>
            </a:ext>
          </a:extLst>
        </p:spPr>
      </p:pic>
      <p:pic>
        <p:nvPicPr>
          <p:cNvPr id="12310" name="Picture 22" descr="Afficher l'image d'origin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18300" y="4489978"/>
            <a:ext cx="977024" cy="703218"/>
          </a:xfrm>
          <a:prstGeom prst="rect">
            <a:avLst/>
          </a:prstGeom>
          <a:noFill/>
          <a:extLst>
            <a:ext uri="{909E8E84-426E-40DD-AFC4-6F175D3DCCD1}">
              <a14:hiddenFill xmlns:a14="http://schemas.microsoft.com/office/drawing/2010/main">
                <a:solidFill>
                  <a:srgbClr val="FFFFFF"/>
                </a:solidFill>
              </a14:hiddenFill>
            </a:ext>
          </a:extLst>
        </p:spPr>
      </p:pic>
      <p:sp>
        <p:nvSpPr>
          <p:cNvPr id="21" name="AutoShape 24" descr="Résultat de recherche d'images pour &quot;crédit agricole&quot;"/>
          <p:cNvSpPr>
            <a:spLocks noChangeAspect="1" noChangeArrowheads="1"/>
          </p:cNvSpPr>
          <p:nvPr/>
        </p:nvSpPr>
        <p:spPr bwMode="auto">
          <a:xfrm>
            <a:off x="155575" y="-685800"/>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AutoShape 26" descr="Résultat de recherche d'images pour &quot;crédit agricole&quot;"/>
          <p:cNvSpPr>
            <a:spLocks noChangeAspect="1" noChangeArrowheads="1"/>
          </p:cNvSpPr>
          <p:nvPr/>
        </p:nvSpPr>
        <p:spPr bwMode="auto">
          <a:xfrm>
            <a:off x="307975" y="-533400"/>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2316" name="Picture 28" descr="Afficher l'image d'origin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760015" y="4047870"/>
            <a:ext cx="884215" cy="884215"/>
          </a:xfrm>
          <a:prstGeom prst="rect">
            <a:avLst/>
          </a:prstGeom>
          <a:noFill/>
          <a:extLst>
            <a:ext uri="{909E8E84-426E-40DD-AFC4-6F175D3DCCD1}">
              <a14:hiddenFill xmlns:a14="http://schemas.microsoft.com/office/drawing/2010/main">
                <a:solidFill>
                  <a:srgbClr val="FFFFFF"/>
                </a:solidFill>
              </a14:hiddenFill>
            </a:ext>
          </a:extLst>
        </p:spPr>
      </p:pic>
      <p:pic>
        <p:nvPicPr>
          <p:cNvPr id="12317" name="Picture 29" descr="C:\Users\clot\Desktop\Capture.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87960" y="3441700"/>
            <a:ext cx="1082870" cy="207911"/>
          </a:xfrm>
          <a:prstGeom prst="rect">
            <a:avLst/>
          </a:prstGeom>
          <a:noFill/>
          <a:extLst>
            <a:ext uri="{909E8E84-426E-40DD-AFC4-6F175D3DCCD1}">
              <a14:hiddenFill xmlns:a14="http://schemas.microsoft.com/office/drawing/2010/main">
                <a:solidFill>
                  <a:srgbClr val="FFFFFF"/>
                </a:solidFill>
              </a14:hiddenFill>
            </a:ext>
          </a:extLst>
        </p:spPr>
      </p:pic>
      <p:pic>
        <p:nvPicPr>
          <p:cNvPr id="12319" name="Picture 31" descr="Afficher l'image d'origin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473281" y="1662758"/>
            <a:ext cx="733982" cy="733982"/>
          </a:xfrm>
          <a:prstGeom prst="rect">
            <a:avLst/>
          </a:prstGeom>
          <a:noFill/>
          <a:extLst>
            <a:ext uri="{909E8E84-426E-40DD-AFC4-6F175D3DCCD1}">
              <a14:hiddenFill xmlns:a14="http://schemas.microsoft.com/office/drawing/2010/main">
                <a:solidFill>
                  <a:srgbClr val="FFFFFF"/>
                </a:solidFill>
              </a14:hiddenFill>
            </a:ext>
          </a:extLst>
        </p:spPr>
      </p:pic>
      <p:pic>
        <p:nvPicPr>
          <p:cNvPr id="12321" name="Picture 33" descr="Afficher l'image d'origin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344560" y="2121399"/>
            <a:ext cx="739925" cy="739925"/>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e 76"/>
          <p:cNvGrpSpPr/>
          <p:nvPr/>
        </p:nvGrpSpPr>
        <p:grpSpPr>
          <a:xfrm>
            <a:off x="7822757" y="4584904"/>
            <a:ext cx="1472743" cy="1498430"/>
            <a:chOff x="2720752" y="1610344"/>
            <a:chExt cx="2808312" cy="2926442"/>
          </a:xfrm>
        </p:grpSpPr>
        <p:sp>
          <p:nvSpPr>
            <p:cNvPr id="78" name="Rectangle 77"/>
            <p:cNvSpPr/>
            <p:nvPr/>
          </p:nvSpPr>
          <p:spPr>
            <a:xfrm>
              <a:off x="3417148" y="1610344"/>
              <a:ext cx="1441136" cy="500615"/>
            </a:xfrm>
            <a:prstGeom prst="rect">
              <a:avLst/>
            </a:prstGeom>
            <a:noFill/>
            <a:ln>
              <a:noFill/>
            </a:ln>
            <a:effectLst/>
            <a:scene3d>
              <a:camera prst="orthographicFront">
                <a:rot lat="0" lon="0" rev="0"/>
              </a:camera>
              <a:lightRig rig="balanced" dir="t">
                <a:rot lat="0" lon="0" rev="8700000"/>
              </a:lightRig>
            </a:scene3d>
            <a:sp3d>
              <a:bevelT w="190500" h="38100"/>
            </a:sp3d>
          </p:spPr>
          <p:txBody>
            <a:bodyPr wrap="none" lIns="91440" tIns="45720" rIns="91440" bIns="45720">
              <a:prstTxWarp prst="textArchUp">
                <a:avLst/>
              </a:prstTxWarp>
              <a:spAutoFit/>
              <a:scene3d>
                <a:camera prst="orthographicFront"/>
                <a:lightRig rig="glow" dir="tl">
                  <a:rot lat="0" lon="0" rev="5400000"/>
                </a:lightRig>
              </a:scene3d>
              <a:sp3d contourW="12700">
                <a:contourClr>
                  <a:schemeClr val="accent3"/>
                </a:contourClr>
              </a:sp3d>
            </a:bodyPr>
            <a:lstStyle/>
            <a:p>
              <a:pPr algn="ctr"/>
              <a:r>
                <a:rPr lang="fr-FR" sz="2000" b="1" cap="small" dirty="0">
                  <a:ln w="11430">
                    <a:solidFill>
                      <a:schemeClr val="accent3"/>
                    </a:solidFill>
                  </a:ln>
                  <a:solidFill>
                    <a:schemeClr val="accent4"/>
                  </a:solidFill>
                  <a:latin typeface="+mj-lt"/>
                </a:rPr>
                <a:t>Fondation</a:t>
              </a:r>
            </a:p>
          </p:txBody>
        </p:sp>
        <p:sp>
          <p:nvSpPr>
            <p:cNvPr id="79" name="Ellipse 78"/>
            <p:cNvSpPr/>
            <p:nvPr/>
          </p:nvSpPr>
          <p:spPr>
            <a:xfrm>
              <a:off x="2720752" y="1728474"/>
              <a:ext cx="2808312" cy="280831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pic>
        <p:nvPicPr>
          <p:cNvPr id="12322" name="Picture 34" descr="C:\Users\clot\Desktop\Captur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05875" y="5132550"/>
            <a:ext cx="1359560" cy="384682"/>
          </a:xfrm>
          <a:prstGeom prst="rect">
            <a:avLst/>
          </a:prstGeom>
          <a:noFill/>
          <a:extLst>
            <a:ext uri="{909E8E84-426E-40DD-AFC4-6F175D3DCCD1}">
              <a14:hiddenFill xmlns:a14="http://schemas.microsoft.com/office/drawing/2010/main">
                <a:solidFill>
                  <a:srgbClr val="FFFFFF"/>
                </a:solidFill>
              </a14:hiddenFill>
            </a:ext>
          </a:extLst>
        </p:spPr>
      </p:pic>
      <p:sp>
        <p:nvSpPr>
          <p:cNvPr id="40" name="Titre 1"/>
          <p:cNvSpPr txBox="1">
            <a:spLocks/>
          </p:cNvSpPr>
          <p:nvPr/>
        </p:nvSpPr>
        <p:spPr bwMode="gray">
          <a:xfrm>
            <a:off x="2051365" y="310761"/>
            <a:ext cx="7413511" cy="1068185"/>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2400" b="0" kern="1200">
                <a:solidFill>
                  <a:srgbClr val="FFFFFF"/>
                </a:solidFill>
                <a:latin typeface="+mn-lt"/>
                <a:ea typeface="+mj-ea"/>
                <a:cs typeface="+mj-cs"/>
              </a:defRPr>
            </a:lvl1pPr>
          </a:lstStyle>
          <a:p>
            <a:r>
              <a:rPr lang="fr-FR" sz="3200" cap="small" dirty="0">
                <a:effectLst>
                  <a:outerShdw blurRad="38100" dist="38100" dir="2700000" algn="tl">
                    <a:srgbClr val="000000">
                      <a:alpha val="43137"/>
                    </a:srgbClr>
                  </a:outerShdw>
                </a:effectLst>
              </a:rPr>
              <a:t>L’Autorité de certification</a:t>
            </a:r>
          </a:p>
        </p:txBody>
      </p:sp>
    </p:spTree>
    <p:extLst>
      <p:ext uri="{BB962C8B-B14F-4D97-AF65-F5344CB8AC3E}">
        <p14:creationId xmlns:p14="http://schemas.microsoft.com/office/powerpoint/2010/main" val="134514747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L’Autorité de certification</a:t>
            </a:r>
          </a:p>
        </p:txBody>
      </p:sp>
      <p:sp>
        <p:nvSpPr>
          <p:cNvPr id="5" name="Freeform 18"/>
          <p:cNvSpPr>
            <a:spLocks/>
          </p:cNvSpPr>
          <p:nvPr/>
        </p:nvSpPr>
        <p:spPr bwMode="auto">
          <a:xfrm rot="5400000">
            <a:off x="272480" y="1412776"/>
            <a:ext cx="1892300" cy="1892300"/>
          </a:xfrm>
          <a:prstGeom prst="teardrop">
            <a:avLst/>
          </a:prstGeom>
          <a:solidFill>
            <a:schemeClr val="accent6"/>
          </a:solidFill>
          <a:ln>
            <a:no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215439" y="2158870"/>
            <a:ext cx="2006383"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Authentification</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9" name="ZoneTexte 8"/>
          <p:cNvSpPr txBox="1"/>
          <p:nvPr/>
        </p:nvSpPr>
        <p:spPr>
          <a:xfrm>
            <a:off x="2432720" y="1543317"/>
            <a:ext cx="7128792" cy="1077218"/>
          </a:xfrm>
          <a:prstGeom prst="rect">
            <a:avLst/>
          </a:prstGeom>
          <a:noFill/>
        </p:spPr>
        <p:txBody>
          <a:bodyPr wrap="square" rtlCol="0">
            <a:spAutoFit/>
          </a:bodyPr>
          <a:lstStyle/>
          <a:p>
            <a:r>
              <a:rPr lang="fr-FR" sz="1600" b="1" cap="small" dirty="0">
                <a:effectLst>
                  <a:outerShdw blurRad="38100" dist="38100" dir="2700000" algn="tl">
                    <a:srgbClr val="000000">
                      <a:alpha val="43137"/>
                    </a:srgbClr>
                  </a:outerShdw>
                </a:effectLst>
              </a:rPr>
              <a:t>Certification hiérarchique</a:t>
            </a:r>
          </a:p>
          <a:p>
            <a:endParaRPr lang="fr-FR" sz="1600" dirty="0">
              <a:latin typeface="+mj-lt"/>
            </a:endParaRPr>
          </a:p>
          <a:p>
            <a:r>
              <a:rPr lang="fr-FR" sz="1600" dirty="0">
                <a:latin typeface="+mj-lt"/>
              </a:rPr>
              <a:t>Une </a:t>
            </a:r>
            <a:r>
              <a:rPr lang="fr-FR" sz="1600" b="1" dirty="0">
                <a:effectLst>
                  <a:outerShdw blurRad="38100" dist="38100" dir="2700000" algn="tl">
                    <a:srgbClr val="000000">
                      <a:alpha val="43137"/>
                    </a:srgbClr>
                  </a:outerShdw>
                </a:effectLst>
                <a:latin typeface="+mj-lt"/>
              </a:rPr>
              <a:t>autorité de certification </a:t>
            </a:r>
            <a:r>
              <a:rPr lang="fr-FR" sz="1600" dirty="0">
                <a:latin typeface="+mj-lt"/>
              </a:rPr>
              <a:t>peut délivrer un certificat à une autre </a:t>
            </a:r>
            <a:r>
              <a:rPr lang="fr-FR" sz="1600" b="1" dirty="0">
                <a:effectLst>
                  <a:outerShdw blurRad="38100" dist="38100" dir="2700000" algn="tl">
                    <a:srgbClr val="000000">
                      <a:alpha val="43137"/>
                    </a:srgbClr>
                  </a:outerShdw>
                </a:effectLst>
                <a:latin typeface="+mj-lt"/>
              </a:rPr>
              <a:t>autorité de certification , </a:t>
            </a:r>
            <a:r>
              <a:rPr lang="fr-FR" sz="1600" dirty="0">
                <a:latin typeface="+mj-lt"/>
              </a:rPr>
              <a:t>qui peut à son tour délivrer un certificat à une autre </a:t>
            </a:r>
            <a:r>
              <a:rPr lang="fr-FR" sz="1600" b="1" dirty="0">
                <a:effectLst>
                  <a:outerShdw blurRad="38100" dist="38100" dir="2700000" algn="tl">
                    <a:srgbClr val="000000">
                      <a:alpha val="43137"/>
                    </a:srgbClr>
                  </a:outerShdw>
                </a:effectLst>
                <a:latin typeface="+mj-lt"/>
              </a:rPr>
              <a:t>autorité de certification</a:t>
            </a:r>
            <a:r>
              <a:rPr lang="fr-FR" sz="1600" dirty="0">
                <a:latin typeface="+mj-lt"/>
              </a:rPr>
              <a:t>. </a:t>
            </a:r>
          </a:p>
        </p:txBody>
      </p:sp>
      <p:sp>
        <p:nvSpPr>
          <p:cNvPr id="3" name="Flèche droite 2"/>
          <p:cNvSpPr/>
          <p:nvPr/>
        </p:nvSpPr>
        <p:spPr>
          <a:xfrm>
            <a:off x="3224808" y="2743408"/>
            <a:ext cx="936104" cy="380132"/>
          </a:xfrm>
          <a:prstGeom prst="rightArrow">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sz="1600" dirty="0"/>
          </a:p>
        </p:txBody>
      </p:sp>
      <p:sp>
        <p:nvSpPr>
          <p:cNvPr id="4" name="Rectangle 3"/>
          <p:cNvSpPr/>
          <p:nvPr/>
        </p:nvSpPr>
        <p:spPr>
          <a:xfrm>
            <a:off x="4160912" y="2764197"/>
            <a:ext cx="3089308" cy="338554"/>
          </a:xfrm>
          <a:prstGeom prst="rect">
            <a:avLst/>
          </a:prstGeom>
        </p:spPr>
        <p:txBody>
          <a:bodyPr wrap="none">
            <a:spAutoFit/>
          </a:bodyPr>
          <a:lstStyle/>
          <a:p>
            <a:pPr algn="ctr"/>
            <a:r>
              <a:rPr lang="fr-FR" sz="1600" dirty="0">
                <a:latin typeface="+mj-lt"/>
              </a:rPr>
              <a:t>Création d’une </a:t>
            </a:r>
            <a:r>
              <a:rPr lang="fr-FR" sz="1600" b="1" dirty="0">
                <a:effectLst>
                  <a:outerShdw blurRad="38100" dist="38100" dir="2700000" algn="tl">
                    <a:srgbClr val="000000">
                      <a:alpha val="43137"/>
                    </a:srgbClr>
                  </a:outerShdw>
                </a:effectLst>
                <a:latin typeface="+mj-lt"/>
              </a:rPr>
              <a:t>chaîne de certification</a:t>
            </a:r>
          </a:p>
        </p:txBody>
      </p:sp>
      <p:sp>
        <p:nvSpPr>
          <p:cNvPr id="11" name="Text Box 4"/>
          <p:cNvSpPr txBox="1">
            <a:spLocks noChangeArrowheads="1"/>
          </p:cNvSpPr>
          <p:nvPr/>
        </p:nvSpPr>
        <p:spPr bwMode="auto">
          <a:xfrm>
            <a:off x="4463182" y="3453804"/>
            <a:ext cx="1743075" cy="338554"/>
          </a:xfrm>
          <a:prstGeom prst="rect">
            <a:avLst/>
          </a:prstGeom>
          <a:noFill/>
          <a:ln w="952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AC0</a:t>
            </a:r>
          </a:p>
        </p:txBody>
      </p:sp>
      <p:sp>
        <p:nvSpPr>
          <p:cNvPr id="12" name="Text Box 5"/>
          <p:cNvSpPr txBox="1">
            <a:spLocks noChangeArrowheads="1"/>
          </p:cNvSpPr>
          <p:nvPr/>
        </p:nvSpPr>
        <p:spPr bwMode="auto">
          <a:xfrm>
            <a:off x="3475757" y="4290980"/>
            <a:ext cx="1743075" cy="338554"/>
          </a:xfrm>
          <a:prstGeom prst="rect">
            <a:avLst/>
          </a:prstGeom>
          <a:noFill/>
          <a:ln w="952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AC1</a:t>
            </a:r>
          </a:p>
        </p:txBody>
      </p:sp>
      <p:sp>
        <p:nvSpPr>
          <p:cNvPr id="13" name="Text Box 6"/>
          <p:cNvSpPr txBox="1">
            <a:spLocks noChangeArrowheads="1"/>
          </p:cNvSpPr>
          <p:nvPr/>
        </p:nvSpPr>
        <p:spPr bwMode="auto">
          <a:xfrm>
            <a:off x="5507145" y="4290980"/>
            <a:ext cx="1743075" cy="338554"/>
          </a:xfrm>
          <a:prstGeom prst="rect">
            <a:avLst/>
          </a:prstGeom>
          <a:noFill/>
          <a:ln w="952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000">
                <a:solidFill>
                  <a:srgbClr val="000066"/>
                </a:solidFill>
                <a:latin typeface="Arial" charset="0"/>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pPr algn="ctr">
              <a:spcBef>
                <a:spcPct val="50000"/>
              </a:spcBef>
            </a:pPr>
            <a:r>
              <a:rPr lang="fr-FR" sz="1600" b="1" dirty="0">
                <a:solidFill>
                  <a:schemeClr val="tx1"/>
                </a:solidFill>
                <a:effectLst>
                  <a:outerShdw blurRad="38100" dist="38100" dir="2700000" algn="tl">
                    <a:srgbClr val="000000">
                      <a:alpha val="43137"/>
                    </a:srgbClr>
                  </a:outerShdw>
                </a:effectLst>
                <a:latin typeface="+mj-lt"/>
              </a:rPr>
              <a:t>AC2</a:t>
            </a:r>
          </a:p>
        </p:txBody>
      </p:sp>
      <p:sp>
        <p:nvSpPr>
          <p:cNvPr id="14" name="Text Box 7"/>
          <p:cNvSpPr txBox="1">
            <a:spLocks noChangeArrowheads="1"/>
          </p:cNvSpPr>
          <p:nvPr/>
        </p:nvSpPr>
        <p:spPr bwMode="auto">
          <a:xfrm>
            <a:off x="2474681" y="5106670"/>
            <a:ext cx="1743074" cy="338554"/>
          </a:xfrm>
          <a:prstGeom prst="rect">
            <a:avLst/>
          </a:prstGeom>
          <a:noFill/>
          <a:ln w="952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AC3</a:t>
            </a:r>
          </a:p>
        </p:txBody>
      </p:sp>
      <p:sp>
        <p:nvSpPr>
          <p:cNvPr id="15" name="Text Box 8"/>
          <p:cNvSpPr txBox="1">
            <a:spLocks noChangeArrowheads="1"/>
          </p:cNvSpPr>
          <p:nvPr/>
        </p:nvSpPr>
        <p:spPr bwMode="auto">
          <a:xfrm>
            <a:off x="4506069" y="5106670"/>
            <a:ext cx="1743075" cy="338554"/>
          </a:xfrm>
          <a:prstGeom prst="rect">
            <a:avLst/>
          </a:prstGeom>
          <a:noFill/>
          <a:ln w="952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AC4</a:t>
            </a:r>
          </a:p>
        </p:txBody>
      </p:sp>
      <p:cxnSp>
        <p:nvCxnSpPr>
          <p:cNvPr id="20" name="Connecteur droit avec flèche 19"/>
          <p:cNvCxnSpPr>
            <a:stCxn id="11" idx="2"/>
            <a:endCxn id="13" idx="0"/>
          </p:cNvCxnSpPr>
          <p:nvPr/>
        </p:nvCxnSpPr>
        <p:spPr>
          <a:xfrm>
            <a:off x="5334720" y="3792358"/>
            <a:ext cx="1043963" cy="498622"/>
          </a:xfrm>
          <a:prstGeom prst="straightConnector1">
            <a:avLst/>
          </a:prstGeom>
          <a:ln w="3810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a:stCxn id="11" idx="2"/>
            <a:endCxn id="12" idx="0"/>
          </p:cNvCxnSpPr>
          <p:nvPr/>
        </p:nvCxnSpPr>
        <p:spPr>
          <a:xfrm flipH="1">
            <a:off x="4347295" y="3792358"/>
            <a:ext cx="987425" cy="498622"/>
          </a:xfrm>
          <a:prstGeom prst="straightConnector1">
            <a:avLst/>
          </a:prstGeom>
          <a:ln w="3810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2" idx="2"/>
            <a:endCxn id="14" idx="0"/>
          </p:cNvCxnSpPr>
          <p:nvPr/>
        </p:nvCxnSpPr>
        <p:spPr>
          <a:xfrm flipH="1">
            <a:off x="3346218" y="4629534"/>
            <a:ext cx="1001077" cy="477136"/>
          </a:xfrm>
          <a:prstGeom prst="straightConnector1">
            <a:avLst/>
          </a:prstGeom>
          <a:ln w="3810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2" idx="2"/>
            <a:endCxn id="15" idx="0"/>
          </p:cNvCxnSpPr>
          <p:nvPr/>
        </p:nvCxnSpPr>
        <p:spPr>
          <a:xfrm>
            <a:off x="4347295" y="4629534"/>
            <a:ext cx="1030312" cy="477136"/>
          </a:xfrm>
          <a:prstGeom prst="straightConnector1">
            <a:avLst/>
          </a:prstGeom>
          <a:ln w="3810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272480" y="5733256"/>
            <a:ext cx="9289032" cy="535531"/>
          </a:xfrm>
          <a:prstGeom prst="rect">
            <a:avLst/>
          </a:prstGeom>
        </p:spPr>
        <p:txBody>
          <a:bodyPr wrap="square">
            <a:spAutoFit/>
          </a:bodyPr>
          <a:lstStyle/>
          <a:p>
            <a:pPr algn="just">
              <a:lnSpc>
                <a:spcPct val="90000"/>
              </a:lnSpc>
            </a:pPr>
            <a:r>
              <a:rPr lang="fr-FR" sz="1600" dirty="0">
                <a:latin typeface="+mj-lt"/>
              </a:rPr>
              <a:t>Pour donner sa confiance à l’autorité de certification AC4, il faut donner sa confiance à toutes les autorités de certification mères (</a:t>
            </a:r>
            <a:r>
              <a:rPr lang="fr-FR" sz="1600" b="1" dirty="0">
                <a:effectLst>
                  <a:outerShdw blurRad="38100" dist="38100" dir="2700000" algn="tl">
                    <a:srgbClr val="000000">
                      <a:alpha val="43137"/>
                    </a:srgbClr>
                  </a:outerShdw>
                </a:effectLst>
                <a:latin typeface="+mj-lt"/>
              </a:rPr>
              <a:t>AC0</a:t>
            </a:r>
            <a:r>
              <a:rPr lang="fr-FR" sz="1600" dirty="0">
                <a:latin typeface="+mj-lt"/>
              </a:rPr>
              <a:t> et </a:t>
            </a:r>
            <a:r>
              <a:rPr lang="fr-FR" sz="1600" b="1" dirty="0">
                <a:effectLst>
                  <a:outerShdw blurRad="38100" dist="38100" dir="2700000" algn="tl">
                    <a:srgbClr val="000000">
                      <a:alpha val="43137"/>
                    </a:srgbClr>
                  </a:outerShdw>
                </a:effectLst>
                <a:latin typeface="+mj-lt"/>
              </a:rPr>
              <a:t>AC1</a:t>
            </a:r>
            <a:r>
              <a:rPr lang="fr-FR" sz="1600" dirty="0">
                <a:latin typeface="+mj-lt"/>
              </a:rPr>
              <a:t>).</a:t>
            </a:r>
          </a:p>
        </p:txBody>
      </p:sp>
    </p:spTree>
    <p:extLst>
      <p:ext uri="{BB962C8B-B14F-4D97-AF65-F5344CB8AC3E}">
        <p14:creationId xmlns:p14="http://schemas.microsoft.com/office/powerpoint/2010/main" val="2274767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4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501" y="2204863"/>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L’horodatage</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7409181"/>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L’horodatage - Principe</a:t>
            </a:r>
          </a:p>
        </p:txBody>
      </p:sp>
      <p:sp>
        <p:nvSpPr>
          <p:cNvPr id="5" name="Freeform 18"/>
          <p:cNvSpPr>
            <a:spLocks/>
          </p:cNvSpPr>
          <p:nvPr/>
        </p:nvSpPr>
        <p:spPr bwMode="auto">
          <a:xfrm rot="5400000">
            <a:off x="272480" y="1412776"/>
            <a:ext cx="1892300" cy="1892300"/>
          </a:xfrm>
          <a:prstGeom prst="teardrop">
            <a:avLst/>
          </a:prstGeom>
          <a:solidFill>
            <a:srgbClr val="002060"/>
          </a:solidFill>
          <a:ln>
            <a:solidFill>
              <a:schemeClr val="bg1"/>
            </a:solidFill>
          </a:ln>
        </p:spPr>
        <p:txBody>
          <a:bodyPr vert="vert270" anchor="ctr" anchorCtr="0"/>
          <a:lstStyle/>
          <a:p>
            <a:pPr algn="ctr"/>
            <a:endParaRPr lang="fr-FR" sz="17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7" name="Rectangle 6"/>
          <p:cNvSpPr/>
          <p:nvPr/>
        </p:nvSpPr>
        <p:spPr>
          <a:xfrm>
            <a:off x="456341" y="2158870"/>
            <a:ext cx="1524585" cy="369332"/>
          </a:xfrm>
          <a:prstGeom prst="rect">
            <a:avLst/>
          </a:prstGeom>
        </p:spPr>
        <p:txBody>
          <a:bodyPr wrap="none">
            <a:spAutoFit/>
          </a:bodyPr>
          <a:lstStyle/>
          <a:p>
            <a:pPr algn="ctr"/>
            <a:r>
              <a:rPr lang="fr-FR" altLang="fr-FR" sz="1800" b="1" cap="small" dirty="0">
                <a:solidFill>
                  <a:srgbClr val="FFFFFF"/>
                </a:solidFill>
                <a:effectLst>
                  <a:outerShdw blurRad="38100" dist="38100" dir="2700000" algn="tl">
                    <a:srgbClr val="000000">
                      <a:alpha val="43137"/>
                    </a:srgbClr>
                  </a:outerShdw>
                </a:effectLst>
                <a:ea typeface="ＭＳ Ｐゴシック" pitchFamily="34" charset="-128"/>
              </a:rPr>
              <a:t>Horodatage</a:t>
            </a: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9" name="ZoneTexte 8"/>
          <p:cNvSpPr txBox="1"/>
          <p:nvPr/>
        </p:nvSpPr>
        <p:spPr>
          <a:xfrm>
            <a:off x="2432720" y="1543317"/>
            <a:ext cx="6984776" cy="338554"/>
          </a:xfrm>
          <a:prstGeom prst="rect">
            <a:avLst/>
          </a:prstGeom>
          <a:noFill/>
        </p:spPr>
        <p:txBody>
          <a:bodyPr wrap="square" rtlCol="0">
            <a:spAutoFit/>
          </a:bodyPr>
          <a:lstStyle/>
          <a:p>
            <a:r>
              <a:rPr lang="fr-FR" sz="1600" dirty="0">
                <a:latin typeface="+mj-lt"/>
              </a:rPr>
              <a:t>Associer une date et une heure à:</a:t>
            </a:r>
            <a:endParaRPr lang="fr-FR" sz="1600" dirty="0"/>
          </a:p>
        </p:txBody>
      </p:sp>
      <p:sp>
        <p:nvSpPr>
          <p:cNvPr id="16" name="ZoneTexte 15"/>
          <p:cNvSpPr txBox="1"/>
          <p:nvPr/>
        </p:nvSpPr>
        <p:spPr>
          <a:xfrm>
            <a:off x="2432720" y="1980453"/>
            <a:ext cx="6984776" cy="830997"/>
          </a:xfrm>
          <a:prstGeom prst="rect">
            <a:avLst/>
          </a:prstGeom>
          <a:noFill/>
        </p:spPr>
        <p:txBody>
          <a:bodyPr wrap="square" rtlCol="0">
            <a:spAutoFit/>
          </a:bodyPr>
          <a:lstStyle/>
          <a:p>
            <a:pPr marL="764658" lvl="1" indent="-285750">
              <a:buClr>
                <a:srgbClr val="002060"/>
              </a:buClr>
              <a:buFont typeface="Arial" panose="020B0604020202020204" pitchFamily="34" charset="0"/>
              <a:buChar char="•"/>
            </a:pPr>
            <a:r>
              <a:rPr lang="fr-FR" sz="1600" dirty="0">
                <a:latin typeface="+mj-lt"/>
              </a:rPr>
              <a:t>Un événement (transaction, …)</a:t>
            </a:r>
          </a:p>
          <a:p>
            <a:pPr marL="764658" lvl="1" indent="-285750">
              <a:buClr>
                <a:srgbClr val="002060"/>
              </a:buClr>
              <a:buFont typeface="Arial" panose="020B0604020202020204" pitchFamily="34" charset="0"/>
              <a:buChar char="•"/>
            </a:pPr>
            <a:r>
              <a:rPr lang="fr-FR" sz="1600" dirty="0">
                <a:latin typeface="+mj-lt"/>
              </a:rPr>
              <a:t>Une information</a:t>
            </a:r>
          </a:p>
          <a:p>
            <a:pPr marL="764658" lvl="1" indent="-285750">
              <a:buClr>
                <a:srgbClr val="002060"/>
              </a:buClr>
              <a:buFont typeface="Arial" panose="020B0604020202020204" pitchFamily="34" charset="0"/>
              <a:buChar char="•"/>
            </a:pPr>
            <a:r>
              <a:rPr lang="fr-FR" sz="1600" dirty="0">
                <a:latin typeface="+mj-lt"/>
              </a:rPr>
              <a:t>Une donnée informatique</a:t>
            </a:r>
          </a:p>
        </p:txBody>
      </p:sp>
      <p:pic>
        <p:nvPicPr>
          <p:cNvPr id="4" name="Image 3">
            <a:extLst>
              <a:ext uri="{FF2B5EF4-FFF2-40B4-BE49-F238E27FC236}">
                <a16:creationId xmlns:a16="http://schemas.microsoft.com/office/drawing/2014/main" id="{572D201C-BC77-4F81-9A74-E1AE00B82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806" y="1712594"/>
            <a:ext cx="2082292" cy="2697514"/>
          </a:xfrm>
          <a:prstGeom prst="rect">
            <a:avLst/>
          </a:prstGeom>
        </p:spPr>
      </p:pic>
      <p:sp>
        <p:nvSpPr>
          <p:cNvPr id="15" name="ZoneTexte 14">
            <a:extLst>
              <a:ext uri="{FF2B5EF4-FFF2-40B4-BE49-F238E27FC236}">
                <a16:creationId xmlns:a16="http://schemas.microsoft.com/office/drawing/2014/main" id="{DE8D3D16-350D-4BC3-93CE-798967DC5ED3}"/>
              </a:ext>
            </a:extLst>
          </p:cNvPr>
          <p:cNvSpPr txBox="1"/>
          <p:nvPr/>
        </p:nvSpPr>
        <p:spPr>
          <a:xfrm>
            <a:off x="386691" y="3469447"/>
            <a:ext cx="8393730" cy="2330318"/>
          </a:xfrm>
          <a:prstGeom prst="rect">
            <a:avLst/>
          </a:prstGeom>
          <a:noFill/>
        </p:spPr>
        <p:txBody>
          <a:bodyPr wrap="square" rtlCol="0">
            <a:spAutoFit/>
          </a:bodyPr>
          <a:lstStyle/>
          <a:p>
            <a:endParaRPr lang="fr-FR" sz="1600" dirty="0">
              <a:latin typeface="+mj-lt"/>
            </a:endParaRPr>
          </a:p>
          <a:p>
            <a:r>
              <a:rPr lang="fr-FR" sz="1600" dirty="0">
                <a:latin typeface="+mj-lt"/>
              </a:rPr>
              <a:t>Les autorités d’horodatage permettent de certifier un horodatage :</a:t>
            </a:r>
          </a:p>
          <a:p>
            <a:pPr>
              <a:lnSpc>
                <a:spcPct val="120000"/>
              </a:lnSpc>
            </a:pPr>
            <a:endParaRPr lang="fr-FR" sz="1600" dirty="0">
              <a:latin typeface="+mj-lt"/>
            </a:endParaRPr>
          </a:p>
          <a:p>
            <a:pPr lvl="1">
              <a:lnSpc>
                <a:spcPct val="120000"/>
              </a:lnSpc>
            </a:pPr>
            <a:r>
              <a:rPr lang="fr-FR" sz="1600" dirty="0">
                <a:solidFill>
                  <a:srgbClr val="002060"/>
                </a:solidFill>
                <a:sym typeface="Wingdings" panose="05000000000000000000" pitchFamily="2" charset="2"/>
              </a:rPr>
              <a:t></a:t>
            </a:r>
            <a:r>
              <a:rPr lang="fr-FR" sz="1600" dirty="0">
                <a:solidFill>
                  <a:srgbClr val="2200EC"/>
                </a:solidFill>
                <a:sym typeface="Wingdings" panose="05000000000000000000" pitchFamily="2" charset="2"/>
              </a:rPr>
              <a:t> </a:t>
            </a:r>
            <a:r>
              <a:rPr lang="fr-FR" sz="1600" dirty="0">
                <a:latin typeface="+mj-lt"/>
              </a:rPr>
              <a:t>Envoi du hash d’un fichier à l’autorité</a:t>
            </a:r>
          </a:p>
          <a:p>
            <a:pPr lvl="1">
              <a:lnSpc>
                <a:spcPct val="120000"/>
              </a:lnSpc>
            </a:pPr>
            <a:r>
              <a:rPr lang="fr-FR" sz="1600" dirty="0">
                <a:solidFill>
                  <a:srgbClr val="002060"/>
                </a:solidFill>
                <a:sym typeface="Wingdings" panose="05000000000000000000" pitchFamily="2" charset="2"/>
              </a:rPr>
              <a:t> </a:t>
            </a:r>
            <a:r>
              <a:rPr lang="fr-FR" sz="1600" dirty="0">
                <a:latin typeface="+mj-lt"/>
              </a:rPr>
              <a:t>Combinaison du hash avec d’autres informations dont l’heure de référence</a:t>
            </a:r>
          </a:p>
          <a:p>
            <a:pPr lvl="1">
              <a:lnSpc>
                <a:spcPct val="120000"/>
              </a:lnSpc>
            </a:pPr>
            <a:r>
              <a:rPr lang="fr-FR" sz="1600" dirty="0">
                <a:solidFill>
                  <a:srgbClr val="002060"/>
                </a:solidFill>
                <a:sym typeface="Wingdings" panose="05000000000000000000" pitchFamily="2" charset="2"/>
              </a:rPr>
              <a:t></a:t>
            </a:r>
            <a:r>
              <a:rPr lang="fr-FR" sz="1600" dirty="0">
                <a:latin typeface="+mj-lt"/>
                <a:sym typeface="Wingdings" panose="05000000000000000000" pitchFamily="2" charset="2"/>
              </a:rPr>
              <a:t> S</a:t>
            </a:r>
            <a:r>
              <a:rPr lang="fr-FR" sz="1600" dirty="0">
                <a:latin typeface="+mj-lt"/>
              </a:rPr>
              <a:t>ignature du résultat par l’autorité</a:t>
            </a:r>
            <a:endParaRPr lang="fr-FR" sz="1600" dirty="0">
              <a:latin typeface="+mj-lt"/>
              <a:sym typeface="Wingdings" panose="05000000000000000000" pitchFamily="2" charset="2"/>
            </a:endParaRPr>
          </a:p>
          <a:p>
            <a:pPr lvl="1">
              <a:lnSpc>
                <a:spcPct val="120000"/>
              </a:lnSpc>
            </a:pPr>
            <a:r>
              <a:rPr lang="fr-FR" sz="1600" dirty="0">
                <a:solidFill>
                  <a:srgbClr val="002060"/>
                </a:solidFill>
                <a:sym typeface="Wingdings" panose="05000000000000000000" pitchFamily="2" charset="2"/>
              </a:rPr>
              <a:t></a:t>
            </a:r>
            <a:r>
              <a:rPr lang="fr-FR" sz="1600" dirty="0">
                <a:sym typeface="Wingdings" panose="05000000000000000000" pitchFamily="2" charset="2"/>
              </a:rPr>
              <a:t> </a:t>
            </a:r>
            <a:r>
              <a:rPr lang="fr-FR" sz="1600" dirty="0">
                <a:latin typeface="+mj-lt"/>
                <a:sym typeface="Wingdings" panose="05000000000000000000" pitchFamily="2" charset="2"/>
              </a:rPr>
              <a:t>Génération d’un jeton d’horodatage (avec la clé publique de l’autorité d’horodatage)</a:t>
            </a:r>
          </a:p>
          <a:p>
            <a:pPr lvl="1">
              <a:lnSpc>
                <a:spcPct val="120000"/>
              </a:lnSpc>
            </a:pPr>
            <a:r>
              <a:rPr lang="fr-FR" sz="1600" dirty="0">
                <a:solidFill>
                  <a:srgbClr val="002060"/>
                </a:solidFill>
                <a:sym typeface="Wingdings" panose="05000000000000000000" pitchFamily="2" charset="2"/>
              </a:rPr>
              <a:t></a:t>
            </a:r>
            <a:r>
              <a:rPr lang="fr-FR" sz="1600" dirty="0">
                <a:solidFill>
                  <a:srgbClr val="002060"/>
                </a:solidFill>
                <a:latin typeface="+mj-lt"/>
                <a:sym typeface="Wingdings" panose="05000000000000000000" pitchFamily="2" charset="2"/>
              </a:rPr>
              <a:t> </a:t>
            </a:r>
            <a:r>
              <a:rPr lang="fr-FR" sz="1600" dirty="0">
                <a:latin typeface="+mj-lt"/>
                <a:sym typeface="Wingdings" panose="05000000000000000000" pitchFamily="2" charset="2"/>
              </a:rPr>
              <a:t>Envoi du jeton d’horodatage au client </a:t>
            </a:r>
          </a:p>
        </p:txBody>
      </p:sp>
      <p:sp>
        <p:nvSpPr>
          <p:cNvPr id="3" name="Rectangle 2">
            <a:extLst>
              <a:ext uri="{FF2B5EF4-FFF2-40B4-BE49-F238E27FC236}">
                <a16:creationId xmlns:a16="http://schemas.microsoft.com/office/drawing/2014/main" id="{8FE22449-65F9-4048-89BF-63474B7E3FF9}"/>
              </a:ext>
            </a:extLst>
          </p:cNvPr>
          <p:cNvSpPr/>
          <p:nvPr/>
        </p:nvSpPr>
        <p:spPr>
          <a:xfrm>
            <a:off x="2476500" y="2921169"/>
            <a:ext cx="4953000" cy="584775"/>
          </a:xfrm>
          <a:prstGeom prst="rect">
            <a:avLst/>
          </a:prstGeom>
        </p:spPr>
        <p:txBody>
          <a:bodyPr>
            <a:spAutoFit/>
          </a:bodyPr>
          <a:lstStyle/>
          <a:p>
            <a:r>
              <a:rPr lang="fr-FR" sz="1600" dirty="0">
                <a:latin typeface="+mj-lt"/>
              </a:rPr>
              <a:t>En utilisant le </a:t>
            </a:r>
            <a:r>
              <a:rPr lang="fr-FR" sz="1600" b="1" dirty="0">
                <a:effectLst>
                  <a:outerShdw blurRad="38100" dist="38100" dir="2700000" algn="tl">
                    <a:srgbClr val="000000">
                      <a:alpha val="43137"/>
                    </a:srgbClr>
                  </a:outerShdw>
                </a:effectLst>
                <a:latin typeface="+mj-lt"/>
              </a:rPr>
              <a:t>timestamp</a:t>
            </a:r>
            <a:r>
              <a:rPr lang="fr-FR" sz="1600" dirty="0">
                <a:latin typeface="+mj-lt"/>
              </a:rPr>
              <a:t>, il est possible d’établir un </a:t>
            </a:r>
            <a:r>
              <a:rPr lang="fr-FR" sz="1600" b="1" dirty="0">
                <a:effectLst>
                  <a:outerShdw blurRad="38100" dist="38100" dir="2700000" algn="tl">
                    <a:srgbClr val="000000">
                      <a:alpha val="43137"/>
                    </a:srgbClr>
                  </a:outerShdw>
                </a:effectLst>
                <a:latin typeface="+mj-lt"/>
              </a:rPr>
              <a:t>journal d’événements</a:t>
            </a:r>
            <a:r>
              <a:rPr lang="fr-FR" sz="1600" dirty="0">
                <a:latin typeface="+mj-lt"/>
              </a:rPr>
              <a:t> et d’identifier n’importe quelle transaction.</a:t>
            </a:r>
          </a:p>
        </p:txBody>
      </p:sp>
    </p:spTree>
    <p:extLst>
      <p:ext uri="{BB962C8B-B14F-4D97-AF65-F5344CB8AC3E}">
        <p14:creationId xmlns:p14="http://schemas.microsoft.com/office/powerpoint/2010/main" val="31507231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04728" y="2780928"/>
            <a:ext cx="7128792" cy="2952329"/>
          </a:xfrm>
        </p:spPr>
        <p:txBody>
          <a:bodyPr anchor="t"/>
          <a:lstStyle/>
          <a:p>
            <a:pPr defTabSz="180975">
              <a:lnSpc>
                <a:spcPct val="150000"/>
              </a:lnSpc>
              <a:tabLst>
                <a:tab pos="85725" algn="l"/>
                <a:tab pos="180975" algn="l"/>
              </a:tabLst>
            </a:pPr>
            <a:r>
              <a:rPr lang="fr-FR" dirty="0"/>
              <a:t>	</a:t>
            </a:r>
            <a:r>
              <a:rPr lang="fr-FR" sz="4000" b="1" cap="small" dirty="0">
                <a:effectLst>
                  <a:outerShdw blurRad="38100" dist="38100" dir="2700000" algn="tl">
                    <a:srgbClr val="000000">
                      <a:alpha val="43137"/>
                    </a:srgbClr>
                  </a:outerShdw>
                </a:effectLst>
              </a:rPr>
              <a:t>Exemples de protocoles sécurisés</a:t>
            </a:r>
            <a:r>
              <a:rPr lang="fr-FR" dirty="0">
                <a:solidFill>
                  <a:prstClr val="white"/>
                </a:solidFill>
              </a:rPr>
              <a:t>		</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106959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501" y="2204863"/>
            <a:ext cx="6591300" cy="2952329"/>
          </a:xfrm>
        </p:spPr>
        <p:txBody>
          <a:bodyPr anchor="t"/>
          <a:lstStyle/>
          <a:p>
            <a:pPr defTabSz="180975">
              <a:lnSpc>
                <a:spcPct val="150000"/>
              </a:lnSpc>
              <a:tabLst>
                <a:tab pos="85725" algn="l"/>
                <a:tab pos="180975" algn="l"/>
              </a:tabLst>
            </a:pPr>
            <a:r>
              <a:rPr lang="fr-FR" dirty="0"/>
              <a:t>	</a:t>
            </a:r>
            <a:r>
              <a:rPr lang="fr-FR" sz="4000" b="1" cap="small" dirty="0">
                <a:effectLst>
                  <a:outerShdw blurRad="38100" dist="38100" dir="2700000" algn="tl">
                    <a:srgbClr val="000000">
                      <a:alpha val="43137"/>
                    </a:srgbClr>
                  </a:outerShdw>
                </a:effectLst>
              </a:rPr>
              <a:t>TLS : Transport Layer Security</a:t>
            </a:r>
            <a:br>
              <a:rPr lang="fr-FR" sz="4000" b="1" cap="small" dirty="0">
                <a:effectLst>
                  <a:outerShdw blurRad="38100" dist="38100" dir="2700000" algn="tl">
                    <a:srgbClr val="000000">
                      <a:alpha val="43137"/>
                    </a:srgbClr>
                  </a:outerShdw>
                </a:effectLst>
              </a:rPr>
            </a:br>
            <a:r>
              <a:rPr lang="fr-FR" dirty="0">
                <a:solidFill>
                  <a:prstClr val="white"/>
                </a:solidFill>
              </a:rPr>
              <a:t>			</a:t>
            </a:r>
            <a:r>
              <a:rPr lang="fr-FR" sz="2800" cap="small" dirty="0">
                <a:solidFill>
                  <a:prstClr val="white"/>
                </a:solidFill>
                <a:effectLst>
                  <a:outerShdw blurRad="38100" dist="38100" dir="2700000" algn="tl">
                    <a:srgbClr val="000000">
                      <a:alpha val="43137"/>
                    </a:srgbClr>
                  </a:outerShdw>
                </a:effectLst>
              </a:rPr>
              <a:t>(ou SSL : Secure Socket Layer)</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186791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protocole TLS</a:t>
            </a:r>
          </a:p>
        </p:txBody>
      </p:sp>
      <p:sp>
        <p:nvSpPr>
          <p:cNvPr id="9" name="ZoneTexte 8"/>
          <p:cNvSpPr txBox="1"/>
          <p:nvPr/>
        </p:nvSpPr>
        <p:spPr>
          <a:xfrm>
            <a:off x="344488" y="1543317"/>
            <a:ext cx="9217024" cy="2308324"/>
          </a:xfrm>
          <a:prstGeom prst="rect">
            <a:avLst/>
          </a:prstGeom>
          <a:noFill/>
        </p:spPr>
        <p:txBody>
          <a:bodyPr wrap="square" rtlCol="0">
            <a:spAutoFit/>
          </a:bodyPr>
          <a:lstStyle/>
          <a:p>
            <a:r>
              <a:rPr lang="fr-FR" sz="1600" b="1" cap="small" dirty="0">
                <a:effectLst>
                  <a:outerShdw blurRad="38100" dist="38100" dir="2700000" algn="tl">
                    <a:srgbClr val="000000">
                      <a:alpha val="43137"/>
                    </a:srgbClr>
                  </a:outerShdw>
                </a:effectLst>
              </a:rPr>
              <a:t>Présentation</a:t>
            </a:r>
          </a:p>
          <a:p>
            <a:endParaRPr lang="fr-FR" sz="1600" dirty="0">
              <a:latin typeface="+mj-lt"/>
            </a:endParaRPr>
          </a:p>
          <a:p>
            <a:r>
              <a:rPr lang="fr-FR" sz="1600" b="1" dirty="0">
                <a:effectLst>
                  <a:outerShdw blurRad="38100" dist="38100" dir="2700000" algn="tl">
                    <a:srgbClr val="000000">
                      <a:alpha val="43137"/>
                    </a:srgbClr>
                  </a:outerShdw>
                </a:effectLst>
                <a:latin typeface="+mj-lt"/>
              </a:rPr>
              <a:t>Transport Layer Security </a:t>
            </a:r>
            <a:r>
              <a:rPr lang="fr-FR" sz="1600" dirty="0">
                <a:latin typeface="+mj-lt"/>
              </a:rPr>
              <a:t>(TLS), anciennement nommé </a:t>
            </a:r>
            <a:r>
              <a:rPr lang="fr-FR" sz="1600" b="1" dirty="0">
                <a:effectLst>
                  <a:outerShdw blurRad="38100" dist="38100" dir="2700000" algn="tl">
                    <a:srgbClr val="000000">
                      <a:alpha val="43137"/>
                    </a:srgbClr>
                  </a:outerShdw>
                </a:effectLst>
                <a:latin typeface="+mj-lt"/>
              </a:rPr>
              <a:t>Secure Sockets Layer </a:t>
            </a:r>
            <a:r>
              <a:rPr lang="fr-FR" sz="1600" dirty="0">
                <a:latin typeface="+mj-lt"/>
              </a:rPr>
              <a:t>(SSL), est un protocole de sécurisation des échanges sur Internet.</a:t>
            </a:r>
          </a:p>
          <a:p>
            <a:endParaRPr lang="fr-FR" sz="1600" dirty="0">
              <a:latin typeface="+mj-lt"/>
            </a:endParaRPr>
          </a:p>
          <a:p>
            <a:r>
              <a:rPr lang="fr-FR" sz="1600" dirty="0">
                <a:latin typeface="+mj-lt"/>
              </a:rPr>
              <a:t>A l'origine développé par </a:t>
            </a:r>
            <a:r>
              <a:rPr lang="fr-FR" sz="1600" b="1" dirty="0">
                <a:effectLst>
                  <a:outerShdw blurRad="38100" dist="38100" dir="2700000" algn="tl">
                    <a:srgbClr val="000000">
                      <a:alpha val="43137"/>
                    </a:srgbClr>
                  </a:outerShdw>
                </a:effectLst>
                <a:latin typeface="+mj-lt"/>
              </a:rPr>
              <a:t>Netscape</a:t>
            </a:r>
            <a:r>
              <a:rPr lang="fr-FR" sz="1600" dirty="0">
                <a:latin typeface="+mj-lt"/>
              </a:rPr>
              <a:t> en </a:t>
            </a:r>
            <a:r>
              <a:rPr lang="fr-FR" sz="1600" b="1" dirty="0">
                <a:effectLst>
                  <a:outerShdw blurRad="38100" dist="38100" dir="2700000" algn="tl">
                    <a:srgbClr val="000000">
                      <a:alpha val="43137"/>
                    </a:srgbClr>
                  </a:outerShdw>
                </a:effectLst>
                <a:latin typeface="+mj-lt"/>
              </a:rPr>
              <a:t>1995</a:t>
            </a:r>
            <a:r>
              <a:rPr lang="fr-FR" sz="1600" dirty="0">
                <a:latin typeface="+mj-lt"/>
              </a:rPr>
              <a:t>, le </a:t>
            </a:r>
            <a:r>
              <a:rPr lang="fr-FR" sz="1600" b="1" dirty="0">
                <a:effectLst>
                  <a:outerShdw blurRad="38100" dist="38100" dir="2700000" algn="tl">
                    <a:srgbClr val="000000">
                      <a:alpha val="43137"/>
                    </a:srgbClr>
                  </a:outerShdw>
                </a:effectLst>
                <a:latin typeface="+mj-lt"/>
              </a:rPr>
              <a:t>SSL</a:t>
            </a:r>
            <a:r>
              <a:rPr lang="fr-FR" sz="1600" dirty="0">
                <a:latin typeface="+mj-lt"/>
              </a:rPr>
              <a:t> a été définitivement banni en juin </a:t>
            </a:r>
            <a:r>
              <a:rPr lang="fr-FR" sz="1600" b="1" dirty="0">
                <a:effectLst>
                  <a:outerShdw blurRad="38100" dist="38100" dir="2700000" algn="tl">
                    <a:srgbClr val="000000">
                      <a:alpha val="43137"/>
                    </a:srgbClr>
                  </a:outerShdw>
                </a:effectLst>
                <a:latin typeface="+mj-lt"/>
              </a:rPr>
              <a:t>2015</a:t>
            </a:r>
            <a:r>
              <a:rPr lang="fr-FR" sz="1600" dirty="0">
                <a:latin typeface="+mj-lt"/>
              </a:rPr>
              <a:t>, laissant place au </a:t>
            </a:r>
            <a:r>
              <a:rPr lang="fr-FR" sz="1600" b="1" dirty="0">
                <a:effectLst>
                  <a:outerShdw blurRad="38100" dist="38100" dir="2700000" algn="tl">
                    <a:srgbClr val="000000">
                      <a:alpha val="43137"/>
                    </a:srgbClr>
                  </a:outerShdw>
                </a:effectLst>
                <a:latin typeface="+mj-lt"/>
              </a:rPr>
              <a:t>TLS</a:t>
            </a:r>
            <a:r>
              <a:rPr lang="fr-FR" sz="1600" dirty="0">
                <a:latin typeface="+mj-lt"/>
              </a:rPr>
              <a:t>. </a:t>
            </a:r>
          </a:p>
          <a:p>
            <a:endParaRPr lang="fr-FR" sz="1600" dirty="0">
              <a:latin typeface="+mj-lt"/>
            </a:endParaRPr>
          </a:p>
          <a:p>
            <a:r>
              <a:rPr lang="fr-FR" sz="1600" dirty="0">
                <a:latin typeface="+mj-lt"/>
              </a:rPr>
              <a:t>Le TLS </a:t>
            </a:r>
            <a:r>
              <a:rPr lang="fr-FR" sz="1600" b="1" dirty="0">
                <a:effectLst>
                  <a:outerShdw blurRad="38100" dist="38100" dir="2700000" algn="tl">
                    <a:srgbClr val="000000">
                      <a:alpha val="43137"/>
                    </a:srgbClr>
                  </a:outerShdw>
                </a:effectLst>
                <a:latin typeface="+mj-lt"/>
              </a:rPr>
              <a:t>s’insère entre </a:t>
            </a:r>
            <a:r>
              <a:rPr lang="fr-FR" sz="1600" dirty="0">
                <a:latin typeface="+mj-lt"/>
              </a:rPr>
              <a:t>la couche applicative et la couche TCP/IP </a:t>
            </a:r>
            <a:r>
              <a:rPr lang="fr-FR" sz="1600" dirty="0">
                <a:latin typeface="+mj-lt"/>
                <a:sym typeface="Wingdings" panose="05000000000000000000" pitchFamily="2" charset="2"/>
              </a:rPr>
              <a:t></a:t>
            </a:r>
            <a:r>
              <a:rPr lang="fr-FR" sz="1600" dirty="0">
                <a:latin typeface="+mj-lt"/>
              </a:rPr>
              <a:t> </a:t>
            </a:r>
            <a:r>
              <a:rPr lang="fr-FR" sz="1600" b="1" dirty="0">
                <a:effectLst>
                  <a:outerShdw blurRad="38100" dist="38100" dir="2700000" algn="tl">
                    <a:srgbClr val="000000">
                      <a:alpha val="43137"/>
                    </a:srgbClr>
                  </a:outerShdw>
                </a:effectLst>
                <a:latin typeface="+mj-lt"/>
              </a:rPr>
              <a:t>Pas</a:t>
            </a:r>
            <a:r>
              <a:rPr lang="fr-FR" sz="1600" dirty="0">
                <a:latin typeface="+mj-lt"/>
              </a:rPr>
              <a:t> (ou peu) </a:t>
            </a:r>
            <a:r>
              <a:rPr lang="fr-FR" sz="1600" b="1" dirty="0">
                <a:effectLst>
                  <a:outerShdw blurRad="38100" dist="38100" dir="2700000" algn="tl">
                    <a:srgbClr val="000000">
                      <a:alpha val="43137"/>
                    </a:srgbClr>
                  </a:outerShdw>
                </a:effectLst>
                <a:latin typeface="+mj-lt"/>
              </a:rPr>
              <a:t>de modifications </a:t>
            </a:r>
            <a:r>
              <a:rPr lang="fr-FR" sz="1600" dirty="0">
                <a:latin typeface="+mj-lt"/>
              </a:rPr>
              <a:t>à apporter aux logiciels client et serveur et aux protocoles applicatifs.</a:t>
            </a:r>
          </a:p>
        </p:txBody>
      </p:sp>
      <p:sp>
        <p:nvSpPr>
          <p:cNvPr id="21" name="Text Box 4"/>
          <p:cNvSpPr txBox="1">
            <a:spLocks noChangeArrowheads="1"/>
          </p:cNvSpPr>
          <p:nvPr/>
        </p:nvSpPr>
        <p:spPr bwMode="auto">
          <a:xfrm>
            <a:off x="2801170" y="4149080"/>
            <a:ext cx="871537"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HTTP</a:t>
            </a:r>
          </a:p>
        </p:txBody>
      </p:sp>
      <p:sp>
        <p:nvSpPr>
          <p:cNvPr id="22" name="Text Box 4"/>
          <p:cNvSpPr txBox="1">
            <a:spLocks noChangeArrowheads="1"/>
          </p:cNvSpPr>
          <p:nvPr/>
        </p:nvSpPr>
        <p:spPr bwMode="auto">
          <a:xfrm>
            <a:off x="3899292" y="4155202"/>
            <a:ext cx="871537"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SMTP</a:t>
            </a:r>
          </a:p>
        </p:txBody>
      </p:sp>
      <p:sp>
        <p:nvSpPr>
          <p:cNvPr id="23" name="Text Box 4"/>
          <p:cNvSpPr txBox="1">
            <a:spLocks noChangeArrowheads="1"/>
          </p:cNvSpPr>
          <p:nvPr/>
        </p:nvSpPr>
        <p:spPr bwMode="auto">
          <a:xfrm>
            <a:off x="7177807" y="4155202"/>
            <a:ext cx="871537"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IMAP</a:t>
            </a:r>
          </a:p>
        </p:txBody>
      </p:sp>
      <p:sp>
        <p:nvSpPr>
          <p:cNvPr id="25" name="Text Box 4"/>
          <p:cNvSpPr txBox="1">
            <a:spLocks noChangeArrowheads="1"/>
          </p:cNvSpPr>
          <p:nvPr/>
        </p:nvSpPr>
        <p:spPr bwMode="auto">
          <a:xfrm>
            <a:off x="6079685" y="4155202"/>
            <a:ext cx="871537"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LDAP</a:t>
            </a:r>
          </a:p>
        </p:txBody>
      </p:sp>
      <p:sp>
        <p:nvSpPr>
          <p:cNvPr id="26" name="Text Box 4"/>
          <p:cNvSpPr txBox="1">
            <a:spLocks noChangeArrowheads="1"/>
          </p:cNvSpPr>
          <p:nvPr/>
        </p:nvSpPr>
        <p:spPr bwMode="auto">
          <a:xfrm>
            <a:off x="4997414" y="4155202"/>
            <a:ext cx="871537"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POP</a:t>
            </a:r>
          </a:p>
        </p:txBody>
      </p:sp>
      <p:sp>
        <p:nvSpPr>
          <p:cNvPr id="28" name="Text Box 4"/>
          <p:cNvSpPr txBox="1">
            <a:spLocks noChangeArrowheads="1"/>
          </p:cNvSpPr>
          <p:nvPr/>
        </p:nvSpPr>
        <p:spPr bwMode="auto">
          <a:xfrm>
            <a:off x="2801170" y="5540104"/>
            <a:ext cx="5248174"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TCP</a:t>
            </a:r>
          </a:p>
        </p:txBody>
      </p:sp>
      <p:sp>
        <p:nvSpPr>
          <p:cNvPr id="33" name="Text Box 4"/>
          <p:cNvSpPr txBox="1">
            <a:spLocks noChangeArrowheads="1"/>
          </p:cNvSpPr>
          <p:nvPr/>
        </p:nvSpPr>
        <p:spPr bwMode="auto">
          <a:xfrm>
            <a:off x="2801169" y="4695937"/>
            <a:ext cx="5230163" cy="684000"/>
          </a:xfrm>
          <a:prstGeom prst="rect">
            <a:avLst/>
          </a:prstGeom>
          <a:solidFill>
            <a:schemeClr val="bg2">
              <a:lumMod val="20000"/>
              <a:lumOff val="80000"/>
            </a:schemeClr>
          </a:solidFill>
          <a:ln w="9525">
            <a:solidFill>
              <a:schemeClr val="bg2"/>
            </a:solidFill>
            <a:miter lim="800000"/>
            <a:headEnd/>
            <a:tailEnd/>
          </a:ln>
        </p:spPr>
        <p:txBody>
          <a:bodyPr wrap="square" anchor="ctr" anchorCtr="0">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solidFill>
                  <a:srgbClr val="FF0000"/>
                </a:solidFill>
              </a:rPr>
              <a:t>TLS</a:t>
            </a:r>
          </a:p>
        </p:txBody>
      </p:sp>
      <p:sp>
        <p:nvSpPr>
          <p:cNvPr id="8" name="ZoneTexte 7"/>
          <p:cNvSpPr txBox="1"/>
          <p:nvPr/>
        </p:nvSpPr>
        <p:spPr>
          <a:xfrm>
            <a:off x="704530" y="4155202"/>
            <a:ext cx="1944216" cy="307777"/>
          </a:xfrm>
          <a:prstGeom prst="rect">
            <a:avLst/>
          </a:prstGeom>
          <a:noFill/>
        </p:spPr>
        <p:txBody>
          <a:bodyPr wrap="square" rtlCol="0">
            <a:spAutoFit/>
          </a:bodyPr>
          <a:lstStyle/>
          <a:p>
            <a:pPr algn="r"/>
            <a:r>
              <a:rPr lang="fr-FR" sz="1400" b="1" dirty="0">
                <a:latin typeface="+mj-lt"/>
              </a:rPr>
              <a:t>Couche applicative</a:t>
            </a:r>
          </a:p>
        </p:txBody>
      </p:sp>
      <p:sp>
        <p:nvSpPr>
          <p:cNvPr id="35" name="ZoneTexte 34"/>
          <p:cNvSpPr txBox="1"/>
          <p:nvPr/>
        </p:nvSpPr>
        <p:spPr>
          <a:xfrm>
            <a:off x="704528" y="4696407"/>
            <a:ext cx="1944217" cy="307777"/>
          </a:xfrm>
          <a:prstGeom prst="rect">
            <a:avLst/>
          </a:prstGeom>
          <a:noFill/>
        </p:spPr>
        <p:txBody>
          <a:bodyPr wrap="square" rtlCol="0">
            <a:spAutoFit/>
          </a:bodyPr>
          <a:lstStyle/>
          <a:p>
            <a:pPr algn="r"/>
            <a:r>
              <a:rPr lang="fr-FR" sz="1400" b="1" dirty="0">
                <a:latin typeface="+mj-lt"/>
              </a:rPr>
              <a:t>Couche de session</a:t>
            </a:r>
          </a:p>
        </p:txBody>
      </p:sp>
      <p:sp>
        <p:nvSpPr>
          <p:cNvPr id="15" name="Text Box 4">
            <a:extLst>
              <a:ext uri="{FF2B5EF4-FFF2-40B4-BE49-F238E27FC236}">
                <a16:creationId xmlns:a16="http://schemas.microsoft.com/office/drawing/2014/main" id="{6219463F-1D81-4975-AC11-8B67550BBE7B}"/>
              </a:ext>
            </a:extLst>
          </p:cNvPr>
          <p:cNvSpPr txBox="1">
            <a:spLocks noChangeArrowheads="1"/>
          </p:cNvSpPr>
          <p:nvPr/>
        </p:nvSpPr>
        <p:spPr bwMode="auto">
          <a:xfrm>
            <a:off x="2801169" y="6042774"/>
            <a:ext cx="5248175" cy="33855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de-DE"/>
            </a:defPPr>
            <a:lvl1pPr algn="ctr">
              <a:spcBef>
                <a:spcPct val="50000"/>
              </a:spcBef>
              <a:defRPr sz="1600" b="1">
                <a:effectLst>
                  <a:outerShdw blurRad="38100" dist="38100" dir="2700000" algn="tl">
                    <a:srgbClr val="000000">
                      <a:alpha val="43137"/>
                    </a:srgbClr>
                  </a:outerShdw>
                </a:effectLst>
                <a:latin typeface="+mj-lt"/>
              </a:defRPr>
            </a:lvl1pPr>
            <a:lvl2pPr marL="742950" indent="-285750">
              <a:defRPr sz="2000">
                <a:solidFill>
                  <a:srgbClr val="000066"/>
                </a:solidFill>
                <a:latin typeface="Arial" charset="0"/>
              </a:defRPr>
            </a:lvl2pPr>
            <a:lvl3pPr marL="1143000" indent="-228600">
              <a:defRPr sz="2000">
                <a:solidFill>
                  <a:srgbClr val="000066"/>
                </a:solidFill>
                <a:latin typeface="Arial" charset="0"/>
              </a:defRPr>
            </a:lvl3pPr>
            <a:lvl4pPr marL="1600200" indent="-228600">
              <a:defRPr sz="2000">
                <a:solidFill>
                  <a:srgbClr val="000066"/>
                </a:solidFill>
                <a:latin typeface="Arial" charset="0"/>
              </a:defRPr>
            </a:lvl4pPr>
            <a:lvl5pPr marL="2057400" indent="-228600">
              <a:defRPr sz="2000">
                <a:solidFill>
                  <a:srgbClr val="000066"/>
                </a:solidFill>
                <a:latin typeface="Arial" charset="0"/>
              </a:defRPr>
            </a:lvl5pPr>
            <a:lvl6pPr marL="2514600" indent="-228600" algn="ctr" eaLnBrk="0" fontAlgn="base" hangingPunct="0">
              <a:spcBef>
                <a:spcPct val="0"/>
              </a:spcBef>
              <a:spcAft>
                <a:spcPct val="0"/>
              </a:spcAft>
              <a:defRPr sz="2000">
                <a:solidFill>
                  <a:srgbClr val="000066"/>
                </a:solidFill>
                <a:latin typeface="Arial" charset="0"/>
              </a:defRPr>
            </a:lvl6pPr>
            <a:lvl7pPr marL="2971800" indent="-228600" algn="ctr" eaLnBrk="0" fontAlgn="base" hangingPunct="0">
              <a:spcBef>
                <a:spcPct val="0"/>
              </a:spcBef>
              <a:spcAft>
                <a:spcPct val="0"/>
              </a:spcAft>
              <a:defRPr sz="2000">
                <a:solidFill>
                  <a:srgbClr val="000066"/>
                </a:solidFill>
                <a:latin typeface="Arial" charset="0"/>
              </a:defRPr>
            </a:lvl7pPr>
            <a:lvl8pPr marL="3429000" indent="-228600" algn="ctr" eaLnBrk="0" fontAlgn="base" hangingPunct="0">
              <a:spcBef>
                <a:spcPct val="0"/>
              </a:spcBef>
              <a:spcAft>
                <a:spcPct val="0"/>
              </a:spcAft>
              <a:defRPr sz="2000">
                <a:solidFill>
                  <a:srgbClr val="000066"/>
                </a:solidFill>
                <a:latin typeface="Arial" charset="0"/>
              </a:defRPr>
            </a:lvl8pPr>
            <a:lvl9pPr marL="3886200" indent="-228600" algn="ctr" eaLnBrk="0" fontAlgn="base" hangingPunct="0">
              <a:spcBef>
                <a:spcPct val="0"/>
              </a:spcBef>
              <a:spcAft>
                <a:spcPct val="0"/>
              </a:spcAft>
              <a:defRPr sz="2000">
                <a:solidFill>
                  <a:srgbClr val="000066"/>
                </a:solidFill>
                <a:latin typeface="Arial" charset="0"/>
              </a:defRPr>
            </a:lvl9pPr>
          </a:lstStyle>
          <a:p>
            <a:r>
              <a:rPr lang="fr-FR" dirty="0"/>
              <a:t>IP</a:t>
            </a:r>
          </a:p>
        </p:txBody>
      </p:sp>
      <p:sp>
        <p:nvSpPr>
          <p:cNvPr id="16" name="ZoneTexte 15">
            <a:extLst>
              <a:ext uri="{FF2B5EF4-FFF2-40B4-BE49-F238E27FC236}">
                <a16:creationId xmlns:a16="http://schemas.microsoft.com/office/drawing/2014/main" id="{75AA0099-66C5-4922-B77C-035B2DEC70AA}"/>
              </a:ext>
            </a:extLst>
          </p:cNvPr>
          <p:cNvSpPr txBox="1"/>
          <p:nvPr/>
        </p:nvSpPr>
        <p:spPr>
          <a:xfrm>
            <a:off x="704529" y="6042773"/>
            <a:ext cx="1944217" cy="307777"/>
          </a:xfrm>
          <a:prstGeom prst="rect">
            <a:avLst/>
          </a:prstGeom>
          <a:noFill/>
        </p:spPr>
        <p:txBody>
          <a:bodyPr wrap="square" rtlCol="0">
            <a:spAutoFit/>
          </a:bodyPr>
          <a:lstStyle/>
          <a:p>
            <a:pPr algn="r"/>
            <a:r>
              <a:rPr lang="fr-FR" sz="1400" b="1" dirty="0">
                <a:latin typeface="+mj-lt"/>
              </a:rPr>
              <a:t>Couche réseau</a:t>
            </a:r>
          </a:p>
        </p:txBody>
      </p:sp>
      <p:sp>
        <p:nvSpPr>
          <p:cNvPr id="17" name="ZoneTexte 16">
            <a:extLst>
              <a:ext uri="{FF2B5EF4-FFF2-40B4-BE49-F238E27FC236}">
                <a16:creationId xmlns:a16="http://schemas.microsoft.com/office/drawing/2014/main" id="{BB227A67-9630-4B49-B081-B5EBFD5476C3}"/>
              </a:ext>
            </a:extLst>
          </p:cNvPr>
          <p:cNvSpPr txBox="1"/>
          <p:nvPr/>
        </p:nvSpPr>
        <p:spPr>
          <a:xfrm>
            <a:off x="717456" y="5277546"/>
            <a:ext cx="1944217" cy="307777"/>
          </a:xfrm>
          <a:prstGeom prst="rect">
            <a:avLst/>
          </a:prstGeom>
          <a:noFill/>
        </p:spPr>
        <p:txBody>
          <a:bodyPr wrap="square" rtlCol="0">
            <a:spAutoFit/>
          </a:bodyPr>
          <a:lstStyle/>
          <a:p>
            <a:pPr algn="r"/>
            <a:r>
              <a:rPr lang="fr-FR" sz="1400" b="1" dirty="0">
                <a:latin typeface="+mj-lt"/>
              </a:rPr>
              <a:t>Couche de transport</a:t>
            </a:r>
          </a:p>
        </p:txBody>
      </p:sp>
    </p:spTree>
    <p:extLst>
      <p:ext uri="{BB962C8B-B14F-4D97-AF65-F5344CB8AC3E}">
        <p14:creationId xmlns:p14="http://schemas.microsoft.com/office/powerpoint/2010/main" val="1423323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animBg="1"/>
      <p:bldP spid="22" grpId="0" animBg="1"/>
      <p:bldP spid="23" grpId="0" animBg="1"/>
      <p:bldP spid="25" grpId="0" animBg="1"/>
      <p:bldP spid="26" grpId="0" animBg="1"/>
      <p:bldP spid="28" grpId="0" animBg="1"/>
      <p:bldP spid="33" grpId="0" animBg="1"/>
      <p:bldP spid="8" grpId="0"/>
      <p:bldP spid="35" grpId="0"/>
      <p:bldP spid="15" grpId="0" animBg="1"/>
      <p:bldP spid="16" grpId="0"/>
      <p:bldP spid="1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protocole TLS</a:t>
            </a:r>
          </a:p>
        </p:txBody>
      </p:sp>
      <p:sp>
        <p:nvSpPr>
          <p:cNvPr id="9" name="ZoneTexte 8"/>
          <p:cNvSpPr txBox="1"/>
          <p:nvPr/>
        </p:nvSpPr>
        <p:spPr>
          <a:xfrm>
            <a:off x="344488" y="1543317"/>
            <a:ext cx="9217024" cy="4585871"/>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rPr>
              <a:t>Principe</a:t>
            </a:r>
          </a:p>
          <a:p>
            <a:endParaRPr lang="fr-FR" sz="1600" dirty="0">
              <a:latin typeface="+mj-lt"/>
            </a:endParaRPr>
          </a:p>
          <a:p>
            <a:r>
              <a:rPr lang="fr-FR" sz="1600" dirty="0">
                <a:latin typeface="+mj-lt"/>
              </a:rPr>
              <a:t>Le</a:t>
            </a:r>
            <a:r>
              <a:rPr lang="fr-FR" sz="1600" b="1" dirty="0">
                <a:effectLst>
                  <a:outerShdw blurRad="38100" dist="38100" dir="2700000" algn="tl">
                    <a:srgbClr val="000000">
                      <a:alpha val="43137"/>
                    </a:srgbClr>
                  </a:outerShdw>
                </a:effectLst>
                <a:latin typeface="+mj-lt"/>
              </a:rPr>
              <a:t> TLS </a:t>
            </a:r>
            <a:r>
              <a:rPr lang="fr-FR" sz="1600" dirty="0">
                <a:latin typeface="+mj-lt"/>
              </a:rPr>
              <a:t>permet d’assurer :</a:t>
            </a:r>
          </a:p>
          <a:p>
            <a:pPr marL="285750" indent="-285750">
              <a:buClr>
                <a:schemeClr val="accent1"/>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La</a:t>
            </a:r>
            <a:r>
              <a:rPr lang="fr-FR" sz="1600" dirty="0">
                <a:latin typeface="+mj-lt"/>
              </a:rPr>
              <a:t> </a:t>
            </a:r>
            <a:r>
              <a:rPr lang="fr-FR" sz="1600" b="1" dirty="0">
                <a:effectLst>
                  <a:outerShdw blurRad="38100" dist="38100" dir="2700000" algn="tl">
                    <a:srgbClr val="000000">
                      <a:alpha val="43137"/>
                    </a:srgbClr>
                  </a:outerShdw>
                </a:effectLst>
                <a:latin typeface="+mj-lt"/>
              </a:rPr>
              <a:t>confidentialité</a:t>
            </a:r>
            <a:r>
              <a:rPr lang="fr-FR" sz="1600" dirty="0">
                <a:latin typeface="+mj-lt"/>
              </a:rPr>
              <a:t> des échanges</a:t>
            </a:r>
          </a:p>
          <a:p>
            <a:pPr marL="285750" indent="-285750">
              <a:buClr>
                <a:schemeClr val="accent1"/>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L’intégrité</a:t>
            </a:r>
            <a:r>
              <a:rPr lang="fr-FR" sz="1600" dirty="0">
                <a:latin typeface="+mj-lt"/>
              </a:rPr>
              <a:t> des données</a:t>
            </a:r>
          </a:p>
          <a:p>
            <a:pPr marL="285750" indent="-285750">
              <a:buClr>
                <a:schemeClr val="accent1"/>
              </a:buClr>
              <a:buFont typeface="Arial" panose="020B0604020202020204" pitchFamily="34" charset="0"/>
              <a:buChar char="•"/>
            </a:pPr>
            <a:r>
              <a:rPr lang="fr-FR" sz="1600" b="1" dirty="0">
                <a:effectLst>
                  <a:outerShdw blurRad="38100" dist="38100" dir="2700000" algn="tl">
                    <a:srgbClr val="000000">
                      <a:alpha val="43137"/>
                    </a:srgbClr>
                  </a:outerShdw>
                </a:effectLst>
                <a:latin typeface="+mj-lt"/>
              </a:rPr>
              <a:t>L’authentification</a:t>
            </a:r>
            <a:r>
              <a:rPr lang="fr-FR" sz="1600" dirty="0">
                <a:latin typeface="+mj-lt"/>
              </a:rPr>
              <a:t> du serveur mais également du poste client (très peu utilisée)</a:t>
            </a:r>
          </a:p>
          <a:p>
            <a:pPr marL="285750" indent="-285750">
              <a:buClr>
                <a:schemeClr val="accent1"/>
              </a:buClr>
              <a:buFont typeface="Arial" panose="020B0604020202020204" pitchFamily="34" charset="0"/>
              <a:buChar char="•"/>
            </a:pPr>
            <a:endParaRPr lang="fr-FR" sz="1600" dirty="0">
              <a:latin typeface="+mj-lt"/>
            </a:endParaRPr>
          </a:p>
          <a:p>
            <a:pPr>
              <a:buClr>
                <a:schemeClr val="accent1"/>
              </a:buClr>
            </a:pPr>
            <a:r>
              <a:rPr lang="fr-FR" sz="1600" dirty="0">
                <a:latin typeface="+mj-lt"/>
              </a:rPr>
              <a:t>Le serveur doit disposer d’un </a:t>
            </a:r>
            <a:r>
              <a:rPr lang="fr-FR" sz="1600" b="1" dirty="0">
                <a:effectLst>
                  <a:outerShdw blurRad="38100" dist="38100" dir="2700000" algn="tl">
                    <a:srgbClr val="000000">
                      <a:alpha val="43137"/>
                    </a:srgbClr>
                  </a:outerShdw>
                </a:effectLst>
                <a:latin typeface="+mj-lt"/>
              </a:rPr>
              <a:t>certificat</a:t>
            </a:r>
            <a:r>
              <a:rPr lang="fr-FR" sz="1600" dirty="0">
                <a:latin typeface="+mj-lt"/>
              </a:rPr>
              <a:t> (avec </a:t>
            </a:r>
            <a:r>
              <a:rPr lang="fr-FR" sz="1600" b="1" dirty="0">
                <a:effectLst>
                  <a:outerShdw blurRad="38100" dist="38100" dir="2700000" algn="tl">
                    <a:srgbClr val="000000">
                      <a:alpha val="43137"/>
                    </a:srgbClr>
                  </a:outerShdw>
                </a:effectLst>
                <a:latin typeface="+mj-lt"/>
              </a:rPr>
              <a:t>clé privée </a:t>
            </a:r>
            <a:r>
              <a:rPr lang="fr-FR" sz="1600" dirty="0">
                <a:latin typeface="+mj-lt"/>
              </a:rPr>
              <a:t>et </a:t>
            </a:r>
            <a:r>
              <a:rPr lang="fr-FR" sz="1600" b="1" dirty="0">
                <a:effectLst>
                  <a:outerShdw blurRad="38100" dist="38100" dir="2700000" algn="tl">
                    <a:srgbClr val="000000">
                      <a:alpha val="43137"/>
                    </a:srgbClr>
                  </a:outerShdw>
                </a:effectLst>
                <a:latin typeface="+mj-lt"/>
              </a:rPr>
              <a:t>clé publique</a:t>
            </a:r>
            <a:r>
              <a:rPr lang="fr-FR" sz="1600" dirty="0">
                <a:latin typeface="+mj-lt"/>
              </a:rPr>
              <a:t>) délivré par une </a:t>
            </a:r>
            <a:r>
              <a:rPr lang="fr-FR" sz="1600" b="1" dirty="0">
                <a:effectLst>
                  <a:outerShdw blurRad="38100" dist="38100" dir="2700000" algn="tl">
                    <a:srgbClr val="000000">
                      <a:alpha val="43137"/>
                    </a:srgbClr>
                  </a:outerShdw>
                </a:effectLst>
                <a:latin typeface="+mj-lt"/>
              </a:rPr>
              <a:t>autorité de certification</a:t>
            </a:r>
            <a:r>
              <a:rPr lang="fr-FR" sz="1600" dirty="0">
                <a:latin typeface="+mj-lt"/>
              </a:rPr>
              <a:t>.</a:t>
            </a:r>
          </a:p>
          <a:p>
            <a:pPr>
              <a:buClr>
                <a:schemeClr val="accent1"/>
              </a:buClr>
            </a:pPr>
            <a:r>
              <a:rPr lang="fr-FR" sz="1600" dirty="0">
                <a:latin typeface="+mj-lt"/>
              </a:rPr>
              <a:t>Lors de l’ouverture de la première session, le client doit installer le </a:t>
            </a:r>
            <a:r>
              <a:rPr lang="fr-FR" sz="1600" b="1" dirty="0">
                <a:effectLst>
                  <a:outerShdw blurRad="38100" dist="38100" dir="2700000" algn="tl">
                    <a:srgbClr val="000000">
                      <a:alpha val="43137"/>
                    </a:srgbClr>
                  </a:outerShdw>
                </a:effectLst>
                <a:latin typeface="+mj-lt"/>
              </a:rPr>
              <a:t>certificat</a:t>
            </a:r>
            <a:r>
              <a:rPr lang="fr-FR" sz="1600" dirty="0">
                <a:latin typeface="+mj-lt"/>
              </a:rPr>
              <a:t> dans son </a:t>
            </a:r>
            <a:r>
              <a:rPr lang="fr-FR" sz="1600" b="1" dirty="0">
                <a:effectLst>
                  <a:outerShdw blurRad="38100" dist="38100" dir="2700000" algn="tl">
                    <a:srgbClr val="000000">
                      <a:alpha val="43137"/>
                    </a:srgbClr>
                  </a:outerShdw>
                </a:effectLst>
                <a:latin typeface="+mj-lt"/>
              </a:rPr>
              <a:t>magasin de certificats</a:t>
            </a:r>
            <a:r>
              <a:rPr lang="fr-FR" sz="1600" dirty="0">
                <a:latin typeface="+mj-lt"/>
              </a:rPr>
              <a:t>.</a:t>
            </a:r>
          </a:p>
          <a:p>
            <a:pPr>
              <a:buClr>
                <a:schemeClr val="accent1"/>
              </a:buClr>
            </a:pPr>
            <a:endParaRPr lang="fr-FR" sz="1600" dirty="0">
              <a:latin typeface="+mj-lt"/>
            </a:endParaRPr>
          </a:p>
          <a:p>
            <a:pPr>
              <a:buClr>
                <a:schemeClr val="accent1"/>
              </a:buClr>
            </a:pPr>
            <a:r>
              <a:rPr lang="fr-FR" sz="1800" b="1" cap="small" dirty="0">
                <a:effectLst>
                  <a:outerShdw blurRad="38100" dist="38100" dir="2700000" algn="tl">
                    <a:srgbClr val="000000">
                      <a:alpha val="43137"/>
                    </a:srgbClr>
                  </a:outerShdw>
                </a:effectLst>
              </a:rPr>
              <a:t>Fonctionnement</a:t>
            </a:r>
            <a:endParaRPr lang="fr-FR" sz="1800" dirty="0">
              <a:latin typeface="+mj-lt"/>
            </a:endParaRPr>
          </a:p>
          <a:p>
            <a:pPr>
              <a:buClr>
                <a:schemeClr val="accent1"/>
              </a:buClr>
            </a:pPr>
            <a:endParaRPr lang="fr-FR" sz="1600" dirty="0">
              <a:latin typeface="+mj-lt"/>
            </a:endParaRPr>
          </a:p>
          <a:p>
            <a:r>
              <a:rPr lang="fr-FR" sz="1600" dirty="0">
                <a:latin typeface="+mj-lt"/>
              </a:rPr>
              <a:t>Lors de l’ouverture d’une session, le client « génère » une </a:t>
            </a:r>
            <a:r>
              <a:rPr lang="fr-FR" sz="1600" b="1" dirty="0">
                <a:effectLst>
                  <a:outerShdw blurRad="38100" dist="38100" dir="2700000" algn="tl">
                    <a:srgbClr val="000000">
                      <a:alpha val="43137"/>
                    </a:srgbClr>
                  </a:outerShdw>
                </a:effectLst>
                <a:latin typeface="+mj-lt"/>
              </a:rPr>
              <a:t>clé secrète à usage unique </a:t>
            </a:r>
            <a:r>
              <a:rPr lang="fr-FR" sz="1600" dirty="0">
                <a:latin typeface="+mj-lt"/>
              </a:rPr>
              <a:t>pour la session (appelée clé de session).</a:t>
            </a:r>
          </a:p>
          <a:p>
            <a:endParaRPr lang="fr-FR" sz="1600" dirty="0">
              <a:latin typeface="+mj-lt"/>
            </a:endParaRPr>
          </a:p>
          <a:p>
            <a:r>
              <a:rPr lang="fr-FR" sz="1600" dirty="0">
                <a:latin typeface="+mj-lt"/>
              </a:rPr>
              <a:t>Les échanges durant la session entre le serveur et le client et inversement sont chiffrés </a:t>
            </a:r>
            <a:r>
              <a:rPr lang="fr-FR" sz="1600" b="1" dirty="0">
                <a:effectLst>
                  <a:outerShdw blurRad="38100" dist="38100" dir="2700000" algn="tl">
                    <a:srgbClr val="000000">
                      <a:alpha val="43137"/>
                    </a:srgbClr>
                  </a:outerShdw>
                </a:effectLst>
                <a:latin typeface="+mj-lt"/>
              </a:rPr>
              <a:t>symétriquement</a:t>
            </a:r>
            <a:r>
              <a:rPr lang="fr-FR" sz="1600" dirty="0">
                <a:latin typeface="+mj-lt"/>
              </a:rPr>
              <a:t> en utilisant cette </a:t>
            </a:r>
            <a:r>
              <a:rPr lang="fr-FR" sz="1600" b="1" dirty="0">
                <a:effectLst>
                  <a:outerShdw blurRad="38100" dist="38100" dir="2700000" algn="tl">
                    <a:srgbClr val="000000">
                      <a:alpha val="43137"/>
                    </a:srgbClr>
                  </a:outerShdw>
                </a:effectLst>
                <a:latin typeface="+mj-lt"/>
              </a:rPr>
              <a:t>clé de session</a:t>
            </a:r>
            <a:r>
              <a:rPr lang="fr-FR" sz="1600" dirty="0">
                <a:latin typeface="+mj-lt"/>
              </a:rPr>
              <a:t>. La clé de session est chiffrée </a:t>
            </a:r>
            <a:r>
              <a:rPr lang="fr-FR" sz="1600" b="1" dirty="0">
                <a:effectLst>
                  <a:outerShdw blurRad="38100" dist="38100" dir="2700000" algn="tl">
                    <a:srgbClr val="000000">
                      <a:alpha val="43137"/>
                    </a:srgbClr>
                  </a:outerShdw>
                </a:effectLst>
                <a:latin typeface="+mj-lt"/>
              </a:rPr>
              <a:t>asymétriquement</a:t>
            </a:r>
            <a:r>
              <a:rPr lang="fr-FR" sz="1600" dirty="0">
                <a:latin typeface="+mj-lt"/>
              </a:rPr>
              <a:t> avec la </a:t>
            </a:r>
            <a:r>
              <a:rPr lang="fr-FR" sz="1600" b="1" dirty="0">
                <a:effectLst>
                  <a:outerShdw blurRad="38100" dist="38100" dir="2700000" algn="tl">
                    <a:srgbClr val="000000">
                      <a:alpha val="43137"/>
                    </a:srgbClr>
                  </a:outerShdw>
                </a:effectLst>
                <a:latin typeface="+mj-lt"/>
              </a:rPr>
              <a:t>clé publique du certificat serveur</a:t>
            </a:r>
            <a:r>
              <a:rPr lang="fr-FR" sz="1600" dirty="0">
                <a:latin typeface="+mj-lt"/>
              </a:rPr>
              <a:t> pour que seul le serveur puisse la déchiffrer avec sa </a:t>
            </a:r>
            <a:r>
              <a:rPr lang="fr-FR" sz="1600" b="1" dirty="0">
                <a:effectLst>
                  <a:outerShdw blurRad="38100" dist="38100" dir="2700000" algn="tl">
                    <a:srgbClr val="000000">
                      <a:alpha val="43137"/>
                    </a:srgbClr>
                  </a:outerShdw>
                </a:effectLst>
                <a:latin typeface="+mj-lt"/>
              </a:rPr>
              <a:t>clé privée</a:t>
            </a:r>
            <a:r>
              <a:rPr lang="fr-FR" sz="1600" dirty="0">
                <a:latin typeface="+mj-lt"/>
              </a:rPr>
              <a:t>.</a:t>
            </a:r>
          </a:p>
        </p:txBody>
      </p:sp>
      <p:sp>
        <p:nvSpPr>
          <p:cNvPr id="4" name="Freeform 18">
            <a:extLst>
              <a:ext uri="{FF2B5EF4-FFF2-40B4-BE49-F238E27FC236}">
                <a16:creationId xmlns:a16="http://schemas.microsoft.com/office/drawing/2014/main" id="{22571017-2E80-429B-BF73-1A9F7FCA8B4C}"/>
              </a:ext>
            </a:extLst>
          </p:cNvPr>
          <p:cNvSpPr>
            <a:spLocks/>
          </p:cNvSpPr>
          <p:nvPr/>
        </p:nvSpPr>
        <p:spPr bwMode="auto">
          <a:xfrm rot="5400000">
            <a:off x="8180212" y="2037390"/>
            <a:ext cx="529147" cy="576064"/>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5" name="Freeform 19">
            <a:extLst>
              <a:ext uri="{FF2B5EF4-FFF2-40B4-BE49-F238E27FC236}">
                <a16:creationId xmlns:a16="http://schemas.microsoft.com/office/drawing/2014/main" id="{C335EE3D-D08A-4E6A-9F40-B0E6428BD030}"/>
              </a:ext>
            </a:extLst>
          </p:cNvPr>
          <p:cNvSpPr>
            <a:spLocks/>
          </p:cNvSpPr>
          <p:nvPr/>
        </p:nvSpPr>
        <p:spPr bwMode="auto">
          <a:xfrm rot="10800000">
            <a:off x="8769424" y="2060848"/>
            <a:ext cx="546912" cy="529148"/>
          </a:xfrm>
          <a:prstGeom prst="teardrop">
            <a:avLst/>
          </a:prstGeom>
          <a:solidFill>
            <a:schemeClr val="accent6"/>
          </a:solidFill>
          <a:ln>
            <a:noFill/>
          </a:ln>
        </p:spPr>
        <p:txBody>
          <a:bodyPr vert="horz" anchor="ctr" anchorCtr="0"/>
          <a:lstStyle/>
          <a:p>
            <a:endPar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6" name="Freeform 20">
            <a:extLst>
              <a:ext uri="{FF2B5EF4-FFF2-40B4-BE49-F238E27FC236}">
                <a16:creationId xmlns:a16="http://schemas.microsoft.com/office/drawing/2014/main" id="{865A34B2-E8CE-4A17-A07E-1342A4E208A4}"/>
              </a:ext>
            </a:extLst>
          </p:cNvPr>
          <p:cNvSpPr>
            <a:spLocks/>
          </p:cNvSpPr>
          <p:nvPr/>
        </p:nvSpPr>
        <p:spPr bwMode="auto">
          <a:xfrm>
            <a:off x="8179763" y="2636913"/>
            <a:ext cx="546912" cy="529148"/>
          </a:xfrm>
          <a:prstGeom prst="teardrop">
            <a:avLst/>
          </a:prstGeom>
          <a:solidFill>
            <a:srgbClr val="99BDD5"/>
          </a:solidFill>
          <a:ln>
            <a:noFill/>
          </a:ln>
        </p:spPr>
        <p:txBody>
          <a:bodyPr/>
          <a:lstStyle/>
          <a:p>
            <a:endParaRPr lang="fr-FR" dirty="0"/>
          </a:p>
        </p:txBody>
      </p:sp>
      <p:sp>
        <p:nvSpPr>
          <p:cNvPr id="7" name="Freeform 21">
            <a:extLst>
              <a:ext uri="{FF2B5EF4-FFF2-40B4-BE49-F238E27FC236}">
                <a16:creationId xmlns:a16="http://schemas.microsoft.com/office/drawing/2014/main" id="{5168E3C3-DA10-40BE-833C-4D576627958A}"/>
              </a:ext>
            </a:extLst>
          </p:cNvPr>
          <p:cNvSpPr>
            <a:spLocks/>
          </p:cNvSpPr>
          <p:nvPr/>
        </p:nvSpPr>
        <p:spPr bwMode="auto">
          <a:xfrm rot="16200000">
            <a:off x="8778305" y="2628030"/>
            <a:ext cx="529148" cy="546913"/>
          </a:xfrm>
          <a:prstGeom prst="teardrop">
            <a:avLst/>
          </a:prstGeom>
          <a:solidFill>
            <a:schemeClr val="accent5"/>
          </a:solidFill>
          <a:ln>
            <a:noFill/>
          </a:ln>
        </p:spPr>
        <p:txBody>
          <a:bodyPr/>
          <a:lstStyle/>
          <a:p>
            <a:endParaRPr lang="fr-FR" dirty="0"/>
          </a:p>
        </p:txBody>
      </p:sp>
    </p:spTree>
    <p:extLst>
      <p:ext uri="{BB962C8B-B14F-4D97-AF65-F5344CB8AC3E}">
        <p14:creationId xmlns:p14="http://schemas.microsoft.com/office/powerpoint/2010/main" val="3751041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avec flèche 19"/>
          <p:cNvCxnSpPr/>
          <p:nvPr/>
        </p:nvCxnSpPr>
        <p:spPr>
          <a:xfrm flipH="1">
            <a:off x="790234" y="2026225"/>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H="1">
            <a:off x="1826505" y="2009153"/>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flipH="1">
            <a:off x="3577468" y="2019350"/>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H="1">
            <a:off x="4497458" y="2044968"/>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flipH="1">
            <a:off x="5438549" y="2044968"/>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flipH="1">
            <a:off x="6379640" y="2033097"/>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H="1">
            <a:off x="8176099" y="2063264"/>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H="1">
            <a:off x="2653543" y="2009153"/>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protocole TLS</a:t>
            </a:r>
          </a:p>
        </p:txBody>
      </p:sp>
      <p:sp>
        <p:nvSpPr>
          <p:cNvPr id="4" name="Rectangle 3"/>
          <p:cNvSpPr/>
          <p:nvPr/>
        </p:nvSpPr>
        <p:spPr>
          <a:xfrm>
            <a:off x="804520" y="2308218"/>
            <a:ext cx="1032863" cy="352425"/>
          </a:xfrm>
          <a:prstGeom prst="rect">
            <a:avLst/>
          </a:prstGeom>
          <a:gradFill>
            <a:gsLst>
              <a:gs pos="0">
                <a:schemeClr val="accent1">
                  <a:tint val="50000"/>
                  <a:satMod val="300000"/>
                  <a:alpha val="4000"/>
                  <a:lumMod val="0"/>
                  <a:lumOff val="100000"/>
                </a:schemeClr>
              </a:gs>
              <a:gs pos="35000">
                <a:schemeClr val="accent1">
                  <a:tint val="37000"/>
                  <a:satMod val="300000"/>
                </a:schemeClr>
              </a:gs>
              <a:gs pos="100000">
                <a:schemeClr val="accent1">
                  <a:tint val="15000"/>
                  <a:satMod val="350000"/>
                </a:schemeClr>
              </a:gs>
            </a:gsLst>
          </a:gradFill>
          <a:ln>
            <a:noFill/>
            <a:prstDash val="sysDot"/>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SSL 1.0</a:t>
            </a:r>
          </a:p>
        </p:txBody>
      </p:sp>
      <p:sp>
        <p:nvSpPr>
          <p:cNvPr id="5" name="Rectangle 4"/>
          <p:cNvSpPr/>
          <p:nvPr/>
        </p:nvSpPr>
        <p:spPr>
          <a:xfrm>
            <a:off x="1840791" y="2929073"/>
            <a:ext cx="4553135" cy="35242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SSL 2.0</a:t>
            </a:r>
          </a:p>
        </p:txBody>
      </p:sp>
      <p:sp>
        <p:nvSpPr>
          <p:cNvPr id="6" name="Rectangle 5"/>
          <p:cNvSpPr/>
          <p:nvPr/>
        </p:nvSpPr>
        <p:spPr>
          <a:xfrm>
            <a:off x="2667829" y="3549928"/>
            <a:ext cx="4610037" cy="35242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SSL 3.0</a:t>
            </a:r>
          </a:p>
        </p:txBody>
      </p:sp>
      <p:sp>
        <p:nvSpPr>
          <p:cNvPr id="7" name="Rectangle 6"/>
          <p:cNvSpPr/>
          <p:nvPr/>
        </p:nvSpPr>
        <p:spPr>
          <a:xfrm>
            <a:off x="3584611" y="4170783"/>
            <a:ext cx="5561151" cy="35242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TLS1.0</a:t>
            </a:r>
          </a:p>
        </p:txBody>
      </p:sp>
      <p:sp>
        <p:nvSpPr>
          <p:cNvPr id="8" name="Rectangle 7"/>
          <p:cNvSpPr/>
          <p:nvPr/>
        </p:nvSpPr>
        <p:spPr>
          <a:xfrm>
            <a:off x="4511744" y="4791638"/>
            <a:ext cx="4634018" cy="35242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TLS 1.1</a:t>
            </a:r>
          </a:p>
        </p:txBody>
      </p:sp>
      <p:sp>
        <p:nvSpPr>
          <p:cNvPr id="10" name="Rectangle 9"/>
          <p:cNvSpPr/>
          <p:nvPr/>
        </p:nvSpPr>
        <p:spPr>
          <a:xfrm>
            <a:off x="5450662" y="5412493"/>
            <a:ext cx="4455338" cy="35242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TLS 1.2</a:t>
            </a:r>
          </a:p>
        </p:txBody>
      </p:sp>
      <p:sp>
        <p:nvSpPr>
          <p:cNvPr id="11" name="Rectangle à coins arrondis 10"/>
          <p:cNvSpPr/>
          <p:nvPr/>
        </p:nvSpPr>
        <p:spPr>
          <a:xfrm>
            <a:off x="363990" y="1704974"/>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1994</a:t>
            </a:r>
          </a:p>
        </p:txBody>
      </p:sp>
      <p:sp>
        <p:nvSpPr>
          <p:cNvPr id="12" name="Rectangle à coins arrondis 11"/>
          <p:cNvSpPr/>
          <p:nvPr/>
        </p:nvSpPr>
        <p:spPr>
          <a:xfrm>
            <a:off x="1290795"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1995</a:t>
            </a:r>
          </a:p>
        </p:txBody>
      </p:sp>
      <p:sp>
        <p:nvSpPr>
          <p:cNvPr id="13" name="Rectangle à coins arrondis 12"/>
          <p:cNvSpPr/>
          <p:nvPr/>
        </p:nvSpPr>
        <p:spPr>
          <a:xfrm>
            <a:off x="2217600"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1996</a:t>
            </a:r>
          </a:p>
        </p:txBody>
      </p:sp>
      <p:sp>
        <p:nvSpPr>
          <p:cNvPr id="14" name="Rectangle à coins arrondis 13"/>
          <p:cNvSpPr/>
          <p:nvPr/>
        </p:nvSpPr>
        <p:spPr>
          <a:xfrm>
            <a:off x="3144405"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1999</a:t>
            </a:r>
          </a:p>
        </p:txBody>
      </p:sp>
      <p:sp>
        <p:nvSpPr>
          <p:cNvPr id="15" name="Rectangle à coins arrondis 14"/>
          <p:cNvSpPr/>
          <p:nvPr/>
        </p:nvSpPr>
        <p:spPr>
          <a:xfrm>
            <a:off x="4071210"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2006</a:t>
            </a:r>
          </a:p>
        </p:txBody>
      </p:sp>
      <p:sp>
        <p:nvSpPr>
          <p:cNvPr id="16" name="Rectangle à coins arrondis 15"/>
          <p:cNvSpPr/>
          <p:nvPr/>
        </p:nvSpPr>
        <p:spPr>
          <a:xfrm>
            <a:off x="4998015"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2008</a:t>
            </a:r>
          </a:p>
        </p:txBody>
      </p:sp>
      <p:sp>
        <p:nvSpPr>
          <p:cNvPr id="17" name="Rectangle à coins arrondis 16"/>
          <p:cNvSpPr/>
          <p:nvPr/>
        </p:nvSpPr>
        <p:spPr>
          <a:xfrm>
            <a:off x="5924820"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2011</a:t>
            </a:r>
          </a:p>
        </p:txBody>
      </p:sp>
      <p:sp>
        <p:nvSpPr>
          <p:cNvPr id="18" name="Rectangle à coins arrondis 17"/>
          <p:cNvSpPr/>
          <p:nvPr/>
        </p:nvSpPr>
        <p:spPr>
          <a:xfrm>
            <a:off x="6851625" y="1704975"/>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2015</a:t>
            </a:r>
          </a:p>
        </p:txBody>
      </p:sp>
      <p:sp>
        <p:nvSpPr>
          <p:cNvPr id="28" name="Rectangle à coins arrondis 17">
            <a:extLst>
              <a:ext uri="{FF2B5EF4-FFF2-40B4-BE49-F238E27FC236}">
                <a16:creationId xmlns:a16="http://schemas.microsoft.com/office/drawing/2014/main" id="{99D642F5-349E-45D8-BC78-C6695ADBB65C}"/>
              </a:ext>
            </a:extLst>
          </p:cNvPr>
          <p:cNvSpPr/>
          <p:nvPr/>
        </p:nvSpPr>
        <p:spPr>
          <a:xfrm>
            <a:off x="7778430" y="1692264"/>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2018</a:t>
            </a:r>
          </a:p>
        </p:txBody>
      </p:sp>
      <p:cxnSp>
        <p:nvCxnSpPr>
          <p:cNvPr id="29" name="Connecteur droit avec flèche 28">
            <a:extLst>
              <a:ext uri="{FF2B5EF4-FFF2-40B4-BE49-F238E27FC236}">
                <a16:creationId xmlns:a16="http://schemas.microsoft.com/office/drawing/2014/main" id="{992816BA-3055-4309-9F0B-A359BE462000}"/>
              </a:ext>
            </a:extLst>
          </p:cNvPr>
          <p:cNvCxnSpPr/>
          <p:nvPr/>
        </p:nvCxnSpPr>
        <p:spPr>
          <a:xfrm flipH="1">
            <a:off x="9131476" y="2060901"/>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54C773B0-C650-4456-8924-FA0C693335EF}"/>
              </a:ext>
            </a:extLst>
          </p:cNvPr>
          <p:cNvSpPr/>
          <p:nvPr/>
        </p:nvSpPr>
        <p:spPr>
          <a:xfrm>
            <a:off x="8176100" y="6033349"/>
            <a:ext cx="1715616" cy="35242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a:solidFill>
                  <a:schemeClr val="tx1"/>
                </a:solidFill>
                <a:effectLst>
                  <a:outerShdw blurRad="38100" dist="38100" dir="2700000" algn="tl">
                    <a:srgbClr val="000000">
                      <a:alpha val="43137"/>
                    </a:srgbClr>
                  </a:outerShdw>
                </a:effectLst>
                <a:latin typeface="+mj-lt"/>
              </a:rPr>
              <a:t>TLS 1.3</a:t>
            </a:r>
          </a:p>
        </p:txBody>
      </p:sp>
      <p:sp>
        <p:nvSpPr>
          <p:cNvPr id="31" name="Rectangle à coins arrondis 17">
            <a:extLst>
              <a:ext uri="{FF2B5EF4-FFF2-40B4-BE49-F238E27FC236}">
                <a16:creationId xmlns:a16="http://schemas.microsoft.com/office/drawing/2014/main" id="{CF2EBB52-9CC7-4917-9667-3649BC1A6237}"/>
              </a:ext>
            </a:extLst>
          </p:cNvPr>
          <p:cNvSpPr/>
          <p:nvPr/>
        </p:nvSpPr>
        <p:spPr>
          <a:xfrm>
            <a:off x="8705231" y="1686330"/>
            <a:ext cx="866775" cy="374571"/>
          </a:xfrm>
          <a:prstGeom prst="round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spcBef>
                <a:spcPct val="50000"/>
              </a:spcBef>
            </a:pPr>
            <a:r>
              <a:rPr lang="fr-FR" sz="1600" b="1" dirty="0">
                <a:solidFill>
                  <a:schemeClr val="tx1"/>
                </a:solidFill>
                <a:latin typeface="+mj-lt"/>
              </a:rPr>
              <a:t>2020</a:t>
            </a:r>
          </a:p>
        </p:txBody>
      </p:sp>
      <p:cxnSp>
        <p:nvCxnSpPr>
          <p:cNvPr id="32" name="Connecteur droit avec flèche 31">
            <a:extLst>
              <a:ext uri="{FF2B5EF4-FFF2-40B4-BE49-F238E27FC236}">
                <a16:creationId xmlns:a16="http://schemas.microsoft.com/office/drawing/2014/main" id="{6CBEF771-AABF-4AD5-B96F-EB5449A43315}"/>
              </a:ext>
            </a:extLst>
          </p:cNvPr>
          <p:cNvCxnSpPr/>
          <p:nvPr/>
        </p:nvCxnSpPr>
        <p:spPr>
          <a:xfrm flipH="1">
            <a:off x="7263580" y="2079545"/>
            <a:ext cx="14286" cy="4176464"/>
          </a:xfrm>
          <a:prstGeom prst="straightConnector1">
            <a:avLst/>
          </a:prstGeom>
          <a:ln w="25400">
            <a:solidFill>
              <a:schemeClr val="tx2">
                <a:lumMod val="40000"/>
                <a:lumOff val="60000"/>
              </a:schemeClr>
            </a:solidFill>
            <a:prstDash val="dash"/>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086609"/>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Connecteur droit avec flèche 36"/>
          <p:cNvCxnSpPr/>
          <p:nvPr/>
        </p:nvCxnSpPr>
        <p:spPr>
          <a:xfrm flipH="1">
            <a:off x="1" y="3823452"/>
            <a:ext cx="9905999" cy="25166"/>
          </a:xfrm>
          <a:prstGeom prst="straightConnector1">
            <a:avLst/>
          </a:prstGeom>
          <a:ln w="19050">
            <a:solidFill>
              <a:srgbClr val="F7A94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protocole TLS</a:t>
            </a:r>
          </a:p>
        </p:txBody>
      </p:sp>
      <p:sp>
        <p:nvSpPr>
          <p:cNvPr id="4" name="Rectangle 3"/>
          <p:cNvSpPr/>
          <p:nvPr/>
        </p:nvSpPr>
        <p:spPr>
          <a:xfrm>
            <a:off x="302679" y="1460350"/>
            <a:ext cx="1638300" cy="320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effectLst>
                  <a:outerShdw blurRad="38100" dist="38100" dir="2700000" algn="tl">
                    <a:srgbClr val="000000">
                      <a:alpha val="43137"/>
                    </a:srgbClr>
                  </a:outerShdw>
                </a:effectLst>
                <a:latin typeface="+mj-lt"/>
              </a:rPr>
              <a:t>Navigateur</a:t>
            </a:r>
          </a:p>
        </p:txBody>
      </p:sp>
      <p:cxnSp>
        <p:nvCxnSpPr>
          <p:cNvPr id="6" name="Connecteur droit avec flèche 5"/>
          <p:cNvCxnSpPr/>
          <p:nvPr/>
        </p:nvCxnSpPr>
        <p:spPr>
          <a:xfrm flipH="1">
            <a:off x="659611" y="1916832"/>
            <a:ext cx="14286" cy="4176464"/>
          </a:xfrm>
          <a:prstGeom prst="straightConnector1">
            <a:avLst/>
          </a:prstGeom>
          <a:ln w="381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a:stCxn id="10" idx="2"/>
          </p:cNvCxnSpPr>
          <p:nvPr/>
        </p:nvCxnSpPr>
        <p:spPr>
          <a:xfrm>
            <a:off x="1913289" y="2661487"/>
            <a:ext cx="0" cy="3224726"/>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418878" y="3346540"/>
            <a:ext cx="1085850" cy="954107"/>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Envoi certificat avec clé publique + signature</a:t>
            </a:r>
          </a:p>
        </p:txBody>
      </p:sp>
      <p:sp>
        <p:nvSpPr>
          <p:cNvPr id="10" name="ZoneTexte 9"/>
          <p:cNvSpPr txBox="1"/>
          <p:nvPr/>
        </p:nvSpPr>
        <p:spPr>
          <a:xfrm>
            <a:off x="985491" y="2138267"/>
            <a:ext cx="1855596"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Déchiffre la signature avec certificats installés</a:t>
            </a:r>
          </a:p>
        </p:txBody>
      </p:sp>
      <p:sp>
        <p:nvSpPr>
          <p:cNvPr id="11" name="ZoneTexte 10"/>
          <p:cNvSpPr txBox="1"/>
          <p:nvPr/>
        </p:nvSpPr>
        <p:spPr>
          <a:xfrm>
            <a:off x="3241665" y="1655222"/>
            <a:ext cx="131445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Vérifie les dates du certificat</a:t>
            </a:r>
          </a:p>
        </p:txBody>
      </p:sp>
      <p:sp>
        <p:nvSpPr>
          <p:cNvPr id="12" name="ZoneTexte 11"/>
          <p:cNvSpPr txBox="1"/>
          <p:nvPr/>
        </p:nvSpPr>
        <p:spPr>
          <a:xfrm>
            <a:off x="3241664" y="2603539"/>
            <a:ext cx="1512893"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Déchiffre avec la clé publique envoyée</a:t>
            </a:r>
          </a:p>
        </p:txBody>
      </p:sp>
      <p:sp>
        <p:nvSpPr>
          <p:cNvPr id="13" name="ZoneTexte 12"/>
          <p:cNvSpPr txBox="1"/>
          <p:nvPr/>
        </p:nvSpPr>
        <p:spPr>
          <a:xfrm>
            <a:off x="4953000" y="1651577"/>
            <a:ext cx="1812131"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Demande OCSP pour valider le certificat</a:t>
            </a:r>
          </a:p>
        </p:txBody>
      </p:sp>
      <p:cxnSp>
        <p:nvCxnSpPr>
          <p:cNvPr id="14" name="Connecteur droit avec flèche 13"/>
          <p:cNvCxnSpPr>
            <a:stCxn id="13" idx="3"/>
            <a:endCxn id="15" idx="1"/>
          </p:cNvCxnSpPr>
          <p:nvPr/>
        </p:nvCxnSpPr>
        <p:spPr>
          <a:xfrm>
            <a:off x="6765131" y="1913187"/>
            <a:ext cx="1033463" cy="351605"/>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7798594" y="2003182"/>
            <a:ext cx="161925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Génère clé de session et la chiffre</a:t>
            </a:r>
          </a:p>
        </p:txBody>
      </p:sp>
      <p:cxnSp>
        <p:nvCxnSpPr>
          <p:cNvPr id="16" name="Connecteur droit avec flèche 15"/>
          <p:cNvCxnSpPr>
            <a:stCxn id="15" idx="2"/>
            <a:endCxn id="18" idx="0"/>
          </p:cNvCxnSpPr>
          <p:nvPr/>
        </p:nvCxnSpPr>
        <p:spPr>
          <a:xfrm flipH="1">
            <a:off x="3394065" y="2526402"/>
            <a:ext cx="5214154" cy="2207043"/>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5258571" y="3454261"/>
            <a:ext cx="1314450" cy="738664"/>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Envoi de la clé de session chiffrée</a:t>
            </a:r>
          </a:p>
        </p:txBody>
      </p:sp>
      <p:sp>
        <p:nvSpPr>
          <p:cNvPr id="18" name="ZoneTexte 17"/>
          <p:cNvSpPr txBox="1"/>
          <p:nvPr/>
        </p:nvSpPr>
        <p:spPr>
          <a:xfrm>
            <a:off x="2736840" y="4733445"/>
            <a:ext cx="1314450" cy="738664"/>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t>Déchiffre la clé de session avec sa clé privée</a:t>
            </a:r>
          </a:p>
        </p:txBody>
      </p:sp>
      <p:sp>
        <p:nvSpPr>
          <p:cNvPr id="19" name="ZoneTexte 18"/>
          <p:cNvSpPr txBox="1"/>
          <p:nvPr/>
        </p:nvSpPr>
        <p:spPr>
          <a:xfrm>
            <a:off x="7560854" y="5147549"/>
            <a:ext cx="131445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dirty="0">
                <a:sym typeface="Wingdings" panose="05000000000000000000" pitchFamily="2" charset="2"/>
              </a:rPr>
              <a:t>Révocation de la clé de session</a:t>
            </a:r>
            <a:endParaRPr lang="fr-FR" dirty="0"/>
          </a:p>
        </p:txBody>
      </p:sp>
      <p:cxnSp>
        <p:nvCxnSpPr>
          <p:cNvPr id="20" name="Connecteur droit avec flèche 19"/>
          <p:cNvCxnSpPr>
            <a:stCxn id="12" idx="3"/>
            <a:endCxn id="21" idx="1"/>
          </p:cNvCxnSpPr>
          <p:nvPr/>
        </p:nvCxnSpPr>
        <p:spPr>
          <a:xfrm>
            <a:off x="4754557" y="2865149"/>
            <a:ext cx="311133" cy="287095"/>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5065690" y="2998355"/>
            <a:ext cx="1807914" cy="307777"/>
          </a:xfrm>
          <a:prstGeom prst="rect">
            <a:avLst/>
          </a:prstGeom>
          <a:noFill/>
        </p:spPr>
        <p:txBody>
          <a:bodyPr wrap="square" rtlCol="0">
            <a:spAutoFit/>
          </a:bodyPr>
          <a:lstStyle/>
          <a:p>
            <a:r>
              <a:rPr lang="fr-FR" sz="1400" dirty="0">
                <a:solidFill>
                  <a:srgbClr val="FF0000"/>
                </a:solidFill>
                <a:latin typeface="+mj-lt"/>
              </a:rPr>
              <a:t>KO</a:t>
            </a:r>
            <a:r>
              <a:rPr lang="fr-FR" sz="1400" dirty="0">
                <a:latin typeface="+mj-lt"/>
              </a:rPr>
              <a:t>  : connexion refusée</a:t>
            </a:r>
          </a:p>
        </p:txBody>
      </p:sp>
      <p:sp>
        <p:nvSpPr>
          <p:cNvPr id="22" name="ZoneTexte 21"/>
          <p:cNvSpPr txBox="1"/>
          <p:nvPr/>
        </p:nvSpPr>
        <p:spPr>
          <a:xfrm>
            <a:off x="5065690" y="2276177"/>
            <a:ext cx="1699441" cy="523220"/>
          </a:xfrm>
          <a:prstGeom prst="rect">
            <a:avLst/>
          </a:prstGeom>
          <a:noFill/>
        </p:spPr>
        <p:txBody>
          <a:bodyPr wrap="square" rtlCol="0">
            <a:spAutoFit/>
          </a:bodyPr>
          <a:lstStyle/>
          <a:p>
            <a:pPr algn="ctr"/>
            <a:r>
              <a:rPr lang="fr-FR" sz="1400" dirty="0">
                <a:solidFill>
                  <a:schemeClr val="accent6"/>
                </a:solidFill>
                <a:latin typeface="+mj-lt"/>
              </a:rPr>
              <a:t>Warning : </a:t>
            </a:r>
          </a:p>
          <a:p>
            <a:pPr algn="ctr"/>
            <a:r>
              <a:rPr lang="fr-FR" sz="1400" dirty="0">
                <a:latin typeface="+mj-lt"/>
              </a:rPr>
              <a:t>certificat non validé</a:t>
            </a:r>
          </a:p>
        </p:txBody>
      </p:sp>
      <p:cxnSp>
        <p:nvCxnSpPr>
          <p:cNvPr id="23" name="Connecteur droit avec flèche 22"/>
          <p:cNvCxnSpPr>
            <a:stCxn id="22" idx="3"/>
            <a:endCxn id="15" idx="1"/>
          </p:cNvCxnSpPr>
          <p:nvPr/>
        </p:nvCxnSpPr>
        <p:spPr>
          <a:xfrm flipV="1">
            <a:off x="6765131" y="2264792"/>
            <a:ext cx="1033463" cy="272995"/>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a:stCxn id="12" idx="3"/>
            <a:endCxn id="22" idx="1"/>
          </p:cNvCxnSpPr>
          <p:nvPr/>
        </p:nvCxnSpPr>
        <p:spPr>
          <a:xfrm flipV="1">
            <a:off x="4754557" y="2537787"/>
            <a:ext cx="311133" cy="327362"/>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stCxn id="11" idx="3"/>
            <a:endCxn id="13" idx="1"/>
          </p:cNvCxnSpPr>
          <p:nvPr/>
        </p:nvCxnSpPr>
        <p:spPr>
          <a:xfrm flipV="1">
            <a:off x="4556115" y="1913187"/>
            <a:ext cx="396885" cy="3645"/>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6" name="Connecteur droit avec flèche 25"/>
          <p:cNvCxnSpPr>
            <a:stCxn id="10" idx="3"/>
            <a:endCxn id="11" idx="1"/>
          </p:cNvCxnSpPr>
          <p:nvPr/>
        </p:nvCxnSpPr>
        <p:spPr>
          <a:xfrm flipV="1">
            <a:off x="2841087" y="1916832"/>
            <a:ext cx="400578" cy="483045"/>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0" idx="3"/>
            <a:endCxn id="12" idx="1"/>
          </p:cNvCxnSpPr>
          <p:nvPr/>
        </p:nvCxnSpPr>
        <p:spPr>
          <a:xfrm>
            <a:off x="2841087" y="2399877"/>
            <a:ext cx="400577" cy="465272"/>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a:stCxn id="18" idx="3"/>
            <a:endCxn id="31" idx="1"/>
          </p:cNvCxnSpPr>
          <p:nvPr/>
        </p:nvCxnSpPr>
        <p:spPr>
          <a:xfrm>
            <a:off x="4051290" y="5102777"/>
            <a:ext cx="1210802" cy="29485"/>
          </a:xfrm>
          <a:prstGeom prst="straightConnector1">
            <a:avLst/>
          </a:prstGeom>
          <a:ln w="38100" cmpd="sng">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31" idx="3"/>
            <a:endCxn id="13314" idx="1"/>
          </p:cNvCxnSpPr>
          <p:nvPr/>
        </p:nvCxnSpPr>
        <p:spPr>
          <a:xfrm flipV="1">
            <a:off x="6376617" y="3833640"/>
            <a:ext cx="1417195" cy="1298622"/>
          </a:xfrm>
          <a:prstGeom prst="straightConnector1">
            <a:avLst/>
          </a:prstGeom>
          <a:ln w="38100" cmpd="sng">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a:stCxn id="13314" idx="2"/>
            <a:endCxn id="19" idx="0"/>
          </p:cNvCxnSpPr>
          <p:nvPr/>
        </p:nvCxnSpPr>
        <p:spPr>
          <a:xfrm>
            <a:off x="8218079" y="4273850"/>
            <a:ext cx="0" cy="873699"/>
          </a:xfrm>
          <a:prstGeom prst="straightConnector1">
            <a:avLst/>
          </a:prstGeom>
          <a:ln w="2222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5262092" y="4839874"/>
            <a:ext cx="1114525" cy="584775"/>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latin typeface="+mj-lt"/>
              </a:rPr>
              <a:t>Connexion établie</a:t>
            </a:r>
          </a:p>
        </p:txBody>
      </p:sp>
      <p:sp>
        <p:nvSpPr>
          <p:cNvPr id="32" name="ZoneTexte 31"/>
          <p:cNvSpPr txBox="1"/>
          <p:nvPr/>
        </p:nvSpPr>
        <p:spPr>
          <a:xfrm>
            <a:off x="8608219" y="3361928"/>
            <a:ext cx="1186218" cy="830997"/>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1200" b="1" dirty="0">
                <a:solidFill>
                  <a:schemeClr val="tx1"/>
                </a:solidFill>
                <a:latin typeface="+mj-lt"/>
              </a:rPr>
              <a:t>Echanges sécurisés entre le navigateur et le serveur</a:t>
            </a:r>
          </a:p>
        </p:txBody>
      </p:sp>
      <p:sp>
        <p:nvSpPr>
          <p:cNvPr id="33" name="ZoneTexte 32"/>
          <p:cNvSpPr txBox="1"/>
          <p:nvPr/>
        </p:nvSpPr>
        <p:spPr>
          <a:xfrm>
            <a:off x="2797398" y="2723077"/>
            <a:ext cx="445890" cy="307777"/>
          </a:xfrm>
          <a:prstGeom prst="rect">
            <a:avLst/>
          </a:prstGeom>
          <a:noFill/>
        </p:spPr>
        <p:txBody>
          <a:bodyPr wrap="square" rtlCol="0">
            <a:spAutoFit/>
          </a:bodyPr>
          <a:lstStyle/>
          <a:p>
            <a:r>
              <a:rPr lang="fr-FR" sz="1400" dirty="0">
                <a:solidFill>
                  <a:srgbClr val="FF0000"/>
                </a:solidFill>
                <a:latin typeface="+mj-lt"/>
              </a:rPr>
              <a:t>KO</a:t>
            </a:r>
            <a:r>
              <a:rPr lang="fr-FR" sz="1200" dirty="0">
                <a:solidFill>
                  <a:srgbClr val="FF0000"/>
                </a:solidFill>
              </a:rPr>
              <a:t> </a:t>
            </a:r>
          </a:p>
        </p:txBody>
      </p:sp>
      <p:sp>
        <p:nvSpPr>
          <p:cNvPr id="34" name="ZoneTexte 33"/>
          <p:cNvSpPr txBox="1"/>
          <p:nvPr/>
        </p:nvSpPr>
        <p:spPr>
          <a:xfrm>
            <a:off x="2778323" y="1847597"/>
            <a:ext cx="445890" cy="307777"/>
          </a:xfrm>
          <a:prstGeom prst="rect">
            <a:avLst/>
          </a:prstGeom>
          <a:noFill/>
        </p:spPr>
        <p:txBody>
          <a:bodyPr wrap="square" rtlCol="0">
            <a:spAutoFit/>
          </a:bodyPr>
          <a:lstStyle/>
          <a:p>
            <a:r>
              <a:rPr lang="fr-FR" sz="1400" dirty="0">
                <a:solidFill>
                  <a:srgbClr val="00B050"/>
                </a:solidFill>
                <a:latin typeface="+mj-lt"/>
              </a:rPr>
              <a:t>OK</a:t>
            </a:r>
            <a:r>
              <a:rPr lang="fr-FR" sz="1200" dirty="0">
                <a:latin typeface="+mj-lt"/>
              </a:rPr>
              <a:t> </a:t>
            </a:r>
          </a:p>
        </p:txBody>
      </p:sp>
      <p:sp>
        <p:nvSpPr>
          <p:cNvPr id="38" name="Rectangle 37"/>
          <p:cNvSpPr/>
          <p:nvPr/>
        </p:nvSpPr>
        <p:spPr>
          <a:xfrm>
            <a:off x="302679" y="6224767"/>
            <a:ext cx="1749586" cy="320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effectLst>
                  <a:outerShdw blurRad="38100" dist="38100" dir="2700000" algn="tl">
                    <a:srgbClr val="000000">
                      <a:alpha val="43137"/>
                    </a:srgbClr>
                  </a:outerShdw>
                </a:effectLst>
                <a:latin typeface="+mj-lt"/>
              </a:rPr>
              <a:t>Serveur</a:t>
            </a:r>
          </a:p>
        </p:txBody>
      </p:sp>
      <p:sp>
        <p:nvSpPr>
          <p:cNvPr id="44" name="ZoneTexte 43"/>
          <p:cNvSpPr txBox="1"/>
          <p:nvPr/>
        </p:nvSpPr>
        <p:spPr>
          <a:xfrm>
            <a:off x="126210" y="3346540"/>
            <a:ext cx="1095374" cy="954107"/>
          </a:xfrm>
          <a:prstGeom prst="rect">
            <a:avLst/>
          </a:prstGeom>
          <a:solidFill>
            <a:schemeClr val="accent2">
              <a:lumMod val="40000"/>
              <a:lumOff val="60000"/>
            </a:schemeClr>
          </a:solidFill>
          <a:ln>
            <a:noFill/>
          </a:ln>
        </p:spPr>
        <p:txBody>
          <a:bodyPr wrap="square" rtlCol="0">
            <a:spAutoFit/>
          </a:bodyPr>
          <a:lstStyle/>
          <a:p>
            <a:pPr algn="ctr"/>
            <a:r>
              <a:rPr lang="fr-FR" sz="1400" dirty="0">
                <a:latin typeface="+mj-lt"/>
              </a:rPr>
              <a:t>Demande de mise en place de connexion sécurisée</a:t>
            </a:r>
          </a:p>
        </p:txBody>
      </p:sp>
      <p:pic>
        <p:nvPicPr>
          <p:cNvPr id="13314" name="Picture 2"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3812" y="3393429"/>
            <a:ext cx="848534" cy="880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4904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500"/>
                                        <p:tgtEl>
                                          <p:spTgt spid="22"/>
                                        </p:tgtEl>
                                      </p:cBhvr>
                                    </p:animEffect>
                                  </p:childTnLst>
                                </p:cTn>
                              </p:par>
                              <p:par>
                                <p:cTn id="78" presetID="10" presetClass="entr" presetSubtype="0" fill="hold"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500"/>
                                        <p:tgtEl>
                                          <p:spTgt spid="1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500"/>
                                        <p:tgtEl>
                                          <p:spTgt spid="31"/>
                                        </p:tgtEl>
                                      </p:cBhvr>
                                    </p:animEffect>
                                  </p:childTnLst>
                                </p:cTn>
                              </p:par>
                              <p:par>
                                <p:cTn id="102" presetID="10" presetClass="entr" presetSubtype="0" fill="hold" nodeType="with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500"/>
                                        <p:tgtEl>
                                          <p:spTgt spid="29"/>
                                        </p:tgtEl>
                                      </p:cBhvr>
                                    </p:animEffect>
                                  </p:childTnLst>
                                </p:cTn>
                              </p:par>
                              <p:par>
                                <p:cTn id="105" presetID="10" presetClass="entr" presetSubtype="0" fill="hold" nodeType="withEffect">
                                  <p:stCondLst>
                                    <p:cond delay="0"/>
                                  </p:stCondLst>
                                  <p:childTnLst>
                                    <p:set>
                                      <p:cBhvr>
                                        <p:cTn id="106" dur="1" fill="hold">
                                          <p:stCondLst>
                                            <p:cond delay="0"/>
                                          </p:stCondLst>
                                        </p:cTn>
                                        <p:tgtEl>
                                          <p:spTgt spid="13314"/>
                                        </p:tgtEl>
                                        <p:attrNameLst>
                                          <p:attrName>style.visibility</p:attrName>
                                        </p:attrNameLst>
                                      </p:cBhvr>
                                      <p:to>
                                        <p:strVal val="visible"/>
                                      </p:to>
                                    </p:set>
                                    <p:animEffect transition="in" filter="fade">
                                      <p:cBhvr>
                                        <p:cTn id="107" dur="500"/>
                                        <p:tgtEl>
                                          <p:spTgt spid="1331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fade">
                                      <p:cBhvr>
                                        <p:cTn id="110" dur="500"/>
                                        <p:tgtEl>
                                          <p:spTgt spid="32"/>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500"/>
                                        <p:tgtEl>
                                          <p:spTgt spid="3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9"/>
                                        </p:tgtEl>
                                        <p:attrNameLst>
                                          <p:attrName>style.visibility</p:attrName>
                                        </p:attrNameLst>
                                      </p:cBhvr>
                                      <p:to>
                                        <p:strVal val="visible"/>
                                      </p:to>
                                    </p:set>
                                    <p:animEffect transition="in" filter="fade">
                                      <p:cBhvr>
                                        <p:cTn id="1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5" grpId="0" animBg="1"/>
      <p:bldP spid="17" grpId="0" animBg="1"/>
      <p:bldP spid="18" grpId="0" animBg="1"/>
      <p:bldP spid="19" grpId="0" animBg="1"/>
      <p:bldP spid="21" grpId="0"/>
      <p:bldP spid="22" grpId="0"/>
      <p:bldP spid="31" grpId="0"/>
      <p:bldP spid="32" grpId="0"/>
      <p:bldP spid="33" grpId="0"/>
      <p:bldP spid="34" grpId="0"/>
      <p:bldP spid="4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72680" y="2780929"/>
            <a:ext cx="7376121" cy="1440160"/>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Virtual </a:t>
            </a:r>
            <a:r>
              <a:rPr lang="fr-FR" sz="4400" b="1" cap="small" dirty="0" err="1">
                <a:effectLst>
                  <a:outerShdw blurRad="38100" dist="38100" dir="2700000" algn="tl">
                    <a:srgbClr val="000000">
                      <a:alpha val="43137"/>
                    </a:srgbClr>
                  </a:outerShdw>
                </a:effectLst>
              </a:rPr>
              <a:t>Personnal</a:t>
            </a:r>
            <a:r>
              <a:rPr lang="fr-FR" sz="4400" b="1" cap="small" dirty="0">
                <a:effectLst>
                  <a:outerShdw blurRad="38100" dist="38100" dir="2700000" algn="tl">
                    <a:srgbClr val="000000">
                      <a:alpha val="43137"/>
                    </a:srgbClr>
                  </a:outerShdw>
                </a:effectLst>
              </a:rPr>
              <a:t> Network</a:t>
            </a: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59223326"/>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VPN</a:t>
            </a:r>
          </a:p>
        </p:txBody>
      </p:sp>
      <p:sp>
        <p:nvSpPr>
          <p:cNvPr id="9" name="ZoneTexte 8"/>
          <p:cNvSpPr txBox="1"/>
          <p:nvPr/>
        </p:nvSpPr>
        <p:spPr>
          <a:xfrm>
            <a:off x="344488" y="1543317"/>
            <a:ext cx="9217024" cy="1538883"/>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Principe de fonctionnement</a:t>
            </a:r>
          </a:p>
          <a:p>
            <a:endParaRPr lang="fr-FR" sz="1800" b="1" cap="small" dirty="0">
              <a:effectLst>
                <a:outerShdw blurRad="38100" dist="38100" dir="2700000" algn="tl">
                  <a:srgbClr val="000000">
                    <a:alpha val="43137"/>
                  </a:srgbClr>
                </a:outerShdw>
              </a:effectLst>
              <a:latin typeface="+mj-lt"/>
            </a:endParaRPr>
          </a:p>
          <a:p>
            <a:r>
              <a:rPr lang="fr-FR" sz="2000" dirty="0">
                <a:latin typeface="+mj-lt"/>
              </a:rPr>
              <a:t>Créer un tunnel sécurisé entre un utilisateur et un serveur distant dans le but de créer un « réseau privé virtuel » (Virtual </a:t>
            </a:r>
            <a:r>
              <a:rPr lang="fr-FR" sz="2000" dirty="0" err="1">
                <a:latin typeface="+mj-lt"/>
              </a:rPr>
              <a:t>Private</a:t>
            </a:r>
            <a:r>
              <a:rPr lang="fr-FR" sz="2000" dirty="0">
                <a:latin typeface="+mj-lt"/>
              </a:rPr>
              <a:t> Network)</a:t>
            </a:r>
          </a:p>
          <a:p>
            <a:pPr>
              <a:buClr>
                <a:schemeClr val="accent1"/>
              </a:buClr>
            </a:pPr>
            <a:endParaRPr lang="fr-FR" sz="1600" dirty="0">
              <a:latin typeface="+mj-lt"/>
            </a:endParaRPr>
          </a:p>
        </p:txBody>
      </p:sp>
      <p:sp>
        <p:nvSpPr>
          <p:cNvPr id="6" name="Rectangle : coins arrondis 5">
            <a:extLst>
              <a:ext uri="{FF2B5EF4-FFF2-40B4-BE49-F238E27FC236}">
                <a16:creationId xmlns:a16="http://schemas.microsoft.com/office/drawing/2014/main" id="{2D978DD2-9E6A-4196-889D-D1B10BDC6340}"/>
              </a:ext>
            </a:extLst>
          </p:cNvPr>
          <p:cNvSpPr/>
          <p:nvPr/>
        </p:nvSpPr>
        <p:spPr>
          <a:xfrm>
            <a:off x="2018325" y="3749089"/>
            <a:ext cx="1296144"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dirty="0"/>
              <a:t>Utilisateur</a:t>
            </a:r>
          </a:p>
        </p:txBody>
      </p:sp>
      <p:sp>
        <p:nvSpPr>
          <p:cNvPr id="11" name="Rectangle : coins arrondis 10">
            <a:extLst>
              <a:ext uri="{FF2B5EF4-FFF2-40B4-BE49-F238E27FC236}">
                <a16:creationId xmlns:a16="http://schemas.microsoft.com/office/drawing/2014/main" id="{85F2064B-D743-44D2-9373-53CDCE7F0B3E}"/>
              </a:ext>
            </a:extLst>
          </p:cNvPr>
          <p:cNvSpPr/>
          <p:nvPr/>
        </p:nvSpPr>
        <p:spPr>
          <a:xfrm>
            <a:off x="6410813" y="3749089"/>
            <a:ext cx="1296144" cy="792088"/>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600" dirty="0"/>
              <a:t>Serveur</a:t>
            </a:r>
          </a:p>
        </p:txBody>
      </p:sp>
      <p:cxnSp>
        <p:nvCxnSpPr>
          <p:cNvPr id="8" name="Connecteur droit avec flèche 7">
            <a:extLst>
              <a:ext uri="{FF2B5EF4-FFF2-40B4-BE49-F238E27FC236}">
                <a16:creationId xmlns:a16="http://schemas.microsoft.com/office/drawing/2014/main" id="{A9AC9C67-4263-4F38-8337-293918DC4A43}"/>
              </a:ext>
            </a:extLst>
          </p:cNvPr>
          <p:cNvCxnSpPr>
            <a:stCxn id="6" idx="3"/>
            <a:endCxn id="11" idx="1"/>
          </p:cNvCxnSpPr>
          <p:nvPr/>
        </p:nvCxnSpPr>
        <p:spPr>
          <a:xfrm>
            <a:off x="3314469" y="4145133"/>
            <a:ext cx="309634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3" name="Cylindre 12">
            <a:extLst>
              <a:ext uri="{FF2B5EF4-FFF2-40B4-BE49-F238E27FC236}">
                <a16:creationId xmlns:a16="http://schemas.microsoft.com/office/drawing/2014/main" id="{091DD34C-D8D7-4F0E-A34E-6887EA715740}"/>
              </a:ext>
            </a:extLst>
          </p:cNvPr>
          <p:cNvSpPr/>
          <p:nvPr/>
        </p:nvSpPr>
        <p:spPr>
          <a:xfrm rot="5400000">
            <a:off x="4636629" y="2704975"/>
            <a:ext cx="380015" cy="2880320"/>
          </a:xfrm>
          <a:prstGeom prst="can">
            <a:avLst/>
          </a:prstGeom>
          <a:solidFill>
            <a:schemeClr val="accent3">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401417447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VPN</a:t>
            </a:r>
          </a:p>
        </p:txBody>
      </p:sp>
      <p:sp>
        <p:nvSpPr>
          <p:cNvPr id="3" name="Rectangle 2">
            <a:extLst>
              <a:ext uri="{FF2B5EF4-FFF2-40B4-BE49-F238E27FC236}">
                <a16:creationId xmlns:a16="http://schemas.microsoft.com/office/drawing/2014/main" id="{88BDFFDE-9661-42AA-84C7-63DFE65326EC}"/>
              </a:ext>
            </a:extLst>
          </p:cNvPr>
          <p:cNvSpPr/>
          <p:nvPr/>
        </p:nvSpPr>
        <p:spPr>
          <a:xfrm>
            <a:off x="4357856" y="2924944"/>
            <a:ext cx="3456384" cy="504056"/>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600" dirty="0"/>
              <a:t>Données</a:t>
            </a:r>
          </a:p>
        </p:txBody>
      </p:sp>
      <p:sp>
        <p:nvSpPr>
          <p:cNvPr id="19" name="Rectangle 18">
            <a:extLst>
              <a:ext uri="{FF2B5EF4-FFF2-40B4-BE49-F238E27FC236}">
                <a16:creationId xmlns:a16="http://schemas.microsoft.com/office/drawing/2014/main" id="{1EA0C40C-1DD3-4707-9F5B-C17725829964}"/>
              </a:ext>
            </a:extLst>
          </p:cNvPr>
          <p:cNvSpPr/>
          <p:nvPr/>
        </p:nvSpPr>
        <p:spPr>
          <a:xfrm>
            <a:off x="3133720" y="2924944"/>
            <a:ext cx="1224136" cy="504056"/>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t>TCP / UDP</a:t>
            </a:r>
          </a:p>
        </p:txBody>
      </p:sp>
      <p:sp>
        <p:nvSpPr>
          <p:cNvPr id="20" name="Rectangle 19">
            <a:extLst>
              <a:ext uri="{FF2B5EF4-FFF2-40B4-BE49-F238E27FC236}">
                <a16:creationId xmlns:a16="http://schemas.microsoft.com/office/drawing/2014/main" id="{0A4FD131-4980-4D19-9FA3-43F9118299B8}"/>
              </a:ext>
            </a:extLst>
          </p:cNvPr>
          <p:cNvSpPr/>
          <p:nvPr/>
        </p:nvSpPr>
        <p:spPr>
          <a:xfrm>
            <a:off x="2485648" y="2924944"/>
            <a:ext cx="648072" cy="504056"/>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dirty="0"/>
              <a:t>IP</a:t>
            </a:r>
          </a:p>
        </p:txBody>
      </p:sp>
      <p:sp>
        <p:nvSpPr>
          <p:cNvPr id="21" name="Rectangle 20">
            <a:extLst>
              <a:ext uri="{FF2B5EF4-FFF2-40B4-BE49-F238E27FC236}">
                <a16:creationId xmlns:a16="http://schemas.microsoft.com/office/drawing/2014/main" id="{DBAF2A10-4C3A-4DD3-BA5C-EEEF0E14C397}"/>
              </a:ext>
            </a:extLst>
          </p:cNvPr>
          <p:cNvSpPr/>
          <p:nvPr/>
        </p:nvSpPr>
        <p:spPr>
          <a:xfrm>
            <a:off x="2504728" y="4810627"/>
            <a:ext cx="5304576" cy="504056"/>
          </a:xfrm>
          <a:prstGeom prst="rect">
            <a:avLst/>
          </a:prstGeom>
          <a:pattFill prst="wdUpDiag">
            <a:fgClr>
              <a:schemeClr val="bg1">
                <a:lumMod val="85000"/>
              </a:schemeClr>
            </a:fgClr>
            <a:bgClr>
              <a:schemeClr val="bg1"/>
            </a:bgClr>
          </a:pattFill>
          <a:ln/>
        </p:spPr>
        <p:style>
          <a:lnRef idx="1">
            <a:schemeClr val="dk1"/>
          </a:lnRef>
          <a:fillRef idx="2">
            <a:schemeClr val="dk1"/>
          </a:fillRef>
          <a:effectRef idx="1">
            <a:schemeClr val="dk1"/>
          </a:effectRef>
          <a:fontRef idx="minor">
            <a:schemeClr val="dk1"/>
          </a:fontRef>
        </p:style>
        <p:txBody>
          <a:bodyPr rtlCol="0" anchor="ctr"/>
          <a:lstStyle/>
          <a:p>
            <a:pPr algn="ctr"/>
            <a:r>
              <a:rPr lang="fr-FR" sz="1600" b="1" dirty="0">
                <a:solidFill>
                  <a:schemeClr val="tx1"/>
                </a:solidFill>
              </a:rPr>
              <a:t>Paquet</a:t>
            </a:r>
          </a:p>
        </p:txBody>
      </p:sp>
      <p:sp>
        <p:nvSpPr>
          <p:cNvPr id="27" name="Rectangle 26">
            <a:extLst>
              <a:ext uri="{FF2B5EF4-FFF2-40B4-BE49-F238E27FC236}">
                <a16:creationId xmlns:a16="http://schemas.microsoft.com/office/drawing/2014/main" id="{EEBA9949-FE74-4A5E-85AE-D9CEF6FBFD67}"/>
              </a:ext>
            </a:extLst>
          </p:cNvPr>
          <p:cNvSpPr/>
          <p:nvPr/>
        </p:nvSpPr>
        <p:spPr>
          <a:xfrm>
            <a:off x="1856656" y="4824062"/>
            <a:ext cx="648072" cy="504056"/>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dirty="0"/>
              <a:t>IP</a:t>
            </a:r>
          </a:p>
        </p:txBody>
      </p:sp>
      <p:sp>
        <p:nvSpPr>
          <p:cNvPr id="4" name="Flèche : bas 3">
            <a:extLst>
              <a:ext uri="{FF2B5EF4-FFF2-40B4-BE49-F238E27FC236}">
                <a16:creationId xmlns:a16="http://schemas.microsoft.com/office/drawing/2014/main" id="{47307DB5-C913-45E6-ACDB-D63E6A52C678}"/>
              </a:ext>
            </a:extLst>
          </p:cNvPr>
          <p:cNvSpPr/>
          <p:nvPr/>
        </p:nvSpPr>
        <p:spPr>
          <a:xfrm>
            <a:off x="4796976" y="3928596"/>
            <a:ext cx="720080" cy="652255"/>
          </a:xfrm>
          <a:prstGeom prst="down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sz="1600" dirty="0"/>
          </a:p>
        </p:txBody>
      </p:sp>
      <p:sp>
        <p:nvSpPr>
          <p:cNvPr id="7" name="Accolade ouvrante 6">
            <a:extLst>
              <a:ext uri="{FF2B5EF4-FFF2-40B4-BE49-F238E27FC236}">
                <a16:creationId xmlns:a16="http://schemas.microsoft.com/office/drawing/2014/main" id="{3ED6792E-32A6-480D-BC3E-AC220453CEAC}"/>
              </a:ext>
            </a:extLst>
          </p:cNvPr>
          <p:cNvSpPr/>
          <p:nvPr/>
        </p:nvSpPr>
        <p:spPr>
          <a:xfrm rot="16200000">
            <a:off x="5003461" y="934143"/>
            <a:ext cx="288032" cy="532365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ZoneTexte 27">
            <a:extLst>
              <a:ext uri="{FF2B5EF4-FFF2-40B4-BE49-F238E27FC236}">
                <a16:creationId xmlns:a16="http://schemas.microsoft.com/office/drawing/2014/main" id="{9D0F3018-B84A-40C1-9547-BE4F24ACFA8C}"/>
              </a:ext>
            </a:extLst>
          </p:cNvPr>
          <p:cNvSpPr txBox="1"/>
          <p:nvPr/>
        </p:nvSpPr>
        <p:spPr>
          <a:xfrm>
            <a:off x="344488" y="1582741"/>
            <a:ext cx="9217024" cy="892552"/>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Principe de fonctionnement</a:t>
            </a:r>
          </a:p>
          <a:p>
            <a:endParaRPr lang="fr-FR" sz="1800" b="1" cap="small" dirty="0">
              <a:effectLst>
                <a:outerShdw blurRad="38100" dist="38100" dir="2700000" algn="tl">
                  <a:srgbClr val="000000">
                    <a:alpha val="43137"/>
                  </a:srgbClr>
                </a:outerShdw>
              </a:effectLst>
              <a:latin typeface="+mj-lt"/>
            </a:endParaRPr>
          </a:p>
          <a:p>
            <a:pPr>
              <a:buClr>
                <a:schemeClr val="accent1"/>
              </a:buClr>
            </a:pPr>
            <a:r>
              <a:rPr lang="fr-FR" sz="1600" dirty="0">
                <a:latin typeface="+mj-lt"/>
              </a:rPr>
              <a:t>Le paquet est chiffré et encapsulé dans un nouveau paquet.</a:t>
            </a:r>
          </a:p>
        </p:txBody>
      </p:sp>
    </p:spTree>
    <p:extLst>
      <p:ext uri="{BB962C8B-B14F-4D97-AF65-F5344CB8AC3E}">
        <p14:creationId xmlns:p14="http://schemas.microsoft.com/office/powerpoint/2010/main" val="2320777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4" grpId="0" animBg="1"/>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VPN</a:t>
            </a:r>
          </a:p>
        </p:txBody>
      </p:sp>
      <p:sp>
        <p:nvSpPr>
          <p:cNvPr id="9" name="ZoneTexte 8"/>
          <p:cNvSpPr txBox="1"/>
          <p:nvPr/>
        </p:nvSpPr>
        <p:spPr>
          <a:xfrm>
            <a:off x="344488" y="1543317"/>
            <a:ext cx="9217024" cy="1569660"/>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Principe de fonctionnement</a:t>
            </a:r>
          </a:p>
          <a:p>
            <a:endParaRPr lang="fr-FR" sz="2000" b="1" cap="small" dirty="0">
              <a:effectLst>
                <a:outerShdw blurRad="38100" dist="38100" dir="2700000" algn="tl">
                  <a:srgbClr val="000000">
                    <a:alpha val="43137"/>
                  </a:srgbClr>
                </a:outerShdw>
              </a:effectLst>
              <a:latin typeface="+mj-lt"/>
            </a:endParaRPr>
          </a:p>
          <a:p>
            <a:r>
              <a:rPr lang="fr-FR" sz="2000" dirty="0">
                <a:latin typeface="+mj-lt"/>
              </a:rPr>
              <a:t>Une fois le tunnel mis en place, il est possible de rebondir vers d’autres serveurs. Cela peut permettre de cacher son adresse IP (NAT : network </a:t>
            </a:r>
            <a:r>
              <a:rPr lang="fr-FR" sz="2000" dirty="0" err="1">
                <a:latin typeface="+mj-lt"/>
              </a:rPr>
              <a:t>address</a:t>
            </a:r>
            <a:r>
              <a:rPr lang="fr-FR" sz="2000" dirty="0">
                <a:latin typeface="+mj-lt"/>
              </a:rPr>
              <a:t> translation)</a:t>
            </a:r>
          </a:p>
          <a:p>
            <a:pPr>
              <a:buClr>
                <a:schemeClr val="accent1"/>
              </a:buClr>
            </a:pPr>
            <a:endParaRPr lang="fr-FR" sz="1600" dirty="0">
              <a:latin typeface="+mj-lt"/>
            </a:endParaRPr>
          </a:p>
        </p:txBody>
      </p:sp>
      <p:sp>
        <p:nvSpPr>
          <p:cNvPr id="6" name="Rectangle : coins arrondis 5">
            <a:extLst>
              <a:ext uri="{FF2B5EF4-FFF2-40B4-BE49-F238E27FC236}">
                <a16:creationId xmlns:a16="http://schemas.microsoft.com/office/drawing/2014/main" id="{2D978DD2-9E6A-4196-889D-D1B10BDC6340}"/>
              </a:ext>
            </a:extLst>
          </p:cNvPr>
          <p:cNvSpPr/>
          <p:nvPr/>
        </p:nvSpPr>
        <p:spPr>
          <a:xfrm>
            <a:off x="992560" y="4236883"/>
            <a:ext cx="1296144"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dirty="0"/>
              <a:t>Utilisateur</a:t>
            </a:r>
          </a:p>
        </p:txBody>
      </p:sp>
      <p:sp>
        <p:nvSpPr>
          <p:cNvPr id="11" name="Rectangle : coins arrondis 10">
            <a:extLst>
              <a:ext uri="{FF2B5EF4-FFF2-40B4-BE49-F238E27FC236}">
                <a16:creationId xmlns:a16="http://schemas.microsoft.com/office/drawing/2014/main" id="{85F2064B-D743-44D2-9373-53CDCE7F0B3E}"/>
              </a:ext>
            </a:extLst>
          </p:cNvPr>
          <p:cNvSpPr/>
          <p:nvPr/>
        </p:nvSpPr>
        <p:spPr>
          <a:xfrm>
            <a:off x="5385048" y="4236883"/>
            <a:ext cx="1296144" cy="792088"/>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600" dirty="0"/>
              <a:t>Serveur</a:t>
            </a:r>
          </a:p>
        </p:txBody>
      </p:sp>
      <p:cxnSp>
        <p:nvCxnSpPr>
          <p:cNvPr id="8" name="Connecteur droit avec flèche 7">
            <a:extLst>
              <a:ext uri="{FF2B5EF4-FFF2-40B4-BE49-F238E27FC236}">
                <a16:creationId xmlns:a16="http://schemas.microsoft.com/office/drawing/2014/main" id="{A9AC9C67-4263-4F38-8337-293918DC4A43}"/>
              </a:ext>
            </a:extLst>
          </p:cNvPr>
          <p:cNvCxnSpPr>
            <a:stCxn id="6" idx="3"/>
            <a:endCxn id="11" idx="1"/>
          </p:cNvCxnSpPr>
          <p:nvPr/>
        </p:nvCxnSpPr>
        <p:spPr>
          <a:xfrm>
            <a:off x="2288704" y="4632927"/>
            <a:ext cx="309634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3" name="Cylindre 12">
            <a:extLst>
              <a:ext uri="{FF2B5EF4-FFF2-40B4-BE49-F238E27FC236}">
                <a16:creationId xmlns:a16="http://schemas.microsoft.com/office/drawing/2014/main" id="{091DD34C-D8D7-4F0E-A34E-6887EA715740}"/>
              </a:ext>
            </a:extLst>
          </p:cNvPr>
          <p:cNvSpPr/>
          <p:nvPr/>
        </p:nvSpPr>
        <p:spPr>
          <a:xfrm rot="5400000">
            <a:off x="3610864" y="3192769"/>
            <a:ext cx="380015" cy="2880320"/>
          </a:xfrm>
          <a:prstGeom prst="can">
            <a:avLst/>
          </a:prstGeom>
          <a:solidFill>
            <a:schemeClr val="accent3">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600" dirty="0"/>
          </a:p>
        </p:txBody>
      </p:sp>
      <p:sp>
        <p:nvSpPr>
          <p:cNvPr id="14" name="Rectangle : coins arrondis 13">
            <a:extLst>
              <a:ext uri="{FF2B5EF4-FFF2-40B4-BE49-F238E27FC236}">
                <a16:creationId xmlns:a16="http://schemas.microsoft.com/office/drawing/2014/main" id="{8AC3584F-D90C-4B19-9161-26B290E07ED7}"/>
              </a:ext>
            </a:extLst>
          </p:cNvPr>
          <p:cNvSpPr/>
          <p:nvPr/>
        </p:nvSpPr>
        <p:spPr>
          <a:xfrm>
            <a:off x="5601072" y="3125266"/>
            <a:ext cx="864096" cy="56041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t>Serveur</a:t>
            </a:r>
          </a:p>
        </p:txBody>
      </p:sp>
      <p:sp>
        <p:nvSpPr>
          <p:cNvPr id="15" name="Rectangle : coins arrondis 14">
            <a:extLst>
              <a:ext uri="{FF2B5EF4-FFF2-40B4-BE49-F238E27FC236}">
                <a16:creationId xmlns:a16="http://schemas.microsoft.com/office/drawing/2014/main" id="{AB30A0C0-B678-44AE-9495-C8D1E6188322}"/>
              </a:ext>
            </a:extLst>
          </p:cNvPr>
          <p:cNvSpPr/>
          <p:nvPr/>
        </p:nvSpPr>
        <p:spPr>
          <a:xfrm>
            <a:off x="6969224" y="3357587"/>
            <a:ext cx="864096" cy="56041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t>Serveur</a:t>
            </a:r>
          </a:p>
        </p:txBody>
      </p:sp>
      <p:sp>
        <p:nvSpPr>
          <p:cNvPr id="16" name="Rectangle : coins arrondis 15">
            <a:extLst>
              <a:ext uri="{FF2B5EF4-FFF2-40B4-BE49-F238E27FC236}">
                <a16:creationId xmlns:a16="http://schemas.microsoft.com/office/drawing/2014/main" id="{1AB5D202-D260-4179-9785-86F43D542AF3}"/>
              </a:ext>
            </a:extLst>
          </p:cNvPr>
          <p:cNvSpPr/>
          <p:nvPr/>
        </p:nvSpPr>
        <p:spPr>
          <a:xfrm>
            <a:off x="7833320" y="4352719"/>
            <a:ext cx="864096" cy="56041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t>Serveur</a:t>
            </a:r>
          </a:p>
        </p:txBody>
      </p:sp>
      <p:sp>
        <p:nvSpPr>
          <p:cNvPr id="17" name="Rectangle : coins arrondis 16">
            <a:extLst>
              <a:ext uri="{FF2B5EF4-FFF2-40B4-BE49-F238E27FC236}">
                <a16:creationId xmlns:a16="http://schemas.microsoft.com/office/drawing/2014/main" id="{2D30D5F5-9323-47DF-B749-B94F49656D65}"/>
              </a:ext>
            </a:extLst>
          </p:cNvPr>
          <p:cNvSpPr/>
          <p:nvPr/>
        </p:nvSpPr>
        <p:spPr>
          <a:xfrm>
            <a:off x="6969224" y="5299965"/>
            <a:ext cx="864096" cy="56041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t>Serveur</a:t>
            </a:r>
          </a:p>
        </p:txBody>
      </p:sp>
      <p:sp>
        <p:nvSpPr>
          <p:cNvPr id="18" name="Rectangle : coins arrondis 17">
            <a:extLst>
              <a:ext uri="{FF2B5EF4-FFF2-40B4-BE49-F238E27FC236}">
                <a16:creationId xmlns:a16="http://schemas.microsoft.com/office/drawing/2014/main" id="{133AD033-F464-464E-BD88-A2C7773C2953}"/>
              </a:ext>
            </a:extLst>
          </p:cNvPr>
          <p:cNvSpPr/>
          <p:nvPr/>
        </p:nvSpPr>
        <p:spPr>
          <a:xfrm>
            <a:off x="5601072" y="5580173"/>
            <a:ext cx="864096" cy="56041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t>Serveur</a:t>
            </a:r>
          </a:p>
        </p:txBody>
      </p:sp>
      <p:cxnSp>
        <p:nvCxnSpPr>
          <p:cNvPr id="22" name="Connecteur droit avec flèche 21">
            <a:extLst>
              <a:ext uri="{FF2B5EF4-FFF2-40B4-BE49-F238E27FC236}">
                <a16:creationId xmlns:a16="http://schemas.microsoft.com/office/drawing/2014/main" id="{E25F2498-7A39-49A2-91A1-B5E4DBDCFE5E}"/>
              </a:ext>
            </a:extLst>
          </p:cNvPr>
          <p:cNvCxnSpPr>
            <a:stCxn id="11" idx="2"/>
            <a:endCxn id="18" idx="0"/>
          </p:cNvCxnSpPr>
          <p:nvPr/>
        </p:nvCxnSpPr>
        <p:spPr>
          <a:xfrm>
            <a:off x="6033120" y="5028971"/>
            <a:ext cx="0" cy="55120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3" name="Connecteur droit avec flèche 22">
            <a:extLst>
              <a:ext uri="{FF2B5EF4-FFF2-40B4-BE49-F238E27FC236}">
                <a16:creationId xmlns:a16="http://schemas.microsoft.com/office/drawing/2014/main" id="{033C227E-098D-4152-82D8-056E6B4D7901}"/>
              </a:ext>
            </a:extLst>
          </p:cNvPr>
          <p:cNvCxnSpPr>
            <a:cxnSpLocks/>
            <a:endCxn id="15" idx="2"/>
          </p:cNvCxnSpPr>
          <p:nvPr/>
        </p:nvCxnSpPr>
        <p:spPr>
          <a:xfrm flipV="1">
            <a:off x="6680804" y="3918002"/>
            <a:ext cx="720468" cy="47827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4" name="Connecteur droit avec flèche 23">
            <a:extLst>
              <a:ext uri="{FF2B5EF4-FFF2-40B4-BE49-F238E27FC236}">
                <a16:creationId xmlns:a16="http://schemas.microsoft.com/office/drawing/2014/main" id="{226F034C-4840-4DA3-BB8C-5CB69F82CFC7}"/>
              </a:ext>
            </a:extLst>
          </p:cNvPr>
          <p:cNvCxnSpPr>
            <a:cxnSpLocks/>
            <a:endCxn id="17" idx="0"/>
          </p:cNvCxnSpPr>
          <p:nvPr/>
        </p:nvCxnSpPr>
        <p:spPr>
          <a:xfrm>
            <a:off x="6680804" y="4913134"/>
            <a:ext cx="720468" cy="386831"/>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5" name="Connecteur droit avec flèche 24">
            <a:extLst>
              <a:ext uri="{FF2B5EF4-FFF2-40B4-BE49-F238E27FC236}">
                <a16:creationId xmlns:a16="http://schemas.microsoft.com/office/drawing/2014/main" id="{0FFA1008-64F0-40CE-A75D-B8493DC970A7}"/>
              </a:ext>
            </a:extLst>
          </p:cNvPr>
          <p:cNvCxnSpPr>
            <a:cxnSpLocks/>
            <a:stCxn id="11" idx="0"/>
            <a:endCxn id="14" idx="2"/>
          </p:cNvCxnSpPr>
          <p:nvPr/>
        </p:nvCxnSpPr>
        <p:spPr>
          <a:xfrm flipV="1">
            <a:off x="6033120" y="3685681"/>
            <a:ext cx="0" cy="55120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6" name="Connecteur droit avec flèche 25">
            <a:extLst>
              <a:ext uri="{FF2B5EF4-FFF2-40B4-BE49-F238E27FC236}">
                <a16:creationId xmlns:a16="http://schemas.microsoft.com/office/drawing/2014/main" id="{7B355F39-8CF7-4235-9C44-B177FB0879C1}"/>
              </a:ext>
            </a:extLst>
          </p:cNvPr>
          <p:cNvCxnSpPr>
            <a:cxnSpLocks/>
            <a:stCxn id="11" idx="3"/>
            <a:endCxn id="16" idx="1"/>
          </p:cNvCxnSpPr>
          <p:nvPr/>
        </p:nvCxnSpPr>
        <p:spPr>
          <a:xfrm>
            <a:off x="6681192" y="4632927"/>
            <a:ext cx="1152128"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833903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p:cNvSpPr txBox="1"/>
          <p:nvPr/>
        </p:nvSpPr>
        <p:spPr>
          <a:xfrm>
            <a:off x="2576735" y="1556792"/>
            <a:ext cx="7128793" cy="2123658"/>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Avantages et Inconvénients</a:t>
            </a:r>
          </a:p>
          <a:p>
            <a:endParaRPr lang="fr-FR" sz="1800" b="1" dirty="0">
              <a:effectLst>
                <a:outerShdw blurRad="38100" dist="38100" dir="2700000" algn="tl">
                  <a:srgbClr val="000000">
                    <a:alpha val="43137"/>
                  </a:srgbClr>
                </a:outerShdw>
              </a:effectLst>
              <a:latin typeface="+mj-lt"/>
            </a:endParaRPr>
          </a:p>
          <a:p>
            <a:endParaRPr lang="fr-FR" sz="1800" b="1" dirty="0">
              <a:effectLst>
                <a:outerShdw blurRad="38100" dist="38100" dir="2700000" algn="tl">
                  <a:srgbClr val="000000">
                    <a:alpha val="43137"/>
                  </a:srgbClr>
                </a:outerShdw>
              </a:effectLst>
              <a:latin typeface="+mj-lt"/>
            </a:endParaRPr>
          </a:p>
          <a:p>
            <a:pPr lvl="3">
              <a:buClr>
                <a:schemeClr val="accent4"/>
              </a:buClr>
            </a:pPr>
            <a:r>
              <a:rPr lang="fr-FR" sz="2000" dirty="0">
                <a:solidFill>
                  <a:srgbClr val="222221"/>
                </a:solidFill>
                <a:latin typeface="Arial Narrow"/>
              </a:rPr>
              <a:t>Connexion sécurisée du début à la fin</a:t>
            </a:r>
          </a:p>
          <a:p>
            <a:pPr marL="1722474" lvl="3" indent="-285750">
              <a:buClr>
                <a:schemeClr val="accent4"/>
              </a:buClr>
              <a:buFont typeface="Arial" panose="020B0604020202020204" pitchFamily="34" charset="0"/>
              <a:buChar char="•"/>
            </a:pPr>
            <a:endParaRPr lang="fr-FR" sz="2000" dirty="0">
              <a:solidFill>
                <a:srgbClr val="222221"/>
              </a:solidFill>
              <a:latin typeface="Arial Narrow"/>
            </a:endParaRPr>
          </a:p>
          <a:p>
            <a:pPr lvl="3">
              <a:buClr>
                <a:schemeClr val="accent4"/>
              </a:buClr>
            </a:pPr>
            <a:r>
              <a:rPr lang="fr-FR" sz="2000" dirty="0">
                <a:latin typeface="+mj-lt"/>
              </a:rPr>
              <a:t>L’adresse IP est cachée (remplacée par celle du serveur)</a:t>
            </a:r>
          </a:p>
          <a:p>
            <a:pPr marL="764658" lvl="1" indent="-285750">
              <a:buClr>
                <a:schemeClr val="accent4"/>
              </a:buClr>
              <a:buFont typeface="Arial" panose="020B0604020202020204" pitchFamily="34" charset="0"/>
              <a:buChar char="•"/>
            </a:pPr>
            <a:endParaRPr lang="fr-FR" sz="1600" dirty="0">
              <a:latin typeface="+mj-lt"/>
            </a:endParaRPr>
          </a:p>
        </p:txBody>
      </p:sp>
      <p:pic>
        <p:nvPicPr>
          <p:cNvPr id="11266" name="Picture 2" descr="Afficher l'image d'origine"/>
          <p:cNvPicPr>
            <a:picLocks noChangeAspect="1" noChangeArrowheads="1"/>
          </p:cNvPicPr>
          <p:nvPr/>
        </p:nvPicPr>
        <p:blipFill rotWithShape="1">
          <a:blip r:embed="rId3">
            <a:extLst>
              <a:ext uri="{28A0092B-C50C-407E-A947-70E740481C1C}">
                <a14:useLocalDpi xmlns:a14="http://schemas.microsoft.com/office/drawing/2010/main" val="0"/>
              </a:ext>
            </a:extLst>
          </a:blip>
          <a:srcRect l="3744" t="7875" r="51684" b="3532"/>
          <a:stretch/>
        </p:blipFill>
        <p:spPr bwMode="auto">
          <a:xfrm>
            <a:off x="2467535" y="2158870"/>
            <a:ext cx="1512168" cy="144633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fficher l'image d'origin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020" t="5662" r="4401" b="5745"/>
          <a:stretch/>
        </p:blipFill>
        <p:spPr bwMode="auto">
          <a:xfrm>
            <a:off x="353649" y="4051171"/>
            <a:ext cx="1460252" cy="14285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88504" y="4504103"/>
            <a:ext cx="9217025" cy="707886"/>
          </a:xfrm>
          <a:prstGeom prst="rect">
            <a:avLst/>
          </a:prstGeom>
        </p:spPr>
        <p:txBody>
          <a:bodyPr wrap="square">
            <a:spAutoFit/>
          </a:bodyPr>
          <a:lstStyle/>
          <a:p>
            <a:pPr lvl="3">
              <a:buClr>
                <a:schemeClr val="accent4"/>
              </a:buClr>
            </a:pPr>
            <a:r>
              <a:rPr lang="fr-FR" sz="2000" dirty="0">
                <a:solidFill>
                  <a:srgbClr val="222221"/>
                </a:solidFill>
                <a:latin typeface="Arial Narrow"/>
              </a:rPr>
              <a:t>Le service VPN sait ce qu’on fait, et même s’il se dit neutre, il doit répondre de la législation de son pays (ex : </a:t>
            </a:r>
            <a:r>
              <a:rPr lang="fr-FR" sz="2000" dirty="0" err="1">
                <a:solidFill>
                  <a:srgbClr val="222221"/>
                </a:solidFill>
                <a:latin typeface="Arial Narrow"/>
              </a:rPr>
              <a:t>patriot</a:t>
            </a:r>
            <a:r>
              <a:rPr lang="fr-FR" sz="2000" dirty="0">
                <a:solidFill>
                  <a:srgbClr val="222221"/>
                </a:solidFill>
                <a:latin typeface="Arial Narrow"/>
              </a:rPr>
              <a:t> </a:t>
            </a:r>
            <a:r>
              <a:rPr lang="fr-FR" sz="2000" dirty="0" err="1">
                <a:solidFill>
                  <a:srgbClr val="222221"/>
                </a:solidFill>
                <a:latin typeface="Arial Narrow"/>
              </a:rPr>
              <a:t>act</a:t>
            </a:r>
            <a:r>
              <a:rPr lang="fr-FR" sz="2000" dirty="0">
                <a:solidFill>
                  <a:srgbClr val="222221"/>
                </a:solidFill>
                <a:latin typeface="Arial Narrow"/>
              </a:rPr>
              <a:t>).</a:t>
            </a:r>
            <a:endParaRPr lang="fr-FR" sz="2000" dirty="0">
              <a:latin typeface="+mj-lt"/>
            </a:endParaRPr>
          </a:p>
        </p:txBody>
      </p:sp>
      <p:sp>
        <p:nvSpPr>
          <p:cNvPr id="9" name="Titre 1">
            <a:extLst>
              <a:ext uri="{FF2B5EF4-FFF2-40B4-BE49-F238E27FC236}">
                <a16:creationId xmlns:a16="http://schemas.microsoft.com/office/drawing/2014/main" id="{9BCD8FAB-AFA4-466E-9C43-1D8C444BFFC8}"/>
              </a:ext>
            </a:extLst>
          </p:cNvPr>
          <p:cNvSpPr txBox="1">
            <a:spLocks/>
          </p:cNvSpPr>
          <p:nvPr/>
        </p:nvSpPr>
        <p:spPr bwMode="gray">
          <a:xfrm>
            <a:off x="2083609" y="310761"/>
            <a:ext cx="7381267" cy="1068185"/>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2400" b="0" kern="1200">
                <a:solidFill>
                  <a:srgbClr val="FFFFFF"/>
                </a:solidFill>
                <a:latin typeface="+mn-lt"/>
                <a:ea typeface="+mj-ea"/>
                <a:cs typeface="+mj-cs"/>
              </a:defRPr>
            </a:lvl1pPr>
          </a:lstStyle>
          <a:p>
            <a:r>
              <a:rPr lang="fr-FR" sz="3200" cap="small" dirty="0">
                <a:effectLst>
                  <a:outerShdw blurRad="38100" dist="38100" dir="2700000" algn="tl">
                    <a:srgbClr val="000000">
                      <a:alpha val="43137"/>
                    </a:srgbClr>
                  </a:outerShdw>
                </a:effectLst>
              </a:rPr>
              <a:t>Le VPN</a:t>
            </a:r>
          </a:p>
        </p:txBody>
      </p:sp>
      <p:grpSp>
        <p:nvGrpSpPr>
          <p:cNvPr id="7" name="Groupe 6">
            <a:extLst>
              <a:ext uri="{FF2B5EF4-FFF2-40B4-BE49-F238E27FC236}">
                <a16:creationId xmlns:a16="http://schemas.microsoft.com/office/drawing/2014/main" id="{9555B9EA-A89C-4A20-A7B3-76538874610F}"/>
              </a:ext>
            </a:extLst>
          </p:cNvPr>
          <p:cNvGrpSpPr/>
          <p:nvPr/>
        </p:nvGrpSpPr>
        <p:grpSpPr>
          <a:xfrm>
            <a:off x="384937" y="1622468"/>
            <a:ext cx="1595105" cy="1588661"/>
            <a:chOff x="8156754" y="2060848"/>
            <a:chExt cx="1159582" cy="1105213"/>
          </a:xfrm>
        </p:grpSpPr>
        <p:sp>
          <p:nvSpPr>
            <p:cNvPr id="12" name="Freeform 18">
              <a:extLst>
                <a:ext uri="{FF2B5EF4-FFF2-40B4-BE49-F238E27FC236}">
                  <a16:creationId xmlns:a16="http://schemas.microsoft.com/office/drawing/2014/main" id="{71BF458E-4F79-4D70-9563-B8FF3B6F00AC}"/>
                </a:ext>
              </a:extLst>
            </p:cNvPr>
            <p:cNvSpPr>
              <a:spLocks/>
            </p:cNvSpPr>
            <p:nvPr/>
          </p:nvSpPr>
          <p:spPr bwMode="auto">
            <a:xfrm rot="5400000">
              <a:off x="8180212" y="2037390"/>
              <a:ext cx="529147" cy="576064"/>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3" name="Freeform 19">
              <a:extLst>
                <a:ext uri="{FF2B5EF4-FFF2-40B4-BE49-F238E27FC236}">
                  <a16:creationId xmlns:a16="http://schemas.microsoft.com/office/drawing/2014/main" id="{6732212C-574E-4B3D-9544-3160D3335CDC}"/>
                </a:ext>
              </a:extLst>
            </p:cNvPr>
            <p:cNvSpPr>
              <a:spLocks/>
            </p:cNvSpPr>
            <p:nvPr/>
          </p:nvSpPr>
          <p:spPr bwMode="auto">
            <a:xfrm rot="10800000">
              <a:off x="8769424" y="2060848"/>
              <a:ext cx="546912" cy="529148"/>
            </a:xfrm>
            <a:prstGeom prst="teardrop">
              <a:avLst/>
            </a:prstGeom>
            <a:solidFill>
              <a:schemeClr val="accent6"/>
            </a:solidFill>
            <a:ln>
              <a:noFill/>
            </a:ln>
          </p:spPr>
          <p:txBody>
            <a:bodyPr vert="horz" anchor="ctr" anchorCtr="0"/>
            <a:lstStyle/>
            <a:p>
              <a:endPar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4" name="Freeform 20">
              <a:extLst>
                <a:ext uri="{FF2B5EF4-FFF2-40B4-BE49-F238E27FC236}">
                  <a16:creationId xmlns:a16="http://schemas.microsoft.com/office/drawing/2014/main" id="{A6D13CB6-2266-4729-8CF6-881BF3358AF3}"/>
                </a:ext>
              </a:extLst>
            </p:cNvPr>
            <p:cNvSpPr>
              <a:spLocks/>
            </p:cNvSpPr>
            <p:nvPr/>
          </p:nvSpPr>
          <p:spPr bwMode="auto">
            <a:xfrm>
              <a:off x="8179763" y="2636913"/>
              <a:ext cx="546912" cy="529148"/>
            </a:xfrm>
            <a:prstGeom prst="teardrop">
              <a:avLst/>
            </a:prstGeom>
            <a:solidFill>
              <a:srgbClr val="99BDD5"/>
            </a:solidFill>
            <a:ln>
              <a:noFill/>
            </a:ln>
          </p:spPr>
          <p:txBody>
            <a:bodyPr/>
            <a:lstStyle/>
            <a:p>
              <a:endParaRPr lang="fr-FR" dirty="0"/>
            </a:p>
          </p:txBody>
        </p:sp>
        <p:sp>
          <p:nvSpPr>
            <p:cNvPr id="15" name="Freeform 21">
              <a:extLst>
                <a:ext uri="{FF2B5EF4-FFF2-40B4-BE49-F238E27FC236}">
                  <a16:creationId xmlns:a16="http://schemas.microsoft.com/office/drawing/2014/main" id="{E26BE483-1929-427E-8D64-72A3D5E0FE86}"/>
                </a:ext>
              </a:extLst>
            </p:cNvPr>
            <p:cNvSpPr>
              <a:spLocks/>
            </p:cNvSpPr>
            <p:nvPr/>
          </p:nvSpPr>
          <p:spPr bwMode="auto">
            <a:xfrm rot="16200000">
              <a:off x="8778305" y="2628030"/>
              <a:ext cx="529148" cy="546913"/>
            </a:xfrm>
            <a:prstGeom prst="teardrop">
              <a:avLst/>
            </a:prstGeom>
            <a:solidFill>
              <a:schemeClr val="accent5"/>
            </a:solidFill>
            <a:ln>
              <a:noFill/>
            </a:ln>
          </p:spPr>
          <p:txBody>
            <a:bodyPr/>
            <a:lstStyle/>
            <a:p>
              <a:endParaRPr lang="fr-FR" dirty="0"/>
            </a:p>
          </p:txBody>
        </p:sp>
      </p:grpSp>
    </p:spTree>
    <p:extLst>
      <p:ext uri="{BB962C8B-B14F-4D97-AF65-F5344CB8AC3E}">
        <p14:creationId xmlns:p14="http://schemas.microsoft.com/office/powerpoint/2010/main" val="1584812924"/>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152800" y="2708920"/>
            <a:ext cx="6591300" cy="1224136"/>
          </a:xfrm>
        </p:spPr>
        <p:txBody>
          <a:bodyPr anchor="t"/>
          <a:lstStyle/>
          <a:p>
            <a:pPr defTabSz="180975">
              <a:lnSpc>
                <a:spcPct val="150000"/>
              </a:lnSpc>
              <a:tabLst>
                <a:tab pos="85725" algn="l"/>
                <a:tab pos="180975" algn="l"/>
              </a:tabLst>
            </a:pPr>
            <a:r>
              <a:rPr lang="fr-FR" dirty="0"/>
              <a:t>		</a:t>
            </a:r>
            <a:r>
              <a:rPr lang="fr-FR" b="1" cap="small" dirty="0">
                <a:effectLst>
                  <a:outerShdw blurRad="38100" dist="38100" dir="2700000" algn="tl">
                    <a:srgbClr val="000000">
                      <a:alpha val="43137"/>
                    </a:srgbClr>
                  </a:outerShdw>
                </a:effectLst>
              </a:rPr>
              <a:t>les </a:t>
            </a:r>
            <a:r>
              <a:rPr lang="fr-FR" b="1" cap="small" dirty="0" err="1">
                <a:effectLst>
                  <a:outerShdw blurRad="38100" dist="38100" dir="2700000" algn="tl">
                    <a:srgbClr val="000000">
                      <a:alpha val="43137"/>
                    </a:srgbClr>
                  </a:outerShdw>
                </a:effectLst>
              </a:rPr>
              <a:t>Tokens</a:t>
            </a:r>
            <a:r>
              <a:rPr lang="fr-FR" b="1" cap="small" dirty="0">
                <a:effectLst>
                  <a:outerShdw blurRad="38100" dist="38100" dir="2700000" algn="tl">
                    <a:srgbClr val="000000">
                      <a:alpha val="43137"/>
                    </a:srgbClr>
                  </a:outerShdw>
                </a:effectLst>
              </a:rPr>
              <a:t> JWT</a:t>
            </a: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9693531"/>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79E2DDB2-D8F0-478B-98BD-00ED540CE055}"/>
              </a:ext>
            </a:extLst>
          </p:cNvPr>
          <p:cNvCxnSpPr/>
          <p:nvPr/>
        </p:nvCxnSpPr>
        <p:spPr>
          <a:xfrm>
            <a:off x="4953000" y="2996952"/>
            <a:ext cx="0" cy="3384376"/>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Connecteur droit avec flèche 57">
            <a:extLst>
              <a:ext uri="{FF2B5EF4-FFF2-40B4-BE49-F238E27FC236}">
                <a16:creationId xmlns:a16="http://schemas.microsoft.com/office/drawing/2014/main" id="{1CA4E2D3-E94A-4FE8-B9FF-B0FDC8167D7E}"/>
              </a:ext>
            </a:extLst>
          </p:cNvPr>
          <p:cNvCxnSpPr>
            <a:cxnSpLocks/>
          </p:cNvCxnSpPr>
          <p:nvPr/>
        </p:nvCxnSpPr>
        <p:spPr>
          <a:xfrm flipV="1">
            <a:off x="2708584" y="3527920"/>
            <a:ext cx="4794328" cy="2606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2" name="Connecteur droit avec flèche 31">
            <a:extLst>
              <a:ext uri="{FF2B5EF4-FFF2-40B4-BE49-F238E27FC236}">
                <a16:creationId xmlns:a16="http://schemas.microsoft.com/office/drawing/2014/main" id="{B0C23BE7-31AC-4CC0-B675-CCBE738B7304}"/>
              </a:ext>
            </a:extLst>
          </p:cNvPr>
          <p:cNvCxnSpPr>
            <a:cxnSpLocks/>
          </p:cNvCxnSpPr>
          <p:nvPr/>
        </p:nvCxnSpPr>
        <p:spPr>
          <a:xfrm flipH="1">
            <a:off x="2708584" y="4318976"/>
            <a:ext cx="4794328"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9" name="Connecteur droit avec flèche 38">
            <a:extLst>
              <a:ext uri="{FF2B5EF4-FFF2-40B4-BE49-F238E27FC236}">
                <a16:creationId xmlns:a16="http://schemas.microsoft.com/office/drawing/2014/main" id="{1576EF7E-CBBD-42B4-B21E-F199182AB078}"/>
              </a:ext>
            </a:extLst>
          </p:cNvPr>
          <p:cNvCxnSpPr>
            <a:cxnSpLocks/>
          </p:cNvCxnSpPr>
          <p:nvPr/>
        </p:nvCxnSpPr>
        <p:spPr>
          <a:xfrm>
            <a:off x="2708584" y="5476508"/>
            <a:ext cx="4794328" cy="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3" name="Connecteur droit avec flèche 42">
            <a:extLst>
              <a:ext uri="{FF2B5EF4-FFF2-40B4-BE49-F238E27FC236}">
                <a16:creationId xmlns:a16="http://schemas.microsoft.com/office/drawing/2014/main" id="{F3F4B929-453C-4875-A2B9-3C905AA2C650}"/>
              </a:ext>
            </a:extLst>
          </p:cNvPr>
          <p:cNvCxnSpPr>
            <a:cxnSpLocks/>
          </p:cNvCxnSpPr>
          <p:nvPr/>
        </p:nvCxnSpPr>
        <p:spPr>
          <a:xfrm flipH="1">
            <a:off x="2708584" y="5778972"/>
            <a:ext cx="4794328"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Sécuriser une API avec un </a:t>
            </a:r>
            <a:r>
              <a:rPr lang="fr-FR" sz="3200" cap="small" dirty="0" err="1">
                <a:effectLst>
                  <a:outerShdw blurRad="38100" dist="38100" dir="2700000" algn="tl">
                    <a:srgbClr val="000000">
                      <a:alpha val="43137"/>
                    </a:srgbClr>
                  </a:outerShdw>
                </a:effectLst>
              </a:rPr>
              <a:t>Token</a:t>
            </a:r>
            <a:r>
              <a:rPr lang="fr-FR" sz="3200" cap="small" dirty="0">
                <a:effectLst>
                  <a:outerShdw blurRad="38100" dist="38100" dir="2700000" algn="tl">
                    <a:srgbClr val="000000">
                      <a:alpha val="43137"/>
                    </a:srgbClr>
                  </a:outerShdw>
                </a:effectLst>
              </a:rPr>
              <a:t> JWT</a:t>
            </a:r>
          </a:p>
        </p:txBody>
      </p:sp>
      <p:sp>
        <p:nvSpPr>
          <p:cNvPr id="46" name="ZoneTexte 45">
            <a:extLst>
              <a:ext uri="{FF2B5EF4-FFF2-40B4-BE49-F238E27FC236}">
                <a16:creationId xmlns:a16="http://schemas.microsoft.com/office/drawing/2014/main" id="{CBAF0630-EFB6-48DF-8783-1796DD8CABFE}"/>
              </a:ext>
            </a:extLst>
          </p:cNvPr>
          <p:cNvSpPr txBox="1"/>
          <p:nvPr/>
        </p:nvSpPr>
        <p:spPr>
          <a:xfrm>
            <a:off x="642634" y="4388440"/>
            <a:ext cx="755336" cy="338554"/>
          </a:xfrm>
          <a:prstGeom prst="rect">
            <a:avLst/>
          </a:prstGeom>
          <a:noFill/>
        </p:spPr>
        <p:txBody>
          <a:bodyPr wrap="none" rtlCol="0">
            <a:spAutoFit/>
          </a:bodyPr>
          <a:lstStyle/>
          <a:p>
            <a:pPr algn="ctr"/>
            <a:r>
              <a:rPr lang="fr-FR" sz="1600" b="1" i="1" dirty="0"/>
              <a:t>Client</a:t>
            </a:r>
          </a:p>
        </p:txBody>
      </p:sp>
      <p:pic>
        <p:nvPicPr>
          <p:cNvPr id="54" name="Image 53" descr="Une image contenant texte, clipart&#10;&#10;Description générée automatiquement">
            <a:extLst>
              <a:ext uri="{FF2B5EF4-FFF2-40B4-BE49-F238E27FC236}">
                <a16:creationId xmlns:a16="http://schemas.microsoft.com/office/drawing/2014/main" id="{2407DE7C-EF3A-49E0-950E-2347A68B9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202" y="4475806"/>
            <a:ext cx="1672912" cy="502376"/>
          </a:xfrm>
          <a:prstGeom prst="rect">
            <a:avLst/>
          </a:prstGeom>
        </p:spPr>
      </p:pic>
      <p:sp>
        <p:nvSpPr>
          <p:cNvPr id="26" name="ZoneTexte 25">
            <a:extLst>
              <a:ext uri="{FF2B5EF4-FFF2-40B4-BE49-F238E27FC236}">
                <a16:creationId xmlns:a16="http://schemas.microsoft.com/office/drawing/2014/main" id="{EA5C2C73-9681-430C-8D4B-570F8FB8057D}"/>
              </a:ext>
            </a:extLst>
          </p:cNvPr>
          <p:cNvSpPr txBox="1"/>
          <p:nvPr/>
        </p:nvSpPr>
        <p:spPr>
          <a:xfrm>
            <a:off x="8433346" y="4388440"/>
            <a:ext cx="947695" cy="338554"/>
          </a:xfrm>
          <a:prstGeom prst="rect">
            <a:avLst/>
          </a:prstGeom>
          <a:noFill/>
        </p:spPr>
        <p:txBody>
          <a:bodyPr wrap="none" rtlCol="0">
            <a:spAutoFit/>
          </a:bodyPr>
          <a:lstStyle/>
          <a:p>
            <a:pPr algn="ctr"/>
            <a:r>
              <a:rPr lang="fr-FR" sz="1600" b="1" i="1" dirty="0"/>
              <a:t>Serveur</a:t>
            </a:r>
          </a:p>
        </p:txBody>
      </p:sp>
      <p:sp>
        <p:nvSpPr>
          <p:cNvPr id="27" name="ZoneTexte 26">
            <a:extLst>
              <a:ext uri="{FF2B5EF4-FFF2-40B4-BE49-F238E27FC236}">
                <a16:creationId xmlns:a16="http://schemas.microsoft.com/office/drawing/2014/main" id="{77DE9A90-9E31-4CB9-8723-43A4EADFD4FF}"/>
              </a:ext>
            </a:extLst>
          </p:cNvPr>
          <p:cNvSpPr txBox="1"/>
          <p:nvPr/>
        </p:nvSpPr>
        <p:spPr>
          <a:xfrm>
            <a:off x="4091369" y="3284984"/>
            <a:ext cx="1723261" cy="523220"/>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de-DE"/>
            </a:defPPr>
            <a:lvl1pPr algn="ctr">
              <a:defRPr sz="1400">
                <a:latin typeface="+mj-lt"/>
              </a:defRPr>
            </a:lvl1pPr>
          </a:lstStyle>
          <a:p>
            <a:r>
              <a:rPr lang="fr-FR" b="1" dirty="0"/>
              <a:t>Demande d’authentification</a:t>
            </a:r>
          </a:p>
        </p:txBody>
      </p:sp>
      <p:sp>
        <p:nvSpPr>
          <p:cNvPr id="35" name="ZoneTexte 34">
            <a:extLst>
              <a:ext uri="{FF2B5EF4-FFF2-40B4-BE49-F238E27FC236}">
                <a16:creationId xmlns:a16="http://schemas.microsoft.com/office/drawing/2014/main" id="{E50CB4DD-02C1-4C89-AD9C-7B4533E653A5}"/>
              </a:ext>
            </a:extLst>
          </p:cNvPr>
          <p:cNvSpPr txBox="1"/>
          <p:nvPr/>
        </p:nvSpPr>
        <p:spPr>
          <a:xfrm>
            <a:off x="4091369" y="4168029"/>
            <a:ext cx="1723261" cy="307777"/>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de-DE"/>
            </a:defPPr>
            <a:lvl1pPr algn="ctr">
              <a:defRPr sz="1400">
                <a:latin typeface="+mj-lt"/>
              </a:defRPr>
            </a:lvl1pPr>
          </a:lstStyle>
          <a:p>
            <a:r>
              <a:rPr lang="fr-FR" b="1" dirty="0"/>
              <a:t>Envoi d’un </a:t>
            </a:r>
            <a:r>
              <a:rPr lang="fr-FR" b="1" dirty="0" err="1"/>
              <a:t>token</a:t>
            </a:r>
            <a:endParaRPr lang="fr-FR" b="1" dirty="0"/>
          </a:p>
        </p:txBody>
      </p:sp>
      <p:sp>
        <p:nvSpPr>
          <p:cNvPr id="40" name="ZoneTexte 39">
            <a:extLst>
              <a:ext uri="{FF2B5EF4-FFF2-40B4-BE49-F238E27FC236}">
                <a16:creationId xmlns:a16="http://schemas.microsoft.com/office/drawing/2014/main" id="{9EC857D7-74B3-4142-8A1E-795C444045C1}"/>
              </a:ext>
            </a:extLst>
          </p:cNvPr>
          <p:cNvSpPr txBox="1"/>
          <p:nvPr/>
        </p:nvSpPr>
        <p:spPr>
          <a:xfrm>
            <a:off x="4091368" y="5322618"/>
            <a:ext cx="1723261" cy="307777"/>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de-DE"/>
            </a:defPPr>
            <a:lvl1pPr algn="ctr">
              <a:defRPr sz="1400">
                <a:latin typeface="+mj-lt"/>
              </a:defRPr>
            </a:lvl1pPr>
          </a:lstStyle>
          <a:p>
            <a:r>
              <a:rPr lang="fr-FR" b="1" dirty="0"/>
              <a:t>Appels à l’API</a:t>
            </a:r>
          </a:p>
        </p:txBody>
      </p:sp>
      <p:sp>
        <p:nvSpPr>
          <p:cNvPr id="41" name="ZoneTexte 40">
            <a:extLst>
              <a:ext uri="{FF2B5EF4-FFF2-40B4-BE49-F238E27FC236}">
                <a16:creationId xmlns:a16="http://schemas.microsoft.com/office/drawing/2014/main" id="{317A3798-1BD2-40A9-9EDB-141737226F05}"/>
              </a:ext>
            </a:extLst>
          </p:cNvPr>
          <p:cNvSpPr txBox="1"/>
          <p:nvPr/>
        </p:nvSpPr>
        <p:spPr>
          <a:xfrm>
            <a:off x="4091368" y="5661248"/>
            <a:ext cx="1723261" cy="307777"/>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de-DE"/>
            </a:defPPr>
            <a:lvl1pPr algn="ctr">
              <a:defRPr sz="1400">
                <a:latin typeface="+mj-lt"/>
              </a:defRPr>
            </a:lvl1pPr>
          </a:lstStyle>
          <a:p>
            <a:r>
              <a:rPr lang="fr-FR" b="1" dirty="0"/>
              <a:t>Réponses</a:t>
            </a:r>
          </a:p>
        </p:txBody>
      </p:sp>
      <p:pic>
        <p:nvPicPr>
          <p:cNvPr id="44" name="Picture 2" descr="Afficher l'image d'origine">
            <a:extLst>
              <a:ext uri="{FF2B5EF4-FFF2-40B4-BE49-F238E27FC236}">
                <a16:creationId xmlns:a16="http://schemas.microsoft.com/office/drawing/2014/main" id="{96E048A3-34BC-4F0E-A0CF-B30C59CB16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1989" y="6005575"/>
            <a:ext cx="800900" cy="830997"/>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a:extLst>
              <a:ext uri="{FF2B5EF4-FFF2-40B4-BE49-F238E27FC236}">
                <a16:creationId xmlns:a16="http://schemas.microsoft.com/office/drawing/2014/main" id="{6EBD4D64-A7E9-43B8-AA11-1D71E63E8CEF}"/>
              </a:ext>
            </a:extLst>
          </p:cNvPr>
          <p:cNvSpPr txBox="1"/>
          <p:nvPr/>
        </p:nvSpPr>
        <p:spPr>
          <a:xfrm>
            <a:off x="315374" y="1451964"/>
            <a:ext cx="9174130" cy="1945148"/>
          </a:xfrm>
          <a:prstGeom prst="rect">
            <a:avLst/>
          </a:prstGeom>
          <a:noFill/>
        </p:spPr>
        <p:txBody>
          <a:bodyPr wrap="square">
            <a:spAutoFit/>
          </a:bodyPr>
          <a:lstStyle/>
          <a:p>
            <a:pPr marL="285750" indent="-285750">
              <a:lnSpc>
                <a:spcPct val="95000"/>
              </a:lnSpc>
              <a:spcBef>
                <a:spcPct val="35000"/>
              </a:spcBef>
              <a:buClr>
                <a:schemeClr val="accent1"/>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JSON Web </a:t>
            </a:r>
            <a:r>
              <a:rPr lang="fr-FR" sz="2000" b="1" dirty="0" err="1">
                <a:effectLst>
                  <a:outerShdw blurRad="38100" dist="38100" dir="2700000" algn="tl">
                    <a:srgbClr val="000000">
                      <a:alpha val="43137"/>
                    </a:srgbClr>
                  </a:outerShdw>
                </a:effectLst>
                <a:latin typeface="+mj-lt"/>
              </a:rPr>
              <a:t>Token</a:t>
            </a:r>
            <a:r>
              <a:rPr lang="fr-FR" sz="2000" dirty="0">
                <a:latin typeface="+mj-lt"/>
              </a:rPr>
              <a:t>, standard ouvert (</a:t>
            </a:r>
            <a:r>
              <a:rPr lang="fr-FR" sz="2000" b="1" dirty="0">
                <a:effectLst>
                  <a:outerShdw blurRad="38100" dist="38100" dir="2700000" algn="tl">
                    <a:srgbClr val="000000">
                      <a:alpha val="43137"/>
                    </a:srgbClr>
                  </a:outerShdw>
                </a:effectLst>
                <a:latin typeface="+mj-lt"/>
              </a:rPr>
              <a:t>RFC 7519</a:t>
            </a:r>
            <a:r>
              <a:rPr lang="fr-FR" sz="2000" dirty="0">
                <a:latin typeface="+mj-lt"/>
              </a:rPr>
              <a:t>)</a:t>
            </a:r>
          </a:p>
          <a:p>
            <a:pPr marL="285750" indent="-285750">
              <a:lnSpc>
                <a:spcPct val="95000"/>
              </a:lnSpc>
              <a:spcBef>
                <a:spcPct val="35000"/>
              </a:spcBef>
              <a:buClr>
                <a:schemeClr val="accent1"/>
              </a:buClr>
              <a:buFont typeface="Arial" panose="020B0604020202020204" pitchFamily="34" charset="0"/>
              <a:buChar char="•"/>
            </a:pPr>
            <a:r>
              <a:rPr lang="en-US" sz="2000" b="1" dirty="0">
                <a:effectLst>
                  <a:outerShdw blurRad="38100" dist="38100" dir="2700000" algn="tl">
                    <a:srgbClr val="000000">
                      <a:alpha val="43137"/>
                    </a:srgbClr>
                  </a:outerShdw>
                </a:effectLst>
                <a:latin typeface="+mj-lt"/>
              </a:rPr>
              <a:t>“Token authentication”</a:t>
            </a:r>
            <a:r>
              <a:rPr lang="en-US" sz="2000" dirty="0"/>
              <a:t>, </a:t>
            </a:r>
            <a:r>
              <a:rPr lang="en-US" sz="2000" dirty="0" err="1">
                <a:latin typeface="+mj-lt"/>
              </a:rPr>
              <a:t>parfois</a:t>
            </a:r>
            <a:r>
              <a:rPr lang="en-US" sz="2000" dirty="0">
                <a:latin typeface="+mj-lt"/>
              </a:rPr>
              <a:t> </a:t>
            </a:r>
            <a:r>
              <a:rPr lang="en-US" sz="2000" dirty="0" err="1">
                <a:latin typeface="+mj-lt"/>
              </a:rPr>
              <a:t>nommée</a:t>
            </a:r>
            <a:r>
              <a:rPr lang="en-US" sz="2000" dirty="0">
                <a:latin typeface="+mj-lt"/>
              </a:rPr>
              <a:t> </a:t>
            </a:r>
            <a:r>
              <a:rPr lang="en-US" sz="2000" b="1" dirty="0">
                <a:effectLst>
                  <a:outerShdw blurRad="38100" dist="38100" dir="2700000" algn="tl">
                    <a:srgbClr val="000000">
                      <a:alpha val="43137"/>
                    </a:srgbClr>
                  </a:outerShdw>
                </a:effectLst>
              </a:rPr>
              <a:t>“</a:t>
            </a:r>
            <a:r>
              <a:rPr lang="en-US" sz="2000" b="1" dirty="0">
                <a:effectLst>
                  <a:outerShdw blurRad="38100" dist="38100" dir="2700000" algn="tl">
                    <a:srgbClr val="000000">
                      <a:alpha val="43137"/>
                    </a:srgbClr>
                  </a:outerShdw>
                </a:effectLst>
                <a:latin typeface="+mj-lt"/>
              </a:rPr>
              <a:t>Bearer authentication</a:t>
            </a:r>
            <a:r>
              <a:rPr lang="en-US" sz="2000" b="1" dirty="0">
                <a:effectLst>
                  <a:outerShdw blurRad="38100" dist="38100" dir="2700000" algn="tl">
                    <a:srgbClr val="000000">
                      <a:alpha val="43137"/>
                    </a:srgbClr>
                  </a:outerShdw>
                </a:effectLst>
              </a:rPr>
              <a:t>”</a:t>
            </a:r>
            <a:endParaRPr lang="en-US" sz="2000" dirty="0">
              <a:latin typeface="+mj-lt"/>
            </a:endParaRPr>
          </a:p>
          <a:p>
            <a:pPr marL="285750" indent="-285750">
              <a:lnSpc>
                <a:spcPct val="95000"/>
              </a:lnSpc>
              <a:spcBef>
                <a:spcPct val="35000"/>
              </a:spcBef>
              <a:buClr>
                <a:schemeClr val="accent1"/>
              </a:buClr>
              <a:buFont typeface="Arial" panose="020B0604020202020204" pitchFamily="34" charset="0"/>
              <a:buChar char="•"/>
            </a:pPr>
            <a:r>
              <a:rPr lang="fr-FR" sz="2000" dirty="0">
                <a:latin typeface="+mj-lt"/>
              </a:rPr>
              <a:t>porte l’information de </a:t>
            </a:r>
            <a:r>
              <a:rPr lang="fr-FR" sz="2000" b="1" dirty="0">
                <a:effectLst>
                  <a:outerShdw blurRad="38100" dist="38100" dir="2700000" algn="tl">
                    <a:srgbClr val="000000">
                      <a:alpha val="43137"/>
                    </a:srgbClr>
                  </a:outerShdw>
                </a:effectLst>
                <a:latin typeface="+mj-lt"/>
              </a:rPr>
              <a:t>l’authentification</a:t>
            </a:r>
            <a:r>
              <a:rPr lang="fr-FR" sz="2000" dirty="0">
                <a:latin typeface="+mj-lt"/>
              </a:rPr>
              <a:t> d’un client d’une </a:t>
            </a:r>
            <a:r>
              <a:rPr lang="fr-FR" sz="2000" b="1" dirty="0">
                <a:effectLst>
                  <a:outerShdw blurRad="38100" dist="38100" dir="2700000" algn="tl">
                    <a:srgbClr val="000000">
                      <a:alpha val="43137"/>
                    </a:srgbClr>
                  </a:outerShdw>
                </a:effectLst>
                <a:latin typeface="+mj-lt"/>
              </a:rPr>
              <a:t>API</a:t>
            </a:r>
          </a:p>
          <a:p>
            <a:pPr marL="285750" indent="-285750">
              <a:lnSpc>
                <a:spcPct val="95000"/>
              </a:lnSpc>
              <a:spcBef>
                <a:spcPct val="35000"/>
              </a:spcBef>
              <a:buClr>
                <a:schemeClr val="accent1"/>
              </a:buClr>
              <a:buFont typeface="Arial" panose="020B0604020202020204" pitchFamily="34" charset="0"/>
              <a:buChar char="•"/>
            </a:pPr>
            <a:r>
              <a:rPr lang="fr-FR" sz="2000" dirty="0">
                <a:latin typeface="+mj-lt"/>
              </a:rPr>
              <a:t>initialement mis en place en </a:t>
            </a:r>
            <a:r>
              <a:rPr lang="fr-FR" sz="2000" b="1" dirty="0">
                <a:effectLst>
                  <a:outerShdw blurRad="38100" dist="38100" dir="2700000" algn="tl">
                    <a:srgbClr val="000000">
                      <a:alpha val="43137"/>
                    </a:srgbClr>
                  </a:outerShdw>
                </a:effectLst>
                <a:latin typeface="+mj-lt"/>
              </a:rPr>
              <a:t>mai 2015</a:t>
            </a:r>
          </a:p>
          <a:p>
            <a:pPr marL="285750" indent="-285750">
              <a:lnSpc>
                <a:spcPct val="95000"/>
              </a:lnSpc>
              <a:spcBef>
                <a:spcPct val="35000"/>
              </a:spcBef>
              <a:buClr>
                <a:schemeClr val="accent1"/>
              </a:buClr>
              <a:buFont typeface="Arial" panose="020B0604020202020204" pitchFamily="34" charset="0"/>
              <a:buChar char="•"/>
            </a:pPr>
            <a:endParaRPr lang="fr-FR" sz="1800" dirty="0">
              <a:latin typeface="Arial Narrow" panose="020B0606020202030204" pitchFamily="34" charset="0"/>
            </a:endParaRPr>
          </a:p>
        </p:txBody>
      </p:sp>
      <p:sp>
        <p:nvSpPr>
          <p:cNvPr id="59" name="ZoneTexte 58">
            <a:extLst>
              <a:ext uri="{FF2B5EF4-FFF2-40B4-BE49-F238E27FC236}">
                <a16:creationId xmlns:a16="http://schemas.microsoft.com/office/drawing/2014/main" id="{7C63BF9F-CC27-43FD-8236-3FE63FE94273}"/>
              </a:ext>
            </a:extLst>
          </p:cNvPr>
          <p:cNvSpPr txBox="1"/>
          <p:nvPr/>
        </p:nvSpPr>
        <p:spPr>
          <a:xfrm>
            <a:off x="2057029" y="3326140"/>
            <a:ext cx="298479"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i="1" dirty="0"/>
              <a:t>1</a:t>
            </a:r>
          </a:p>
        </p:txBody>
      </p:sp>
      <p:sp>
        <p:nvSpPr>
          <p:cNvPr id="60" name="ZoneTexte 59">
            <a:extLst>
              <a:ext uri="{FF2B5EF4-FFF2-40B4-BE49-F238E27FC236}">
                <a16:creationId xmlns:a16="http://schemas.microsoft.com/office/drawing/2014/main" id="{7DB70175-DFE9-4CFA-BA13-207984256BE8}"/>
              </a:ext>
            </a:extLst>
          </p:cNvPr>
          <p:cNvSpPr txBox="1"/>
          <p:nvPr/>
        </p:nvSpPr>
        <p:spPr>
          <a:xfrm>
            <a:off x="7833320" y="4137252"/>
            <a:ext cx="298479"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i="1" dirty="0"/>
              <a:t>2</a:t>
            </a:r>
          </a:p>
        </p:txBody>
      </p:sp>
      <p:sp>
        <p:nvSpPr>
          <p:cNvPr id="61" name="ZoneTexte 60">
            <a:extLst>
              <a:ext uri="{FF2B5EF4-FFF2-40B4-BE49-F238E27FC236}">
                <a16:creationId xmlns:a16="http://schemas.microsoft.com/office/drawing/2014/main" id="{2C581D82-936A-45CE-BD8E-43580607B970}"/>
              </a:ext>
            </a:extLst>
          </p:cNvPr>
          <p:cNvSpPr txBox="1"/>
          <p:nvPr/>
        </p:nvSpPr>
        <p:spPr>
          <a:xfrm>
            <a:off x="2046348" y="5439785"/>
            <a:ext cx="47031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i="1" dirty="0"/>
              <a:t>3+</a:t>
            </a:r>
          </a:p>
        </p:txBody>
      </p:sp>
      <p:sp>
        <p:nvSpPr>
          <p:cNvPr id="20" name="ZoneTexte 19">
            <a:extLst>
              <a:ext uri="{FF2B5EF4-FFF2-40B4-BE49-F238E27FC236}">
                <a16:creationId xmlns:a16="http://schemas.microsoft.com/office/drawing/2014/main" id="{869499FA-1CE0-40E8-A040-F4C87F67A7D7}"/>
              </a:ext>
            </a:extLst>
          </p:cNvPr>
          <p:cNvSpPr txBox="1"/>
          <p:nvPr/>
        </p:nvSpPr>
        <p:spPr>
          <a:xfrm>
            <a:off x="7774549" y="5439785"/>
            <a:ext cx="47031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i="1" dirty="0"/>
              <a:t>3+</a:t>
            </a:r>
          </a:p>
        </p:txBody>
      </p:sp>
    </p:spTree>
    <p:extLst>
      <p:ext uri="{BB962C8B-B14F-4D97-AF65-F5344CB8AC3E}">
        <p14:creationId xmlns:p14="http://schemas.microsoft.com/office/powerpoint/2010/main" val="22773865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26" grpId="0"/>
      <p:bldP spid="27" grpId="0" animBg="1"/>
      <p:bldP spid="35" grpId="0" animBg="1"/>
      <p:bldP spid="40" grpId="0" animBg="1"/>
      <p:bldP spid="41" grpId="0" animBg="1"/>
      <p:bldP spid="59" grpId="0" animBg="1"/>
      <p:bldP spid="60" grpId="0" animBg="1"/>
      <p:bldP spid="61" grpId="0" animBg="1"/>
      <p:bldP spid="2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Connecteur droit avec flèche 44">
            <a:extLst>
              <a:ext uri="{FF2B5EF4-FFF2-40B4-BE49-F238E27FC236}">
                <a16:creationId xmlns:a16="http://schemas.microsoft.com/office/drawing/2014/main" id="{27320B5D-5A80-42AD-A607-95A620A06173}"/>
              </a:ext>
            </a:extLst>
          </p:cNvPr>
          <p:cNvCxnSpPr>
            <a:cxnSpLocks/>
          </p:cNvCxnSpPr>
          <p:nvPr/>
        </p:nvCxnSpPr>
        <p:spPr>
          <a:xfrm>
            <a:off x="5316041" y="2427514"/>
            <a:ext cx="0" cy="2128709"/>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8633B5DD-2DC7-4464-8D89-0E536551D923}"/>
              </a:ext>
            </a:extLst>
          </p:cNvPr>
          <p:cNvCxnSpPr>
            <a:cxnSpLocks/>
            <a:stCxn id="47" idx="0"/>
            <a:endCxn id="112" idx="2"/>
          </p:cNvCxnSpPr>
          <p:nvPr/>
        </p:nvCxnSpPr>
        <p:spPr>
          <a:xfrm flipH="1" flipV="1">
            <a:off x="7540193" y="2257534"/>
            <a:ext cx="35475" cy="2425454"/>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D6D9A920-EBB6-4899-95F6-EF178D0EAAAA}"/>
              </a:ext>
            </a:extLst>
          </p:cNvPr>
          <p:cNvCxnSpPr>
            <a:cxnSpLocks/>
            <a:stCxn id="78" idx="0"/>
            <a:endCxn id="42" idx="2"/>
          </p:cNvCxnSpPr>
          <p:nvPr/>
        </p:nvCxnSpPr>
        <p:spPr>
          <a:xfrm flipV="1">
            <a:off x="3095777" y="2252587"/>
            <a:ext cx="0" cy="2548632"/>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flipH="1">
            <a:off x="1" y="3823452"/>
            <a:ext cx="9905999" cy="25166"/>
          </a:xfrm>
          <a:prstGeom prst="straightConnector1">
            <a:avLst/>
          </a:prstGeom>
          <a:ln w="19050">
            <a:solidFill>
              <a:srgbClr val="F7A94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protocole JWT</a:t>
            </a:r>
          </a:p>
        </p:txBody>
      </p:sp>
      <p:sp>
        <p:nvSpPr>
          <p:cNvPr id="4" name="Rectangle 3"/>
          <p:cNvSpPr/>
          <p:nvPr/>
        </p:nvSpPr>
        <p:spPr>
          <a:xfrm>
            <a:off x="8988198" y="3407260"/>
            <a:ext cx="1638300" cy="320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effectLst>
                  <a:outerShdw blurRad="38100" dist="38100" dir="2700000" algn="tl">
                    <a:srgbClr val="000000">
                      <a:alpha val="43137"/>
                    </a:srgbClr>
                  </a:outerShdw>
                </a:effectLst>
                <a:latin typeface="+mj-lt"/>
              </a:rPr>
              <a:t>Client</a:t>
            </a:r>
          </a:p>
        </p:txBody>
      </p:sp>
      <p:cxnSp>
        <p:nvCxnSpPr>
          <p:cNvPr id="6" name="Connecteur droit avec flèche 5"/>
          <p:cNvCxnSpPr>
            <a:cxnSpLocks/>
            <a:endCxn id="18" idx="0"/>
          </p:cNvCxnSpPr>
          <p:nvPr/>
        </p:nvCxnSpPr>
        <p:spPr>
          <a:xfrm>
            <a:off x="941280" y="2138080"/>
            <a:ext cx="38390" cy="2663139"/>
          </a:xfrm>
          <a:prstGeom prst="straightConnector1">
            <a:avLst/>
          </a:prstGeom>
          <a:ln w="38100">
            <a:solidFill>
              <a:schemeClr val="accent3">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22445" y="4801219"/>
            <a:ext cx="131445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Vérification </a:t>
            </a:r>
          </a:p>
          <a:p>
            <a:r>
              <a:rPr lang="fr-FR" b="1" dirty="0"/>
              <a:t>login et </a:t>
            </a:r>
            <a:r>
              <a:rPr lang="fr-FR" b="1" dirty="0" err="1"/>
              <a:t>mdp</a:t>
            </a:r>
            <a:endParaRPr lang="fr-FR" b="1" dirty="0"/>
          </a:p>
        </p:txBody>
      </p:sp>
      <p:sp>
        <p:nvSpPr>
          <p:cNvPr id="38" name="Rectangle 37"/>
          <p:cNvSpPr/>
          <p:nvPr/>
        </p:nvSpPr>
        <p:spPr>
          <a:xfrm>
            <a:off x="8964720" y="3904055"/>
            <a:ext cx="1749586" cy="320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effectLst>
                  <a:outerShdw blurRad="38100" dist="38100" dir="2700000" algn="tl">
                    <a:srgbClr val="000000">
                      <a:alpha val="43137"/>
                    </a:srgbClr>
                  </a:outerShdw>
                </a:effectLst>
                <a:latin typeface="+mj-lt"/>
              </a:rPr>
              <a:t>Serveur</a:t>
            </a:r>
          </a:p>
        </p:txBody>
      </p:sp>
      <p:sp>
        <p:nvSpPr>
          <p:cNvPr id="44" name="ZoneTexte 43"/>
          <p:cNvSpPr txBox="1"/>
          <p:nvPr/>
        </p:nvSpPr>
        <p:spPr>
          <a:xfrm>
            <a:off x="126209" y="3346539"/>
            <a:ext cx="1547421" cy="954107"/>
          </a:xfrm>
          <a:prstGeom prst="rect">
            <a:avLst/>
          </a:prstGeom>
          <a:solidFill>
            <a:schemeClr val="accent6">
              <a:lumMod val="40000"/>
              <a:lumOff val="60000"/>
            </a:schemeClr>
          </a:solidFill>
          <a:ln>
            <a:noFill/>
          </a:ln>
        </p:spPr>
        <p:txBody>
          <a:bodyPr wrap="square" rtlCol="0">
            <a:spAutoFit/>
          </a:bodyPr>
          <a:lstStyle/>
          <a:p>
            <a:pPr algn="ctr"/>
            <a:r>
              <a:rPr lang="fr-FR" sz="1400" b="1" dirty="0">
                <a:latin typeface="+mj-lt"/>
              </a:rPr>
              <a:t>Demande d’authentification</a:t>
            </a:r>
          </a:p>
          <a:p>
            <a:pPr algn="ctr"/>
            <a:r>
              <a:rPr lang="fr-FR" sz="1400" dirty="0">
                <a:latin typeface="+mj-lt"/>
              </a:rPr>
              <a:t>({"login":"user1",</a:t>
            </a:r>
          </a:p>
          <a:p>
            <a:pPr algn="ctr"/>
            <a:r>
              <a:rPr lang="fr-FR" sz="1400" dirty="0">
                <a:latin typeface="+mj-lt"/>
              </a:rPr>
              <a:t>"</a:t>
            </a:r>
            <a:r>
              <a:rPr lang="fr-FR" sz="1400" dirty="0" err="1">
                <a:latin typeface="+mj-lt"/>
              </a:rPr>
              <a:t>password</a:t>
            </a:r>
            <a:r>
              <a:rPr lang="fr-FR" sz="1400" dirty="0">
                <a:latin typeface="+mj-lt"/>
              </a:rPr>
              <a:t>":"xxx"})</a:t>
            </a:r>
          </a:p>
        </p:txBody>
      </p:sp>
      <p:sp>
        <p:nvSpPr>
          <p:cNvPr id="39" name="ZoneTexte 38">
            <a:extLst>
              <a:ext uri="{FF2B5EF4-FFF2-40B4-BE49-F238E27FC236}">
                <a16:creationId xmlns:a16="http://schemas.microsoft.com/office/drawing/2014/main" id="{95DFFE26-3260-491D-8609-91785DED9572}"/>
              </a:ext>
            </a:extLst>
          </p:cNvPr>
          <p:cNvSpPr txBox="1"/>
          <p:nvPr/>
        </p:nvSpPr>
        <p:spPr>
          <a:xfrm>
            <a:off x="2420180" y="3491869"/>
            <a:ext cx="1462581" cy="738664"/>
          </a:xfrm>
          <a:prstGeom prst="rect">
            <a:avLst/>
          </a:prstGeom>
          <a:solidFill>
            <a:schemeClr val="accent6">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Envoi du </a:t>
            </a:r>
            <a:r>
              <a:rPr lang="fr-FR" b="1" dirty="0" err="1"/>
              <a:t>token</a:t>
            </a:r>
            <a:r>
              <a:rPr lang="fr-FR" b="1" dirty="0"/>
              <a:t> JWT</a:t>
            </a:r>
          </a:p>
          <a:p>
            <a:r>
              <a:rPr lang="fr-FR" dirty="0"/>
              <a:t>(</a:t>
            </a:r>
            <a:r>
              <a:rPr lang="fr-FR" dirty="0" err="1"/>
              <a:t>Bearer</a:t>
            </a:r>
            <a:r>
              <a:rPr lang="fr-FR" dirty="0"/>
              <a:t> JWT </a:t>
            </a:r>
            <a:r>
              <a:rPr lang="fr-FR" dirty="0" err="1"/>
              <a:t>token</a:t>
            </a:r>
            <a:r>
              <a:rPr lang="fr-FR" dirty="0"/>
              <a:t>)</a:t>
            </a:r>
          </a:p>
        </p:txBody>
      </p:sp>
      <p:sp>
        <p:nvSpPr>
          <p:cNvPr id="40" name="ZoneTexte 39">
            <a:extLst>
              <a:ext uri="{FF2B5EF4-FFF2-40B4-BE49-F238E27FC236}">
                <a16:creationId xmlns:a16="http://schemas.microsoft.com/office/drawing/2014/main" id="{FCD9D318-7023-47E5-A7B8-39F0C7CC0E89}"/>
              </a:ext>
            </a:extLst>
          </p:cNvPr>
          <p:cNvSpPr txBox="1"/>
          <p:nvPr/>
        </p:nvSpPr>
        <p:spPr>
          <a:xfrm>
            <a:off x="2299005" y="5947282"/>
            <a:ext cx="1573968"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Signature </a:t>
            </a:r>
          </a:p>
          <a:p>
            <a:r>
              <a:rPr lang="fr-FR" b="1" dirty="0"/>
              <a:t>du </a:t>
            </a:r>
            <a:r>
              <a:rPr lang="fr-FR" b="1" dirty="0" err="1"/>
              <a:t>token</a:t>
            </a:r>
            <a:endParaRPr lang="fr-FR" b="1" dirty="0"/>
          </a:p>
        </p:txBody>
      </p:sp>
      <p:sp>
        <p:nvSpPr>
          <p:cNvPr id="41" name="ZoneTexte 40">
            <a:extLst>
              <a:ext uri="{FF2B5EF4-FFF2-40B4-BE49-F238E27FC236}">
                <a16:creationId xmlns:a16="http://schemas.microsoft.com/office/drawing/2014/main" id="{EBE42969-AEB5-46FC-8D2E-DF8663246A0A}"/>
              </a:ext>
            </a:extLst>
          </p:cNvPr>
          <p:cNvSpPr txBox="1"/>
          <p:nvPr/>
        </p:nvSpPr>
        <p:spPr>
          <a:xfrm>
            <a:off x="322445" y="5947282"/>
            <a:ext cx="131445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Génération  </a:t>
            </a:r>
            <a:r>
              <a:rPr lang="fr-FR" b="1" dirty="0" err="1"/>
              <a:t>token</a:t>
            </a:r>
            <a:r>
              <a:rPr lang="fr-FR" b="1" dirty="0"/>
              <a:t> JWT</a:t>
            </a:r>
          </a:p>
        </p:txBody>
      </p:sp>
      <p:sp>
        <p:nvSpPr>
          <p:cNvPr id="42" name="ZoneTexte 41">
            <a:extLst>
              <a:ext uri="{FF2B5EF4-FFF2-40B4-BE49-F238E27FC236}">
                <a16:creationId xmlns:a16="http://schemas.microsoft.com/office/drawing/2014/main" id="{EC810C2B-E827-4223-956B-40355DD90017}"/>
              </a:ext>
            </a:extLst>
          </p:cNvPr>
          <p:cNvSpPr txBox="1"/>
          <p:nvPr/>
        </p:nvSpPr>
        <p:spPr>
          <a:xfrm>
            <a:off x="2438552" y="1729367"/>
            <a:ext cx="131445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Enregistrement du </a:t>
            </a:r>
            <a:r>
              <a:rPr lang="fr-FR" b="1" dirty="0" err="1"/>
              <a:t>token</a:t>
            </a:r>
            <a:r>
              <a:rPr lang="fr-FR" b="1" dirty="0"/>
              <a:t> JWT</a:t>
            </a:r>
          </a:p>
        </p:txBody>
      </p:sp>
      <p:sp>
        <p:nvSpPr>
          <p:cNvPr id="43" name="ZoneTexte 42">
            <a:extLst>
              <a:ext uri="{FF2B5EF4-FFF2-40B4-BE49-F238E27FC236}">
                <a16:creationId xmlns:a16="http://schemas.microsoft.com/office/drawing/2014/main" id="{883CAD9F-44E4-43A7-8B3A-DBF867599C6F}"/>
              </a:ext>
            </a:extLst>
          </p:cNvPr>
          <p:cNvSpPr txBox="1"/>
          <p:nvPr/>
        </p:nvSpPr>
        <p:spPr>
          <a:xfrm>
            <a:off x="4539986" y="3459063"/>
            <a:ext cx="1547421" cy="738664"/>
          </a:xfrm>
          <a:prstGeom prst="rect">
            <a:avLst/>
          </a:prstGeom>
          <a:solidFill>
            <a:schemeClr val="accent6">
              <a:lumMod val="40000"/>
              <a:lumOff val="60000"/>
            </a:schemeClr>
          </a:solidFill>
          <a:ln>
            <a:noFill/>
          </a:ln>
        </p:spPr>
        <p:txBody>
          <a:bodyPr wrap="square" rtlCol="0">
            <a:spAutoFit/>
          </a:bodyPr>
          <a:lstStyle/>
          <a:p>
            <a:pPr algn="ctr"/>
            <a:r>
              <a:rPr lang="fr-FR" sz="1400" b="1" dirty="0">
                <a:latin typeface="+mj-lt"/>
              </a:rPr>
              <a:t>Appels à l’API</a:t>
            </a:r>
          </a:p>
          <a:p>
            <a:pPr algn="ctr"/>
            <a:r>
              <a:rPr lang="fr-FR" sz="1400" dirty="0">
                <a:latin typeface="+mj-lt"/>
              </a:rPr>
              <a:t>(Header autorisation </a:t>
            </a:r>
            <a:r>
              <a:rPr lang="fr-FR" sz="1400" dirty="0" err="1">
                <a:latin typeface="+mj-lt"/>
              </a:rPr>
              <a:t>Bearer</a:t>
            </a:r>
            <a:r>
              <a:rPr lang="fr-FR" sz="1400" dirty="0">
                <a:latin typeface="+mj-lt"/>
              </a:rPr>
              <a:t> JWT </a:t>
            </a:r>
            <a:r>
              <a:rPr lang="fr-FR" sz="1400" dirty="0" err="1">
                <a:latin typeface="+mj-lt"/>
              </a:rPr>
              <a:t>token</a:t>
            </a:r>
            <a:r>
              <a:rPr lang="fr-FR" sz="1400" dirty="0">
                <a:latin typeface="+mj-lt"/>
              </a:rPr>
              <a:t>)</a:t>
            </a:r>
          </a:p>
        </p:txBody>
      </p:sp>
      <p:sp>
        <p:nvSpPr>
          <p:cNvPr id="50" name="ZoneTexte 49">
            <a:extLst>
              <a:ext uri="{FF2B5EF4-FFF2-40B4-BE49-F238E27FC236}">
                <a16:creationId xmlns:a16="http://schemas.microsoft.com/office/drawing/2014/main" id="{BBC4F011-7A9B-4D9E-9684-92BD811A5804}"/>
              </a:ext>
            </a:extLst>
          </p:cNvPr>
          <p:cNvSpPr txBox="1"/>
          <p:nvPr/>
        </p:nvSpPr>
        <p:spPr>
          <a:xfrm>
            <a:off x="4623928" y="1631539"/>
            <a:ext cx="1638297" cy="738664"/>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Création des appels avec le </a:t>
            </a:r>
            <a:r>
              <a:rPr lang="fr-FR" b="1" dirty="0" err="1"/>
              <a:t>token</a:t>
            </a:r>
            <a:r>
              <a:rPr lang="fr-FR" b="1" dirty="0"/>
              <a:t> dans le header</a:t>
            </a:r>
          </a:p>
        </p:txBody>
      </p:sp>
      <p:cxnSp>
        <p:nvCxnSpPr>
          <p:cNvPr id="57" name="Connecteur droit avec flèche 56">
            <a:extLst>
              <a:ext uri="{FF2B5EF4-FFF2-40B4-BE49-F238E27FC236}">
                <a16:creationId xmlns:a16="http://schemas.microsoft.com/office/drawing/2014/main" id="{53172094-C8C0-43DB-A2B7-CE5EA7357FA7}"/>
              </a:ext>
            </a:extLst>
          </p:cNvPr>
          <p:cNvCxnSpPr>
            <a:cxnSpLocks/>
            <a:stCxn id="41" idx="0"/>
            <a:endCxn id="18" idx="2"/>
          </p:cNvCxnSpPr>
          <p:nvPr/>
        </p:nvCxnSpPr>
        <p:spPr>
          <a:xfrm flipV="1">
            <a:off x="979670" y="5324439"/>
            <a:ext cx="0" cy="622843"/>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5" name="Connecteur droit avec flèche 64">
            <a:extLst>
              <a:ext uri="{FF2B5EF4-FFF2-40B4-BE49-F238E27FC236}">
                <a16:creationId xmlns:a16="http://schemas.microsoft.com/office/drawing/2014/main" id="{FA86A519-F063-4910-80F4-AB57A912A3C5}"/>
              </a:ext>
            </a:extLst>
          </p:cNvPr>
          <p:cNvCxnSpPr>
            <a:cxnSpLocks/>
            <a:stCxn id="40" idx="1"/>
            <a:endCxn id="41" idx="3"/>
          </p:cNvCxnSpPr>
          <p:nvPr/>
        </p:nvCxnSpPr>
        <p:spPr>
          <a:xfrm flipH="1">
            <a:off x="1636895" y="6208892"/>
            <a:ext cx="662110"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8" name="Connecteur droit avec flèche 67">
            <a:extLst>
              <a:ext uri="{FF2B5EF4-FFF2-40B4-BE49-F238E27FC236}">
                <a16:creationId xmlns:a16="http://schemas.microsoft.com/office/drawing/2014/main" id="{6247D3C0-EEA7-4F5D-94FC-1BD6F13C7BE9}"/>
              </a:ext>
            </a:extLst>
          </p:cNvPr>
          <p:cNvCxnSpPr>
            <a:cxnSpLocks/>
            <a:stCxn id="50" idx="1"/>
            <a:endCxn id="42" idx="3"/>
          </p:cNvCxnSpPr>
          <p:nvPr/>
        </p:nvCxnSpPr>
        <p:spPr>
          <a:xfrm flipH="1" flipV="1">
            <a:off x="3753002" y="1990977"/>
            <a:ext cx="870926" cy="9894"/>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pic>
        <p:nvPicPr>
          <p:cNvPr id="25" name="Picture 8" descr="Afficher l'image d'origine">
            <a:extLst>
              <a:ext uri="{FF2B5EF4-FFF2-40B4-BE49-F238E27FC236}">
                <a16:creationId xmlns:a16="http://schemas.microsoft.com/office/drawing/2014/main" id="{6B6C1527-182A-4BED-B929-34D15E4BC2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0036" y="5735312"/>
            <a:ext cx="557811" cy="557812"/>
          </a:xfrm>
          <a:prstGeom prst="rect">
            <a:avLst/>
          </a:prstGeom>
          <a:noFill/>
          <a:effectLst>
            <a:softEdge rad="88900"/>
          </a:effectLst>
        </p:spPr>
      </p:pic>
      <p:sp>
        <p:nvSpPr>
          <p:cNvPr id="3" name="ZoneTexte 2">
            <a:extLst>
              <a:ext uri="{FF2B5EF4-FFF2-40B4-BE49-F238E27FC236}">
                <a16:creationId xmlns:a16="http://schemas.microsoft.com/office/drawing/2014/main" id="{B248FC51-43E3-47B5-A236-B4E7DAE8F992}"/>
              </a:ext>
            </a:extLst>
          </p:cNvPr>
          <p:cNvSpPr txBox="1"/>
          <p:nvPr/>
        </p:nvSpPr>
        <p:spPr>
          <a:xfrm>
            <a:off x="3962180" y="5875718"/>
            <a:ext cx="873957" cy="276999"/>
          </a:xfrm>
          <a:prstGeom prst="rect">
            <a:avLst/>
          </a:prstGeom>
          <a:noFill/>
        </p:spPr>
        <p:txBody>
          <a:bodyPr wrap="none" rtlCol="0">
            <a:spAutoFit/>
          </a:bodyPr>
          <a:lstStyle/>
          <a:p>
            <a:r>
              <a:rPr lang="fr-FR" sz="1200" dirty="0"/>
              <a:t>Clé privée</a:t>
            </a:r>
          </a:p>
        </p:txBody>
      </p:sp>
      <p:sp>
        <p:nvSpPr>
          <p:cNvPr id="28" name="ZoneTexte 27">
            <a:extLst>
              <a:ext uri="{FF2B5EF4-FFF2-40B4-BE49-F238E27FC236}">
                <a16:creationId xmlns:a16="http://schemas.microsoft.com/office/drawing/2014/main" id="{7A2FBD17-C839-438B-B511-0EA975B5AE89}"/>
              </a:ext>
            </a:extLst>
          </p:cNvPr>
          <p:cNvSpPr txBox="1"/>
          <p:nvPr/>
        </p:nvSpPr>
        <p:spPr>
          <a:xfrm>
            <a:off x="4037530" y="5120043"/>
            <a:ext cx="1034257" cy="276999"/>
          </a:xfrm>
          <a:prstGeom prst="rect">
            <a:avLst/>
          </a:prstGeom>
          <a:noFill/>
        </p:spPr>
        <p:txBody>
          <a:bodyPr wrap="none" rtlCol="0">
            <a:spAutoFit/>
          </a:bodyPr>
          <a:lstStyle/>
          <a:p>
            <a:r>
              <a:rPr lang="fr-FR" sz="1200" dirty="0"/>
              <a:t>Clé publique</a:t>
            </a:r>
          </a:p>
        </p:txBody>
      </p:sp>
      <p:sp>
        <p:nvSpPr>
          <p:cNvPr id="49" name="ZoneTexte 48">
            <a:extLst>
              <a:ext uri="{FF2B5EF4-FFF2-40B4-BE49-F238E27FC236}">
                <a16:creationId xmlns:a16="http://schemas.microsoft.com/office/drawing/2014/main" id="{95633270-A723-4F78-8989-D26090C322AA}"/>
              </a:ext>
            </a:extLst>
          </p:cNvPr>
          <p:cNvSpPr txBox="1"/>
          <p:nvPr/>
        </p:nvSpPr>
        <p:spPr>
          <a:xfrm>
            <a:off x="5605619" y="5525261"/>
            <a:ext cx="1380990"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Vérif. validité </a:t>
            </a:r>
          </a:p>
          <a:p>
            <a:r>
              <a:rPr lang="fr-FR" b="1" dirty="0"/>
              <a:t>du </a:t>
            </a:r>
            <a:r>
              <a:rPr lang="fr-FR" b="1" dirty="0" err="1"/>
              <a:t>token</a:t>
            </a:r>
            <a:r>
              <a:rPr lang="fr-FR" b="1" dirty="0"/>
              <a:t>  </a:t>
            </a:r>
          </a:p>
        </p:txBody>
      </p:sp>
      <p:cxnSp>
        <p:nvCxnSpPr>
          <p:cNvPr id="13" name="Connecteur droit avec flèche 12">
            <a:extLst>
              <a:ext uri="{FF2B5EF4-FFF2-40B4-BE49-F238E27FC236}">
                <a16:creationId xmlns:a16="http://schemas.microsoft.com/office/drawing/2014/main" id="{89698C54-5D30-4453-B428-2F6123DD37EC}"/>
              </a:ext>
            </a:extLst>
          </p:cNvPr>
          <p:cNvCxnSpPr>
            <a:cxnSpLocks/>
            <a:stCxn id="3" idx="0"/>
            <a:endCxn id="28" idx="2"/>
          </p:cNvCxnSpPr>
          <p:nvPr/>
        </p:nvCxnSpPr>
        <p:spPr>
          <a:xfrm flipV="1">
            <a:off x="4399159" y="5397042"/>
            <a:ext cx="155500" cy="478676"/>
          </a:xfrm>
          <a:prstGeom prst="straightConnector1">
            <a:avLst/>
          </a:prstGeom>
          <a:ln>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D89301B5-7C1F-4A91-A352-3C93EDFA3999}"/>
              </a:ext>
            </a:extLst>
          </p:cNvPr>
          <p:cNvSpPr txBox="1"/>
          <p:nvPr/>
        </p:nvSpPr>
        <p:spPr>
          <a:xfrm>
            <a:off x="6986609" y="4682988"/>
            <a:ext cx="1178118"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Création de la réponse</a:t>
            </a:r>
          </a:p>
        </p:txBody>
      </p:sp>
      <p:sp>
        <p:nvSpPr>
          <p:cNvPr id="5" name="ZoneTexte 4">
            <a:extLst>
              <a:ext uri="{FF2B5EF4-FFF2-40B4-BE49-F238E27FC236}">
                <a16:creationId xmlns:a16="http://schemas.microsoft.com/office/drawing/2014/main" id="{274422CA-D059-4A71-8616-0106539564ED}"/>
              </a:ext>
            </a:extLst>
          </p:cNvPr>
          <p:cNvSpPr txBox="1"/>
          <p:nvPr/>
        </p:nvSpPr>
        <p:spPr>
          <a:xfrm>
            <a:off x="7296288" y="5879204"/>
            <a:ext cx="1996059" cy="584775"/>
          </a:xfrm>
          <a:prstGeom prst="rect">
            <a:avLst/>
          </a:prstGeom>
          <a:noFill/>
        </p:spPr>
        <p:txBody>
          <a:bodyPr wrap="none" rtlCol="0">
            <a:spAutoFit/>
          </a:bodyPr>
          <a:lstStyle/>
          <a:p>
            <a:r>
              <a:rPr lang="fr-FR" sz="1600" dirty="0">
                <a:solidFill>
                  <a:schemeClr val="bg2">
                    <a:lumMod val="60000"/>
                    <a:lumOff val="40000"/>
                  </a:schemeClr>
                </a:solidFill>
              </a:rPr>
              <a:t>Expiration naturelle </a:t>
            </a:r>
          </a:p>
          <a:p>
            <a:r>
              <a:rPr lang="fr-FR" sz="1600" dirty="0">
                <a:solidFill>
                  <a:schemeClr val="bg2">
                    <a:lumMod val="60000"/>
                    <a:lumOff val="40000"/>
                  </a:schemeClr>
                </a:solidFill>
              </a:rPr>
              <a:t>du </a:t>
            </a:r>
            <a:r>
              <a:rPr lang="fr-FR" sz="1600" dirty="0" err="1">
                <a:solidFill>
                  <a:schemeClr val="bg2">
                    <a:lumMod val="60000"/>
                    <a:lumOff val="40000"/>
                  </a:schemeClr>
                </a:solidFill>
              </a:rPr>
              <a:t>token</a:t>
            </a:r>
            <a:endParaRPr lang="fr-FR" sz="1600" dirty="0">
              <a:solidFill>
                <a:schemeClr val="bg2">
                  <a:lumMod val="60000"/>
                  <a:lumOff val="40000"/>
                </a:schemeClr>
              </a:solidFill>
            </a:endParaRPr>
          </a:p>
        </p:txBody>
      </p:sp>
      <p:sp>
        <p:nvSpPr>
          <p:cNvPr id="33" name="ZoneTexte 32">
            <a:extLst>
              <a:ext uri="{FF2B5EF4-FFF2-40B4-BE49-F238E27FC236}">
                <a16:creationId xmlns:a16="http://schemas.microsoft.com/office/drawing/2014/main" id="{BD5B1F33-2581-43A3-9D71-2D9AAF502C59}"/>
              </a:ext>
            </a:extLst>
          </p:cNvPr>
          <p:cNvSpPr txBox="1"/>
          <p:nvPr/>
        </p:nvSpPr>
        <p:spPr>
          <a:xfrm>
            <a:off x="1202606" y="5464388"/>
            <a:ext cx="755335" cy="338554"/>
          </a:xfrm>
          <a:prstGeom prst="rect">
            <a:avLst/>
          </a:prstGeom>
          <a:noFill/>
        </p:spPr>
        <p:txBody>
          <a:bodyPr wrap="none" rtlCol="0">
            <a:spAutoFit/>
          </a:bodyPr>
          <a:lstStyle/>
          <a:p>
            <a:r>
              <a:rPr lang="fr-FR" sz="1600" dirty="0">
                <a:solidFill>
                  <a:schemeClr val="bg2">
                    <a:lumMod val="60000"/>
                    <a:lumOff val="40000"/>
                  </a:schemeClr>
                </a:solidFill>
              </a:rPr>
              <a:t>Erreur</a:t>
            </a:r>
          </a:p>
        </p:txBody>
      </p:sp>
      <p:sp>
        <p:nvSpPr>
          <p:cNvPr id="78" name="ZoneTexte 77">
            <a:extLst>
              <a:ext uri="{FF2B5EF4-FFF2-40B4-BE49-F238E27FC236}">
                <a16:creationId xmlns:a16="http://schemas.microsoft.com/office/drawing/2014/main" id="{6374BE25-595E-4E57-A405-E9F4A8CFEEBB}"/>
              </a:ext>
            </a:extLst>
          </p:cNvPr>
          <p:cNvSpPr txBox="1"/>
          <p:nvPr/>
        </p:nvSpPr>
        <p:spPr>
          <a:xfrm>
            <a:off x="2308793" y="4801219"/>
            <a:ext cx="1573968"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Encodage en base64</a:t>
            </a:r>
          </a:p>
        </p:txBody>
      </p:sp>
      <p:cxnSp>
        <p:nvCxnSpPr>
          <p:cNvPr id="82" name="Connecteur droit avec flèche 81">
            <a:extLst>
              <a:ext uri="{FF2B5EF4-FFF2-40B4-BE49-F238E27FC236}">
                <a16:creationId xmlns:a16="http://schemas.microsoft.com/office/drawing/2014/main" id="{D0E70784-5556-4E09-83DE-80938701014C}"/>
              </a:ext>
            </a:extLst>
          </p:cNvPr>
          <p:cNvCxnSpPr>
            <a:cxnSpLocks/>
            <a:stCxn id="78" idx="2"/>
            <a:endCxn id="40" idx="0"/>
          </p:cNvCxnSpPr>
          <p:nvPr/>
        </p:nvCxnSpPr>
        <p:spPr>
          <a:xfrm flipH="1">
            <a:off x="3085989" y="5324439"/>
            <a:ext cx="9788" cy="622843"/>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0" name="ZoneTexte 99">
            <a:extLst>
              <a:ext uri="{FF2B5EF4-FFF2-40B4-BE49-F238E27FC236}">
                <a16:creationId xmlns:a16="http://schemas.microsoft.com/office/drawing/2014/main" id="{9C2517EF-B51E-47B6-B457-781384AC2453}"/>
              </a:ext>
            </a:extLst>
          </p:cNvPr>
          <p:cNvSpPr txBox="1"/>
          <p:nvPr/>
        </p:nvSpPr>
        <p:spPr>
          <a:xfrm>
            <a:off x="4669745" y="4577894"/>
            <a:ext cx="1329123"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Vérif. signature du </a:t>
            </a:r>
            <a:r>
              <a:rPr lang="fr-FR" b="1" dirty="0" err="1"/>
              <a:t>token</a:t>
            </a:r>
            <a:r>
              <a:rPr lang="fr-FR" b="1" dirty="0"/>
              <a:t>  </a:t>
            </a:r>
          </a:p>
        </p:txBody>
      </p:sp>
      <p:cxnSp>
        <p:nvCxnSpPr>
          <p:cNvPr id="102" name="Connecteur droit avec flèche 101">
            <a:extLst>
              <a:ext uri="{FF2B5EF4-FFF2-40B4-BE49-F238E27FC236}">
                <a16:creationId xmlns:a16="http://schemas.microsoft.com/office/drawing/2014/main" id="{D2557A00-BEB1-4D82-9867-6E8DABA5CC1E}"/>
              </a:ext>
            </a:extLst>
          </p:cNvPr>
          <p:cNvCxnSpPr>
            <a:cxnSpLocks/>
            <a:stCxn id="49" idx="1"/>
            <a:endCxn id="100" idx="2"/>
          </p:cNvCxnSpPr>
          <p:nvPr/>
        </p:nvCxnSpPr>
        <p:spPr>
          <a:xfrm flipH="1" flipV="1">
            <a:off x="5334307" y="5101114"/>
            <a:ext cx="271312" cy="685757"/>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5" name="Connecteur droit avec flèche 104">
            <a:extLst>
              <a:ext uri="{FF2B5EF4-FFF2-40B4-BE49-F238E27FC236}">
                <a16:creationId xmlns:a16="http://schemas.microsoft.com/office/drawing/2014/main" id="{96501BA1-BBC3-46E2-8FB7-4A9E61CE25D0}"/>
              </a:ext>
            </a:extLst>
          </p:cNvPr>
          <p:cNvCxnSpPr>
            <a:cxnSpLocks/>
            <a:stCxn id="47" idx="2"/>
            <a:endCxn id="49" idx="3"/>
          </p:cNvCxnSpPr>
          <p:nvPr/>
        </p:nvCxnSpPr>
        <p:spPr>
          <a:xfrm flipH="1">
            <a:off x="6986609" y="5206208"/>
            <a:ext cx="589059" cy="580663"/>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9" name="ZoneTexte 108">
            <a:extLst>
              <a:ext uri="{FF2B5EF4-FFF2-40B4-BE49-F238E27FC236}">
                <a16:creationId xmlns:a16="http://schemas.microsoft.com/office/drawing/2014/main" id="{158B4D1C-0CD2-498E-B670-184017CB34DE}"/>
              </a:ext>
            </a:extLst>
          </p:cNvPr>
          <p:cNvSpPr txBox="1"/>
          <p:nvPr/>
        </p:nvSpPr>
        <p:spPr>
          <a:xfrm>
            <a:off x="6766483" y="3587008"/>
            <a:ext cx="1547421" cy="523220"/>
          </a:xfrm>
          <a:prstGeom prst="rect">
            <a:avLst/>
          </a:prstGeom>
          <a:solidFill>
            <a:schemeClr val="accent6">
              <a:lumMod val="40000"/>
              <a:lumOff val="60000"/>
            </a:schemeClr>
          </a:solidFill>
          <a:ln>
            <a:noFill/>
          </a:ln>
        </p:spPr>
        <p:txBody>
          <a:bodyPr wrap="square" rtlCol="0">
            <a:spAutoFit/>
          </a:bodyPr>
          <a:lstStyle/>
          <a:p>
            <a:pPr algn="ctr"/>
            <a:r>
              <a:rPr lang="fr-FR" sz="1400" b="1" dirty="0">
                <a:latin typeface="+mj-lt"/>
              </a:rPr>
              <a:t>Réponse</a:t>
            </a:r>
          </a:p>
          <a:p>
            <a:pPr algn="ctr"/>
            <a:r>
              <a:rPr lang="fr-FR" sz="1400" i="1" dirty="0">
                <a:latin typeface="+mj-lt"/>
              </a:rPr>
              <a:t>(data)</a:t>
            </a:r>
          </a:p>
        </p:txBody>
      </p:sp>
      <p:sp>
        <p:nvSpPr>
          <p:cNvPr id="112" name="ZoneTexte 111">
            <a:extLst>
              <a:ext uri="{FF2B5EF4-FFF2-40B4-BE49-F238E27FC236}">
                <a16:creationId xmlns:a16="http://schemas.microsoft.com/office/drawing/2014/main" id="{A4D52B1D-AE35-42A2-AEFF-2A493C8F07AF}"/>
              </a:ext>
            </a:extLst>
          </p:cNvPr>
          <p:cNvSpPr txBox="1"/>
          <p:nvPr/>
        </p:nvSpPr>
        <p:spPr>
          <a:xfrm>
            <a:off x="6644077" y="1734314"/>
            <a:ext cx="1792232" cy="523220"/>
          </a:xfrm>
          <a:prstGeom prst="rect">
            <a:avLst/>
          </a:prstGeom>
          <a:solidFill>
            <a:schemeClr val="accent2">
              <a:lumMod val="40000"/>
              <a:lumOff val="60000"/>
            </a:schemeClr>
          </a:solidFill>
          <a:ln>
            <a:noFill/>
          </a:ln>
        </p:spPr>
        <p:txBody>
          <a:bodyPr wrap="square" rtlCol="0">
            <a:spAutoFit/>
          </a:bodyPr>
          <a:lstStyle>
            <a:defPPr>
              <a:defRPr lang="de-DE"/>
            </a:defPPr>
            <a:lvl1pPr algn="ctr">
              <a:defRPr sz="1400">
                <a:latin typeface="+mj-lt"/>
              </a:defRPr>
            </a:lvl1pPr>
          </a:lstStyle>
          <a:p>
            <a:r>
              <a:rPr lang="fr-FR" b="1" dirty="0"/>
              <a:t>Récupération de la réponse et traitement</a:t>
            </a:r>
          </a:p>
        </p:txBody>
      </p:sp>
      <p:pic>
        <p:nvPicPr>
          <p:cNvPr id="27" name="Picture 2" descr="Résultat de recherche d'images pour &quot;clé icone&quot;">
            <a:extLst>
              <a:ext uri="{FF2B5EF4-FFF2-40B4-BE49-F238E27FC236}">
                <a16:creationId xmlns:a16="http://schemas.microsoft.com/office/drawing/2014/main" id="{A18E698C-3A68-437E-86D2-6C547A3CF8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6854" y="4653463"/>
            <a:ext cx="557812" cy="557813"/>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cxnSp>
        <p:nvCxnSpPr>
          <p:cNvPr id="99" name="Connecteur droit avec flèche 98">
            <a:extLst>
              <a:ext uri="{FF2B5EF4-FFF2-40B4-BE49-F238E27FC236}">
                <a16:creationId xmlns:a16="http://schemas.microsoft.com/office/drawing/2014/main" id="{24A8F558-28B2-44F9-A087-E1E787278314}"/>
              </a:ext>
            </a:extLst>
          </p:cNvPr>
          <p:cNvCxnSpPr>
            <a:stCxn id="18" idx="2"/>
            <a:endCxn id="33" idx="1"/>
          </p:cNvCxnSpPr>
          <p:nvPr/>
        </p:nvCxnSpPr>
        <p:spPr>
          <a:xfrm>
            <a:off x="979670" y="5324439"/>
            <a:ext cx="222936" cy="3092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7" name="ZoneTexte 136">
            <a:extLst>
              <a:ext uri="{FF2B5EF4-FFF2-40B4-BE49-F238E27FC236}">
                <a16:creationId xmlns:a16="http://schemas.microsoft.com/office/drawing/2014/main" id="{50E264A1-0BA4-4416-B05F-B383F3A98D0A}"/>
              </a:ext>
            </a:extLst>
          </p:cNvPr>
          <p:cNvSpPr txBox="1"/>
          <p:nvPr/>
        </p:nvSpPr>
        <p:spPr>
          <a:xfrm>
            <a:off x="4792676" y="5526594"/>
            <a:ext cx="755335" cy="338554"/>
          </a:xfrm>
          <a:prstGeom prst="rect">
            <a:avLst/>
          </a:prstGeom>
          <a:noFill/>
        </p:spPr>
        <p:txBody>
          <a:bodyPr wrap="none" rtlCol="0">
            <a:spAutoFit/>
          </a:bodyPr>
          <a:lstStyle/>
          <a:p>
            <a:r>
              <a:rPr lang="fr-FR" sz="1600" dirty="0">
                <a:solidFill>
                  <a:schemeClr val="bg2">
                    <a:lumMod val="60000"/>
                    <a:lumOff val="40000"/>
                  </a:schemeClr>
                </a:solidFill>
              </a:rPr>
              <a:t>Erreur</a:t>
            </a:r>
          </a:p>
        </p:txBody>
      </p:sp>
      <p:cxnSp>
        <p:nvCxnSpPr>
          <p:cNvPr id="138" name="Connecteur droit avec flèche 137">
            <a:extLst>
              <a:ext uri="{FF2B5EF4-FFF2-40B4-BE49-F238E27FC236}">
                <a16:creationId xmlns:a16="http://schemas.microsoft.com/office/drawing/2014/main" id="{F7806C0D-08AE-4425-8C13-33077382FE8F}"/>
              </a:ext>
            </a:extLst>
          </p:cNvPr>
          <p:cNvCxnSpPr>
            <a:cxnSpLocks/>
            <a:stCxn id="49" idx="3"/>
            <a:endCxn id="5" idx="1"/>
          </p:cNvCxnSpPr>
          <p:nvPr/>
        </p:nvCxnSpPr>
        <p:spPr>
          <a:xfrm>
            <a:off x="6986609" y="5786871"/>
            <a:ext cx="309679" cy="3847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Connecteur droit avec flèche 142">
            <a:extLst>
              <a:ext uri="{FF2B5EF4-FFF2-40B4-BE49-F238E27FC236}">
                <a16:creationId xmlns:a16="http://schemas.microsoft.com/office/drawing/2014/main" id="{BEA37328-3A5F-4C89-95E8-538E8793518B}"/>
              </a:ext>
            </a:extLst>
          </p:cNvPr>
          <p:cNvCxnSpPr>
            <a:cxnSpLocks/>
            <a:stCxn id="100" idx="2"/>
            <a:endCxn id="137" idx="0"/>
          </p:cNvCxnSpPr>
          <p:nvPr/>
        </p:nvCxnSpPr>
        <p:spPr>
          <a:xfrm flipH="1">
            <a:off x="5170344" y="5101114"/>
            <a:ext cx="163963" cy="4254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onnecteur droit avec flèche 113">
            <a:extLst>
              <a:ext uri="{FF2B5EF4-FFF2-40B4-BE49-F238E27FC236}">
                <a16:creationId xmlns:a16="http://schemas.microsoft.com/office/drawing/2014/main" id="{282B5D95-92D6-4E45-A68B-CFF148DE239A}"/>
              </a:ext>
            </a:extLst>
          </p:cNvPr>
          <p:cNvCxnSpPr>
            <a:stCxn id="112" idx="1"/>
            <a:endCxn id="50" idx="3"/>
          </p:cNvCxnSpPr>
          <p:nvPr/>
        </p:nvCxnSpPr>
        <p:spPr>
          <a:xfrm flipH="1">
            <a:off x="6262225" y="1995924"/>
            <a:ext cx="381852" cy="494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18" name="Image 117">
            <a:extLst>
              <a:ext uri="{FF2B5EF4-FFF2-40B4-BE49-F238E27FC236}">
                <a16:creationId xmlns:a16="http://schemas.microsoft.com/office/drawing/2014/main" id="{87831DA9-96A0-4DA4-A24D-995BE6B229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068" y="1212929"/>
            <a:ext cx="1191160" cy="1191160"/>
          </a:xfrm>
          <a:prstGeom prst="rect">
            <a:avLst/>
          </a:prstGeom>
        </p:spPr>
      </p:pic>
      <p:pic>
        <p:nvPicPr>
          <p:cNvPr id="13314" name="Picture 2" descr="Afficher l'image d'origi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36170" y="3469648"/>
            <a:ext cx="800900" cy="830997"/>
          </a:xfrm>
          <a:prstGeom prst="rect">
            <a:avLst/>
          </a:prstGeom>
          <a:noFill/>
          <a:extLst>
            <a:ext uri="{909E8E84-426E-40DD-AFC4-6F175D3DCCD1}">
              <a14:hiddenFill xmlns:a14="http://schemas.microsoft.com/office/drawing/2010/main">
                <a:solidFill>
                  <a:srgbClr val="FFFFFF"/>
                </a:solidFill>
              </a14:hiddenFill>
            </a:ext>
          </a:extLst>
        </p:spPr>
      </p:pic>
      <p:pic>
        <p:nvPicPr>
          <p:cNvPr id="48" name="Image 47" descr="Une image contenant texte, clipart&#10;&#10;Description générée automatiquement">
            <a:extLst>
              <a:ext uri="{FF2B5EF4-FFF2-40B4-BE49-F238E27FC236}">
                <a16:creationId xmlns:a16="http://schemas.microsoft.com/office/drawing/2014/main" id="{A2745D4D-FAFA-457B-B1A2-92B5E2CF59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15726" y="558942"/>
            <a:ext cx="1672912" cy="502376"/>
          </a:xfrm>
          <a:prstGeom prst="rect">
            <a:avLst/>
          </a:prstGeom>
        </p:spPr>
      </p:pic>
    </p:spTree>
    <p:extLst>
      <p:ext uri="{BB962C8B-B14F-4D97-AF65-F5344CB8AC3E}">
        <p14:creationId xmlns:p14="http://schemas.microsoft.com/office/powerpoint/2010/main" val="29996072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fade">
                                      <p:cBhvr>
                                        <p:cTn id="48" dur="500"/>
                                        <p:tgtEl>
                                          <p:spTgt spid="78"/>
                                        </p:tgtEl>
                                      </p:cBhvr>
                                    </p:animEffect>
                                  </p:childTnLst>
                                </p:cTn>
                              </p:par>
                              <p:par>
                                <p:cTn id="49" presetID="10" presetClass="entr" presetSubtype="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500"/>
                                        <p:tgtEl>
                                          <p:spTgt spid="50"/>
                                        </p:tgtEl>
                                      </p:cBhvr>
                                    </p:animEffect>
                                  </p:childTnLst>
                                </p:cTn>
                              </p:par>
                              <p:par>
                                <p:cTn id="70" presetID="10" presetClass="entr" presetSubtype="0" fill="hold" nodeType="withEffect">
                                  <p:stCondLst>
                                    <p:cond delay="0"/>
                                  </p:stCondLst>
                                  <p:childTnLst>
                                    <p:set>
                                      <p:cBhvr>
                                        <p:cTn id="71" dur="1" fill="hold">
                                          <p:stCondLst>
                                            <p:cond delay="0"/>
                                          </p:stCondLst>
                                        </p:cTn>
                                        <p:tgtEl>
                                          <p:spTgt spid="68"/>
                                        </p:tgtEl>
                                        <p:attrNameLst>
                                          <p:attrName>style.visibility</p:attrName>
                                        </p:attrNameLst>
                                      </p:cBhvr>
                                      <p:to>
                                        <p:strVal val="visible"/>
                                      </p:to>
                                    </p:set>
                                    <p:animEffect transition="in" filter="fade">
                                      <p:cBhvr>
                                        <p:cTn id="72" dur="500"/>
                                        <p:tgtEl>
                                          <p:spTgt spid="6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par>
                                <p:cTn id="78" presetID="10" presetClass="entr" presetSubtype="0"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00"/>
                                        </p:tgtEl>
                                        <p:attrNameLst>
                                          <p:attrName>style.visibility</p:attrName>
                                        </p:attrNameLst>
                                      </p:cBhvr>
                                      <p:to>
                                        <p:strVal val="visible"/>
                                      </p:to>
                                    </p:set>
                                    <p:animEffect transition="in" filter="fade">
                                      <p:cBhvr>
                                        <p:cTn id="85" dur="500"/>
                                        <p:tgtEl>
                                          <p:spTgt spid="100"/>
                                        </p:tgtEl>
                                      </p:cBhvr>
                                    </p:animEffec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27"/>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7"/>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143"/>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childTnLst>
                                </p:cTn>
                              </p:par>
                              <p:par>
                                <p:cTn id="107" presetID="10" presetClass="entr" presetSubtype="0" fill="hold"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500"/>
                                        <p:tgtEl>
                                          <p:spTgt spid="102"/>
                                        </p:tgtEl>
                                      </p:cBhvr>
                                    </p:animEffec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nodeType="clickEffect">
                                  <p:stCondLst>
                                    <p:cond delay="0"/>
                                  </p:stCondLst>
                                  <p:childTnLst>
                                    <p:set>
                                      <p:cBhvr>
                                        <p:cTn id="113" dur="1" fill="hold">
                                          <p:stCondLst>
                                            <p:cond delay="0"/>
                                          </p:stCondLst>
                                        </p:cTn>
                                        <p:tgtEl>
                                          <p:spTgt spid="138"/>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5"/>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fade">
                                      <p:cBhvr>
                                        <p:cTn id="120" dur="500"/>
                                        <p:tgtEl>
                                          <p:spTgt spid="47"/>
                                        </p:tgtEl>
                                      </p:cBhvr>
                                    </p:animEffect>
                                  </p:childTnLst>
                                </p:cTn>
                              </p:par>
                              <p:par>
                                <p:cTn id="121" presetID="10" presetClass="entr" presetSubtype="0" fill="hold" nodeType="withEffect">
                                  <p:stCondLst>
                                    <p:cond delay="0"/>
                                  </p:stCondLst>
                                  <p:childTnLst>
                                    <p:set>
                                      <p:cBhvr>
                                        <p:cTn id="122" dur="1" fill="hold">
                                          <p:stCondLst>
                                            <p:cond delay="0"/>
                                          </p:stCondLst>
                                        </p:cTn>
                                        <p:tgtEl>
                                          <p:spTgt spid="105"/>
                                        </p:tgtEl>
                                        <p:attrNameLst>
                                          <p:attrName>style.visibility</p:attrName>
                                        </p:attrNameLst>
                                      </p:cBhvr>
                                      <p:to>
                                        <p:strVal val="visible"/>
                                      </p:to>
                                    </p:set>
                                    <p:animEffect transition="in" filter="fade">
                                      <p:cBhvr>
                                        <p:cTn id="123" dur="500"/>
                                        <p:tgtEl>
                                          <p:spTgt spid="105"/>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46"/>
                                        </p:tgtEl>
                                        <p:attrNameLst>
                                          <p:attrName>style.visibility</p:attrName>
                                        </p:attrNameLst>
                                      </p:cBhvr>
                                      <p:to>
                                        <p:strVal val="visible"/>
                                      </p:to>
                                    </p:set>
                                    <p:animEffect transition="in" filter="fade">
                                      <p:cBhvr>
                                        <p:cTn id="128" dur="500"/>
                                        <p:tgtEl>
                                          <p:spTgt spid="46"/>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09"/>
                                        </p:tgtEl>
                                        <p:attrNameLst>
                                          <p:attrName>style.visibility</p:attrName>
                                        </p:attrNameLst>
                                      </p:cBhvr>
                                      <p:to>
                                        <p:strVal val="visible"/>
                                      </p:to>
                                    </p:set>
                                    <p:animEffect transition="in" filter="fade">
                                      <p:cBhvr>
                                        <p:cTn id="131" dur="500"/>
                                        <p:tgtEl>
                                          <p:spTgt spid="109"/>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112"/>
                                        </p:tgtEl>
                                        <p:attrNameLst>
                                          <p:attrName>style.visibility</p:attrName>
                                        </p:attrNameLst>
                                      </p:cBhvr>
                                      <p:to>
                                        <p:strVal val="visible"/>
                                      </p:to>
                                    </p:set>
                                    <p:animEffect transition="in" filter="fade">
                                      <p:cBhvr>
                                        <p:cTn id="136" dur="500"/>
                                        <p:tgtEl>
                                          <p:spTgt spid="112"/>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13314"/>
                                        </p:tgtEl>
                                        <p:attrNameLst>
                                          <p:attrName>style.visibility</p:attrName>
                                        </p:attrNameLst>
                                      </p:cBhvr>
                                      <p:to>
                                        <p:strVal val="visible"/>
                                      </p:to>
                                    </p:set>
                                    <p:animEffect transition="in" filter="fade">
                                      <p:cBhvr>
                                        <p:cTn id="141" dur="500"/>
                                        <p:tgtEl>
                                          <p:spTgt spid="13314"/>
                                        </p:tgtEl>
                                      </p:cBhvr>
                                    </p:animEffect>
                                  </p:childTnLst>
                                </p:cTn>
                              </p:par>
                              <p:par>
                                <p:cTn id="142" presetID="1" presetClass="entr" presetSubtype="0" fill="hold" nodeType="withEffect">
                                  <p:stCondLst>
                                    <p:cond delay="0"/>
                                  </p:stCondLst>
                                  <p:childTnLst>
                                    <p:set>
                                      <p:cBhvr>
                                        <p:cTn id="143"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4" grpId="0" animBg="1"/>
      <p:bldP spid="39" grpId="0" animBg="1"/>
      <p:bldP spid="40" grpId="0" animBg="1"/>
      <p:bldP spid="41" grpId="0" animBg="1"/>
      <p:bldP spid="42" grpId="0" animBg="1"/>
      <p:bldP spid="43" grpId="0" animBg="1"/>
      <p:bldP spid="50" grpId="0" animBg="1"/>
      <p:bldP spid="3" grpId="0"/>
      <p:bldP spid="28" grpId="0"/>
      <p:bldP spid="49" grpId="0" animBg="1"/>
      <p:bldP spid="47" grpId="0" animBg="1"/>
      <p:bldP spid="5" grpId="0"/>
      <p:bldP spid="33" grpId="0"/>
      <p:bldP spid="78" grpId="0" animBg="1"/>
      <p:bldP spid="100" grpId="0" animBg="1"/>
      <p:bldP spid="109" grpId="0" animBg="1"/>
      <p:bldP spid="112" grpId="0" animBg="1"/>
      <p:bldP spid="13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Composition d’un Jeton JWT</a:t>
            </a:r>
          </a:p>
        </p:txBody>
      </p:sp>
      <p:sp>
        <p:nvSpPr>
          <p:cNvPr id="27" name="Rectangle 16"/>
          <p:cNvSpPr>
            <a:spLocks noChangeArrowheads="1"/>
          </p:cNvSpPr>
          <p:nvPr/>
        </p:nvSpPr>
        <p:spPr bwMode="auto">
          <a:xfrm>
            <a:off x="776536" y="1625944"/>
            <a:ext cx="8922195" cy="396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a:lnSpc>
                <a:spcPct val="95000"/>
              </a:lnSpc>
              <a:spcBef>
                <a:spcPct val="35000"/>
              </a:spcBef>
            </a:pPr>
            <a:r>
              <a:rPr lang="fr-FR" altLang="fr-FR" sz="2000" b="1" u="heavy" dirty="0">
                <a:effectLst>
                  <a:outerShdw blurRad="38100" dist="38100" dir="2700000" algn="tl">
                    <a:srgbClr val="000000">
                      <a:alpha val="43137"/>
                    </a:srgbClr>
                  </a:outerShdw>
                </a:effectLst>
                <a:uFill>
                  <a:solidFill>
                    <a:schemeClr val="accent5"/>
                  </a:solidFill>
                </a:uFill>
                <a:latin typeface="Arial Narrow" panose="020B0606020202030204" pitchFamily="34" charset="0"/>
              </a:rPr>
              <a:t>Header</a:t>
            </a:r>
            <a:r>
              <a:rPr lang="fr-FR" altLang="fr-FR" sz="2000" dirty="0">
                <a:effectLst>
                  <a:outerShdw blurRad="38100" dist="38100" dir="2700000" algn="tl">
                    <a:srgbClr val="000000">
                      <a:alpha val="43137"/>
                    </a:srgbClr>
                  </a:outerShdw>
                </a:effectLst>
                <a:latin typeface="Arial Narrow" panose="020B0606020202030204" pitchFamily="34" charset="0"/>
              </a:rPr>
              <a:t> </a:t>
            </a:r>
          </a:p>
          <a:p>
            <a:pPr>
              <a:lnSpc>
                <a:spcPct val="95000"/>
              </a:lnSpc>
              <a:spcBef>
                <a:spcPct val="35000"/>
              </a:spcBef>
            </a:pPr>
            <a:r>
              <a:rPr lang="fr-FR" altLang="fr-FR" sz="2000" dirty="0" err="1">
                <a:latin typeface="Arial Narrow" panose="020B0606020202030204" pitchFamily="34" charset="0"/>
              </a:rPr>
              <a:t>typ</a:t>
            </a:r>
            <a:r>
              <a:rPr lang="fr-FR" altLang="fr-FR" sz="2000" dirty="0">
                <a:latin typeface="Arial Narrow" panose="020B0606020202030204" pitchFamily="34" charset="0"/>
              </a:rPr>
              <a:t> : type du jeton</a:t>
            </a:r>
          </a:p>
          <a:p>
            <a:pPr>
              <a:lnSpc>
                <a:spcPct val="95000"/>
              </a:lnSpc>
              <a:spcBef>
                <a:spcPct val="35000"/>
              </a:spcBef>
            </a:pPr>
            <a:r>
              <a:rPr lang="fr-FR" altLang="fr-FR" sz="2000" dirty="0" err="1">
                <a:latin typeface="Arial Narrow" panose="020B0606020202030204" pitchFamily="34" charset="0"/>
              </a:rPr>
              <a:t>alg</a:t>
            </a:r>
            <a:r>
              <a:rPr lang="fr-FR" altLang="fr-FR" sz="2000" dirty="0">
                <a:latin typeface="Arial Narrow" panose="020B0606020202030204" pitchFamily="34" charset="0"/>
              </a:rPr>
              <a:t> : algorithme de chiffrement utilisé pour la signature</a:t>
            </a:r>
            <a:r>
              <a:rPr lang="fr-FR" altLang="fr-FR" sz="2000" i="1" dirty="0">
                <a:latin typeface="Arial Narrow" panose="020B0606020202030204" pitchFamily="34" charset="0"/>
              </a:rPr>
              <a:t> (HS256, RS256)</a:t>
            </a:r>
          </a:p>
          <a:p>
            <a:pPr>
              <a:lnSpc>
                <a:spcPct val="95000"/>
              </a:lnSpc>
              <a:spcBef>
                <a:spcPct val="35000"/>
              </a:spcBef>
            </a:pPr>
            <a:endParaRPr lang="fr-FR" altLang="fr-FR" sz="2000" dirty="0">
              <a:effectLst>
                <a:outerShdw blurRad="38100" dist="38100" dir="2700000" algn="tl">
                  <a:srgbClr val="000000">
                    <a:alpha val="43137"/>
                  </a:srgbClr>
                </a:outerShdw>
              </a:effectLst>
              <a:latin typeface="Arial Narrow" panose="020B0606020202030204" pitchFamily="34" charset="0"/>
            </a:endParaRPr>
          </a:p>
          <a:p>
            <a:pPr>
              <a:lnSpc>
                <a:spcPct val="95000"/>
              </a:lnSpc>
              <a:spcBef>
                <a:spcPct val="35000"/>
              </a:spcBef>
            </a:pPr>
            <a:r>
              <a:rPr lang="fr-FR" altLang="fr-FR" sz="2000" b="1" u="heavy" dirty="0" err="1">
                <a:effectLst>
                  <a:outerShdw blurRad="38100" dist="38100" dir="2700000" algn="tl">
                    <a:srgbClr val="000000">
                      <a:alpha val="43137"/>
                    </a:srgbClr>
                  </a:outerShdw>
                </a:effectLst>
                <a:uFill>
                  <a:solidFill>
                    <a:schemeClr val="accent6"/>
                  </a:solidFill>
                </a:uFill>
                <a:latin typeface="Arial Narrow" panose="020B0606020202030204" pitchFamily="34" charset="0"/>
              </a:rPr>
              <a:t>Payload</a:t>
            </a:r>
            <a:endParaRPr lang="fr-FR" altLang="fr-FR" sz="2000" dirty="0">
              <a:effectLst>
                <a:outerShdw blurRad="38100" dist="38100" dir="2700000" algn="tl">
                  <a:srgbClr val="000000">
                    <a:alpha val="43137"/>
                  </a:srgbClr>
                </a:outerShdw>
              </a:effectLst>
              <a:latin typeface="Arial Narrow" panose="020B0606020202030204" pitchFamily="34" charset="0"/>
            </a:endParaRPr>
          </a:p>
          <a:p>
            <a:pPr>
              <a:lnSpc>
                <a:spcPct val="95000"/>
              </a:lnSpc>
              <a:spcBef>
                <a:spcPct val="35000"/>
              </a:spcBef>
            </a:pPr>
            <a:r>
              <a:rPr lang="fr-FR" altLang="fr-FR" sz="2000" i="1" dirty="0">
                <a:latin typeface="Arial Narrow" panose="020B0606020202030204" pitchFamily="34" charset="0"/>
              </a:rPr>
              <a:t>(contient les données du jeton)</a:t>
            </a:r>
          </a:p>
          <a:p>
            <a:pPr>
              <a:lnSpc>
                <a:spcPct val="95000"/>
              </a:lnSpc>
              <a:spcBef>
                <a:spcPct val="35000"/>
              </a:spcBef>
            </a:pPr>
            <a:endParaRPr lang="fr-FR" altLang="fr-FR" sz="2000" b="1" u="heavy" dirty="0">
              <a:effectLst>
                <a:outerShdw blurRad="38100" dist="38100" dir="2700000" algn="tl">
                  <a:srgbClr val="000000">
                    <a:alpha val="43137"/>
                  </a:srgbClr>
                </a:outerShdw>
              </a:effectLst>
              <a:uFill>
                <a:solidFill>
                  <a:schemeClr val="accent5"/>
                </a:solidFill>
              </a:uFill>
              <a:latin typeface="Arial Narrow" panose="020B0606020202030204" pitchFamily="34" charset="0"/>
            </a:endParaRPr>
          </a:p>
          <a:p>
            <a:pPr>
              <a:lnSpc>
                <a:spcPct val="95000"/>
              </a:lnSpc>
              <a:spcBef>
                <a:spcPct val="35000"/>
              </a:spcBef>
            </a:pPr>
            <a:r>
              <a:rPr lang="fr-FR" altLang="fr-FR" sz="2000" b="1" u="heavy" dirty="0">
                <a:effectLst>
                  <a:outerShdw blurRad="38100" dist="38100" dir="2700000" algn="tl">
                    <a:srgbClr val="000000">
                      <a:alpha val="43137"/>
                    </a:srgbClr>
                  </a:outerShdw>
                </a:effectLst>
                <a:uFill>
                  <a:solidFill>
                    <a:schemeClr val="bg2">
                      <a:lumMod val="75000"/>
                    </a:schemeClr>
                  </a:solidFill>
                </a:uFill>
                <a:latin typeface="Arial Narrow" panose="020B0606020202030204" pitchFamily="34" charset="0"/>
              </a:rPr>
              <a:t>Signature</a:t>
            </a:r>
            <a:endParaRPr lang="fr-FR" altLang="fr-FR" sz="2000" dirty="0">
              <a:effectLst>
                <a:outerShdw blurRad="38100" dist="38100" dir="2700000" algn="tl">
                  <a:srgbClr val="000000">
                    <a:alpha val="43137"/>
                  </a:srgbClr>
                </a:outerShdw>
              </a:effectLst>
              <a:uFill>
                <a:solidFill>
                  <a:schemeClr val="bg2">
                    <a:lumMod val="75000"/>
                  </a:schemeClr>
                </a:solidFill>
              </a:uFill>
              <a:latin typeface="Arial Narrow" panose="020B0606020202030204" pitchFamily="34" charset="0"/>
            </a:endParaRPr>
          </a:p>
          <a:p>
            <a:pPr>
              <a:lnSpc>
                <a:spcPct val="95000"/>
              </a:lnSpc>
              <a:spcBef>
                <a:spcPct val="35000"/>
              </a:spcBef>
            </a:pPr>
            <a:r>
              <a:rPr lang="fr-FR" altLang="fr-FR" sz="2000" dirty="0">
                <a:latin typeface="Arial Narrow" panose="020B0606020202030204" pitchFamily="34" charset="0"/>
              </a:rPr>
              <a:t>Signature du jeton (hash chiffré avec la clé privée)</a:t>
            </a:r>
          </a:p>
          <a:p>
            <a:pPr>
              <a:lnSpc>
                <a:spcPct val="95000"/>
              </a:lnSpc>
              <a:spcBef>
                <a:spcPct val="35000"/>
              </a:spcBef>
            </a:pPr>
            <a:r>
              <a:rPr lang="fr-FR" altLang="fr-FR" sz="2000" dirty="0">
                <a:latin typeface="Arial Narrow" panose="020B0606020202030204" pitchFamily="34" charset="0"/>
              </a:rPr>
              <a:t>&gt; Possibilité de JWE </a:t>
            </a:r>
            <a:r>
              <a:rPr lang="fr-FR" altLang="fr-FR" sz="2000" i="1" dirty="0">
                <a:latin typeface="Arial Narrow" panose="020B0606020202030204" pitchFamily="34" charset="0"/>
              </a:rPr>
              <a:t>(</a:t>
            </a:r>
            <a:r>
              <a:rPr lang="fr-FR" sz="2000" i="1" dirty="0">
                <a:latin typeface="Arial Narrow" panose="020B0606020202030204" pitchFamily="34" charset="0"/>
              </a:rPr>
              <a:t>JSON Web </a:t>
            </a:r>
            <a:r>
              <a:rPr lang="fr-FR" sz="2000" i="1" dirty="0" err="1">
                <a:latin typeface="Arial Narrow" panose="020B0606020202030204" pitchFamily="34" charset="0"/>
              </a:rPr>
              <a:t>Encryption</a:t>
            </a:r>
            <a:r>
              <a:rPr lang="fr-FR" sz="2000" i="1" dirty="0">
                <a:latin typeface="Arial Narrow" panose="020B0606020202030204" pitchFamily="34" charset="0"/>
              </a:rPr>
              <a:t>)</a:t>
            </a:r>
            <a:r>
              <a:rPr lang="fr-FR" sz="2000" dirty="0">
                <a:latin typeface="Arial Narrow" panose="020B0606020202030204" pitchFamily="34" charset="0"/>
              </a:rPr>
              <a:t>, chiffrement symétrique</a:t>
            </a:r>
          </a:p>
        </p:txBody>
      </p:sp>
      <p:sp>
        <p:nvSpPr>
          <p:cNvPr id="12" name="Rectangle 11">
            <a:extLst>
              <a:ext uri="{FF2B5EF4-FFF2-40B4-BE49-F238E27FC236}">
                <a16:creationId xmlns:a16="http://schemas.microsoft.com/office/drawing/2014/main" id="{6209F61B-41CD-402B-87D2-608C125C8250}"/>
              </a:ext>
            </a:extLst>
          </p:cNvPr>
          <p:cNvSpPr/>
          <p:nvPr/>
        </p:nvSpPr>
        <p:spPr>
          <a:xfrm>
            <a:off x="7689304" y="1625944"/>
            <a:ext cx="1440160" cy="1154984"/>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Header</a:t>
            </a:r>
          </a:p>
        </p:txBody>
      </p:sp>
      <p:sp>
        <p:nvSpPr>
          <p:cNvPr id="21" name="Rectangle 20">
            <a:extLst>
              <a:ext uri="{FF2B5EF4-FFF2-40B4-BE49-F238E27FC236}">
                <a16:creationId xmlns:a16="http://schemas.microsoft.com/office/drawing/2014/main" id="{F085508A-3A7D-48CF-A779-BC820628DE62}"/>
              </a:ext>
            </a:extLst>
          </p:cNvPr>
          <p:cNvSpPr/>
          <p:nvPr/>
        </p:nvSpPr>
        <p:spPr>
          <a:xfrm>
            <a:off x="7689304" y="2780928"/>
            <a:ext cx="1440160" cy="1800200"/>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t>Payload</a:t>
            </a:r>
            <a:endParaRPr lang="fr-FR" sz="1600" dirty="0"/>
          </a:p>
        </p:txBody>
      </p:sp>
      <p:sp>
        <p:nvSpPr>
          <p:cNvPr id="22" name="Rectangle 21">
            <a:extLst>
              <a:ext uri="{FF2B5EF4-FFF2-40B4-BE49-F238E27FC236}">
                <a16:creationId xmlns:a16="http://schemas.microsoft.com/office/drawing/2014/main" id="{D648999E-18B6-44CC-B9F6-1F0D02A425A8}"/>
              </a:ext>
            </a:extLst>
          </p:cNvPr>
          <p:cNvSpPr/>
          <p:nvPr/>
        </p:nvSpPr>
        <p:spPr>
          <a:xfrm>
            <a:off x="7689304" y="4581128"/>
            <a:ext cx="1440160" cy="1224136"/>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Signature</a:t>
            </a:r>
          </a:p>
        </p:txBody>
      </p:sp>
      <p:pic>
        <p:nvPicPr>
          <p:cNvPr id="7" name="Image 6" descr="Une image contenant texte, clipart&#10;&#10;Description générée automatiquement">
            <a:extLst>
              <a:ext uri="{FF2B5EF4-FFF2-40B4-BE49-F238E27FC236}">
                <a16:creationId xmlns:a16="http://schemas.microsoft.com/office/drawing/2014/main" id="{366B8E5B-1D04-4BAC-A017-DDA7255C6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87" y="546076"/>
            <a:ext cx="1672912" cy="502376"/>
          </a:xfrm>
          <a:prstGeom prst="rect">
            <a:avLst/>
          </a:prstGeom>
        </p:spPr>
      </p:pic>
    </p:spTree>
    <p:extLst>
      <p:ext uri="{BB962C8B-B14F-4D97-AF65-F5344CB8AC3E}">
        <p14:creationId xmlns:p14="http://schemas.microsoft.com/office/powerpoint/2010/main" val="3737485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Exemple d’un jeton JWT</a:t>
            </a:r>
          </a:p>
        </p:txBody>
      </p:sp>
      <p:sp>
        <p:nvSpPr>
          <p:cNvPr id="27" name="Rectangle 16"/>
          <p:cNvSpPr>
            <a:spLocks noChangeArrowheads="1"/>
          </p:cNvSpPr>
          <p:nvPr/>
        </p:nvSpPr>
        <p:spPr bwMode="auto">
          <a:xfrm>
            <a:off x="416496" y="1625944"/>
            <a:ext cx="9282235" cy="501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a:lnSpc>
                <a:spcPct val="95000"/>
              </a:lnSpc>
              <a:spcBef>
                <a:spcPct val="35000"/>
              </a:spcBef>
            </a:pPr>
            <a:r>
              <a:rPr lang="fr-FR" sz="1400" i="1" dirty="0">
                <a:solidFill>
                  <a:srgbClr val="B0B932"/>
                </a:solidFill>
                <a:effectLst>
                  <a:outerShdw blurRad="38100" dist="38100" dir="2700000" algn="tl">
                    <a:srgbClr val="000000">
                      <a:alpha val="43137"/>
                    </a:srgbClr>
                  </a:outerShdw>
                </a:effectLst>
                <a:latin typeface="+mj-lt"/>
              </a:rPr>
              <a:t>eyJ0eXAiOiJKV1QiLCJhbGciOiJSUzI1NiJ9.eyJpYXQiOjE2MjQ0MzUzNDcsImV4cCI6MTYyNDQzODk0Nywicm9sZXMiOlsiUk9MRV9VU0VSIl0sInVzZXJuYW1lIjoiY291Y291In0</a:t>
            </a:r>
            <a:r>
              <a:rPr lang="fr-FR" sz="1400" i="1" dirty="0">
                <a:effectLst>
                  <a:outerShdw blurRad="38100" dist="38100" dir="2700000" algn="tl">
                    <a:srgbClr val="000000">
                      <a:alpha val="43137"/>
                    </a:srgbClr>
                  </a:outerShdw>
                </a:effectLst>
                <a:latin typeface="+mj-lt"/>
              </a:rPr>
              <a:t>.</a:t>
            </a:r>
            <a:r>
              <a:rPr lang="fr-FR" sz="1400" i="1" dirty="0">
                <a:solidFill>
                  <a:schemeClr val="accent1"/>
                </a:solidFill>
                <a:effectLst>
                  <a:outerShdw blurRad="38100" dist="38100" dir="2700000" algn="tl">
                    <a:srgbClr val="000000">
                      <a:alpha val="43137"/>
                    </a:srgbClr>
                  </a:outerShdw>
                </a:effectLst>
                <a:latin typeface="+mj-lt"/>
              </a:rPr>
              <a:t>ENMGoIIbALsPjIKNjR4QxokcHw7QublNKeFmtnsfyBfjSl3RGXxtW9ogytHMth0vWHjedB2Sul8_t7OhNFOho5wbGzWrm4XY3yJQ6SVTYfwd53zCqdqQ3G8.</a:t>
            </a:r>
            <a:r>
              <a:rPr lang="fr-FR" sz="1400" i="1" dirty="0">
                <a:solidFill>
                  <a:schemeClr val="bg2"/>
                </a:solidFill>
                <a:effectLst>
                  <a:outerShdw blurRad="38100" dist="38100" dir="2700000" algn="tl">
                    <a:srgbClr val="000000">
                      <a:alpha val="43137"/>
                    </a:srgbClr>
                  </a:outerShdw>
                </a:effectLst>
                <a:latin typeface="+mj-lt"/>
              </a:rPr>
              <a:t>tvF57QdeH2qm2aQvqoGemKCidyS2iN8W1LtkqRUKuw34dD9CurAVUR5ou1i7wxvP-4i8tFr0y2W8Kb8hVTTTeHiGWyikx6BIdRoeyIBsQPBIHfRRr1kUsOtDl4oB2RCHzCl_2ODjG_uLvjuMbhWA_WZx1IPz9D9z81Gne6hEISd1aqSQ</a:t>
            </a:r>
          </a:p>
          <a:p>
            <a:pPr>
              <a:lnSpc>
                <a:spcPct val="95000"/>
              </a:lnSpc>
              <a:spcBef>
                <a:spcPct val="35000"/>
              </a:spcBef>
            </a:pPr>
            <a:r>
              <a:rPr lang="fr-FR" altLang="fr-FR" sz="1600" b="1" u="heavy" dirty="0">
                <a:effectLst>
                  <a:outerShdw blurRad="38100" dist="38100" dir="2700000" algn="tl">
                    <a:srgbClr val="000000">
                      <a:alpha val="43137"/>
                    </a:srgbClr>
                  </a:outerShdw>
                </a:effectLst>
                <a:uFill>
                  <a:solidFill>
                    <a:schemeClr val="accent5"/>
                  </a:solidFill>
                </a:uFill>
                <a:latin typeface="+mj-lt"/>
              </a:rPr>
              <a:t>Header</a:t>
            </a:r>
            <a:endParaRPr lang="fr-FR" sz="1600" i="1" dirty="0">
              <a:effectLst>
                <a:outerShdw blurRad="38100" dist="38100" dir="2700000" algn="tl">
                  <a:srgbClr val="000000">
                    <a:alpha val="43137"/>
                  </a:srgbClr>
                </a:outerShdw>
              </a:effectLst>
              <a:latin typeface="+mj-lt"/>
            </a:endParaRPr>
          </a:p>
          <a:p>
            <a:pPr>
              <a:lnSpc>
                <a:spcPct val="95000"/>
              </a:lnSpc>
              <a:spcBef>
                <a:spcPct val="35000"/>
              </a:spcBef>
            </a:pPr>
            <a:r>
              <a:rPr lang="fr-FR" sz="1600" i="1" dirty="0">
                <a:effectLst>
                  <a:outerShdw blurRad="38100" dist="38100" dir="2700000" algn="tl">
                    <a:srgbClr val="000000">
                      <a:alpha val="43137"/>
                    </a:srgbClr>
                  </a:outerShdw>
                </a:effectLst>
                <a:latin typeface="+mj-lt"/>
              </a:rPr>
              <a:t>{</a:t>
            </a:r>
          </a:p>
          <a:p>
            <a:pPr lvl="1">
              <a:lnSpc>
                <a:spcPct val="95000"/>
              </a:lnSpc>
              <a:spcBef>
                <a:spcPct val="35000"/>
              </a:spcBef>
            </a:pPr>
            <a:r>
              <a:rPr lang="fr-FR" sz="1600" i="1" dirty="0">
                <a:effectLst>
                  <a:outerShdw blurRad="38100" dist="38100" dir="2700000" algn="tl">
                    <a:srgbClr val="000000">
                      <a:alpha val="43137"/>
                    </a:srgbClr>
                  </a:outerShdw>
                </a:effectLst>
                <a:latin typeface="+mj-lt"/>
              </a:rPr>
              <a:t>"</a:t>
            </a:r>
            <a:r>
              <a:rPr lang="fr-FR" sz="1600" i="1" dirty="0" err="1">
                <a:effectLst>
                  <a:outerShdw blurRad="38100" dist="38100" dir="2700000" algn="tl">
                    <a:srgbClr val="000000">
                      <a:alpha val="43137"/>
                    </a:srgbClr>
                  </a:outerShdw>
                </a:effectLst>
                <a:latin typeface="+mj-lt"/>
              </a:rPr>
              <a:t>typ</a:t>
            </a:r>
            <a:r>
              <a:rPr lang="fr-FR" sz="1600" i="1" dirty="0">
                <a:effectLst>
                  <a:outerShdw blurRad="38100" dist="38100" dir="2700000" algn="tl">
                    <a:srgbClr val="000000">
                      <a:alpha val="43137"/>
                    </a:srgbClr>
                  </a:outerShdw>
                </a:effectLst>
                <a:latin typeface="+mj-lt"/>
              </a:rPr>
              <a:t>":"JWT",</a:t>
            </a:r>
          </a:p>
          <a:p>
            <a:pPr lvl="1">
              <a:lnSpc>
                <a:spcPct val="95000"/>
              </a:lnSpc>
              <a:spcBef>
                <a:spcPct val="35000"/>
              </a:spcBef>
            </a:pPr>
            <a:r>
              <a:rPr lang="fr-FR" sz="1600" i="1" dirty="0">
                <a:effectLst>
                  <a:outerShdw blurRad="38100" dist="38100" dir="2700000" algn="tl">
                    <a:srgbClr val="000000">
                      <a:alpha val="43137"/>
                    </a:srgbClr>
                  </a:outerShdw>
                </a:effectLst>
                <a:latin typeface="+mj-lt"/>
              </a:rPr>
              <a:t>"alg":"RS256"</a:t>
            </a:r>
          </a:p>
          <a:p>
            <a:pPr>
              <a:lnSpc>
                <a:spcPct val="95000"/>
              </a:lnSpc>
              <a:spcBef>
                <a:spcPct val="35000"/>
              </a:spcBef>
            </a:pPr>
            <a:r>
              <a:rPr lang="fr-FR" sz="1600" i="1" dirty="0">
                <a:effectLst>
                  <a:outerShdw blurRad="38100" dist="38100" dir="2700000" algn="tl">
                    <a:srgbClr val="000000">
                      <a:alpha val="43137"/>
                    </a:srgbClr>
                  </a:outerShdw>
                </a:effectLst>
                <a:latin typeface="+mj-lt"/>
              </a:rPr>
              <a:t>}</a:t>
            </a:r>
          </a:p>
          <a:p>
            <a:pPr>
              <a:lnSpc>
                <a:spcPct val="95000"/>
              </a:lnSpc>
              <a:spcBef>
                <a:spcPct val="35000"/>
              </a:spcBef>
            </a:pPr>
            <a:r>
              <a:rPr lang="fr-FR" altLang="fr-FR" sz="1600" b="1" u="heavy" dirty="0" err="1">
                <a:effectLst>
                  <a:outerShdw blurRad="38100" dist="38100" dir="2700000" algn="tl">
                    <a:srgbClr val="000000">
                      <a:alpha val="43137"/>
                    </a:srgbClr>
                  </a:outerShdw>
                </a:effectLst>
                <a:uFill>
                  <a:solidFill>
                    <a:schemeClr val="accent6"/>
                  </a:solidFill>
                </a:uFill>
                <a:latin typeface="+mj-lt"/>
              </a:rPr>
              <a:t>Payload</a:t>
            </a:r>
            <a:endParaRPr lang="fr-FR" sz="1600" i="1" dirty="0">
              <a:effectLst>
                <a:outerShdw blurRad="38100" dist="38100" dir="2700000" algn="tl">
                  <a:srgbClr val="000000">
                    <a:alpha val="43137"/>
                  </a:srgbClr>
                </a:outerShdw>
              </a:effectLst>
              <a:latin typeface="+mj-lt"/>
            </a:endParaRPr>
          </a:p>
          <a:p>
            <a:pPr>
              <a:lnSpc>
                <a:spcPct val="95000"/>
              </a:lnSpc>
              <a:spcBef>
                <a:spcPct val="35000"/>
              </a:spcBef>
            </a:pPr>
            <a:r>
              <a:rPr lang="fr-FR" sz="1600" i="1" dirty="0">
                <a:effectLst>
                  <a:outerShdw blurRad="38100" dist="38100" dir="2700000" algn="tl">
                    <a:srgbClr val="000000">
                      <a:alpha val="43137"/>
                    </a:srgbClr>
                  </a:outerShdw>
                </a:effectLst>
                <a:latin typeface="+mj-lt"/>
              </a:rPr>
              <a:t>{</a:t>
            </a:r>
          </a:p>
          <a:p>
            <a:pPr lvl="1">
              <a:lnSpc>
                <a:spcPct val="95000"/>
              </a:lnSpc>
              <a:spcBef>
                <a:spcPct val="35000"/>
              </a:spcBef>
            </a:pPr>
            <a:r>
              <a:rPr lang="fr-FR" sz="1600" i="1" dirty="0">
                <a:effectLst>
                  <a:outerShdw blurRad="38100" dist="38100" dir="2700000" algn="tl">
                    <a:srgbClr val="000000">
                      <a:alpha val="43137"/>
                    </a:srgbClr>
                  </a:outerShdw>
                </a:effectLst>
                <a:latin typeface="+mj-lt"/>
              </a:rPr>
              <a:t>"</a:t>
            </a:r>
            <a:r>
              <a:rPr lang="fr-FR" sz="1600" i="1" dirty="0" err="1">
                <a:effectLst>
                  <a:outerShdw blurRad="38100" dist="38100" dir="2700000" algn="tl">
                    <a:srgbClr val="000000">
                      <a:alpha val="43137"/>
                    </a:srgbClr>
                  </a:outerShdw>
                </a:effectLst>
                <a:latin typeface="+mj-lt"/>
              </a:rPr>
              <a:t>roles</a:t>
            </a:r>
            <a:r>
              <a:rPr lang="fr-FR" sz="1600" i="1" dirty="0">
                <a:effectLst>
                  <a:outerShdw blurRad="38100" dist="38100" dir="2700000" algn="tl">
                    <a:srgbClr val="000000">
                      <a:alpha val="43137"/>
                    </a:srgbClr>
                  </a:outerShdw>
                </a:effectLst>
                <a:latin typeface="+mj-lt"/>
              </a:rPr>
              <a:t>":["ROLE_USER"],</a:t>
            </a:r>
          </a:p>
          <a:p>
            <a:pPr lvl="1">
              <a:lnSpc>
                <a:spcPct val="95000"/>
              </a:lnSpc>
              <a:spcBef>
                <a:spcPct val="35000"/>
              </a:spcBef>
            </a:pPr>
            <a:r>
              <a:rPr lang="fr-FR" sz="1600" i="1" dirty="0">
                <a:effectLst>
                  <a:outerShdw blurRad="38100" dist="38100" dir="2700000" algn="tl">
                    <a:srgbClr val="000000">
                      <a:alpha val="43137"/>
                    </a:srgbClr>
                  </a:outerShdw>
                </a:effectLst>
                <a:latin typeface="+mj-lt"/>
              </a:rPr>
              <a:t>"</a:t>
            </a:r>
            <a:r>
              <a:rPr lang="fr-FR" sz="1600" i="1" dirty="0" err="1">
                <a:effectLst>
                  <a:outerShdw blurRad="38100" dist="38100" dir="2700000" algn="tl">
                    <a:srgbClr val="000000">
                      <a:alpha val="43137"/>
                    </a:srgbClr>
                  </a:outerShdw>
                </a:effectLst>
                <a:latin typeface="+mj-lt"/>
              </a:rPr>
              <a:t>username</a:t>
            </a:r>
            <a:r>
              <a:rPr lang="fr-FR" sz="1600" i="1" dirty="0">
                <a:effectLst>
                  <a:outerShdw blurRad="38100" dist="38100" dir="2700000" algn="tl">
                    <a:srgbClr val="000000">
                      <a:alpha val="43137"/>
                    </a:srgbClr>
                  </a:outerShdw>
                </a:effectLst>
                <a:latin typeface="+mj-lt"/>
              </a:rPr>
              <a:t>": "user1"</a:t>
            </a:r>
          </a:p>
          <a:p>
            <a:pPr>
              <a:lnSpc>
                <a:spcPct val="95000"/>
              </a:lnSpc>
              <a:spcBef>
                <a:spcPct val="35000"/>
              </a:spcBef>
            </a:pPr>
            <a:r>
              <a:rPr lang="fr-FR" sz="1600" i="1" dirty="0">
                <a:effectLst>
                  <a:outerShdw blurRad="38100" dist="38100" dir="2700000" algn="tl">
                    <a:srgbClr val="000000">
                      <a:alpha val="43137"/>
                    </a:srgbClr>
                  </a:outerShdw>
                </a:effectLst>
                <a:latin typeface="+mj-lt"/>
              </a:rPr>
              <a:t>}</a:t>
            </a:r>
          </a:p>
          <a:p>
            <a:pPr>
              <a:lnSpc>
                <a:spcPct val="95000"/>
              </a:lnSpc>
              <a:spcBef>
                <a:spcPct val="35000"/>
              </a:spcBef>
            </a:pPr>
            <a:r>
              <a:rPr lang="fr-FR" altLang="fr-FR" sz="1600" b="1" u="heavy" dirty="0">
                <a:effectLst>
                  <a:outerShdw blurRad="38100" dist="38100" dir="2700000" algn="tl">
                    <a:srgbClr val="000000">
                      <a:alpha val="43137"/>
                    </a:srgbClr>
                  </a:outerShdw>
                </a:effectLst>
                <a:uFill>
                  <a:solidFill>
                    <a:schemeClr val="bg2">
                      <a:lumMod val="75000"/>
                    </a:schemeClr>
                  </a:solidFill>
                </a:uFill>
                <a:latin typeface="+mj-lt"/>
              </a:rPr>
              <a:t>Signature</a:t>
            </a:r>
            <a:endParaRPr lang="fr-FR" sz="1600" i="1" dirty="0">
              <a:effectLst>
                <a:outerShdw blurRad="38100" dist="38100" dir="2700000" algn="tl">
                  <a:srgbClr val="000000">
                    <a:alpha val="43137"/>
                  </a:srgbClr>
                </a:outerShdw>
              </a:effectLst>
              <a:latin typeface="+mj-lt"/>
            </a:endParaRPr>
          </a:p>
          <a:p>
            <a:pPr>
              <a:lnSpc>
                <a:spcPct val="95000"/>
              </a:lnSpc>
              <a:spcBef>
                <a:spcPct val="35000"/>
              </a:spcBef>
            </a:pPr>
            <a:r>
              <a:rPr lang="fr-FR" sz="1600" i="1" dirty="0">
                <a:effectLst>
                  <a:outerShdw blurRad="38100" dist="38100" dir="2700000" algn="tl">
                    <a:srgbClr val="000000">
                      <a:alpha val="43137"/>
                    </a:srgbClr>
                  </a:outerShdw>
                </a:effectLst>
                <a:latin typeface="+mj-lt"/>
              </a:rPr>
              <a:t>4 . cG1Gô.nSJxY</a:t>
            </a:r>
            <a:r>
              <a:rPr lang="az-Cyrl-AZ" sz="1600" i="1" dirty="0">
                <a:effectLst>
                  <a:outerShdw blurRad="38100" dist="38100" dir="2700000" algn="tl">
                    <a:srgbClr val="000000">
                      <a:alpha val="43137"/>
                    </a:srgbClr>
                  </a:outerShdw>
                </a:effectLst>
                <a:latin typeface="+mj-lt"/>
              </a:rPr>
              <a:t>җ</a:t>
            </a:r>
            <a:r>
              <a:rPr lang="fr-FR" sz="1600" i="1" dirty="0">
                <a:effectLst>
                  <a:outerShdw blurRad="38100" dist="38100" dir="2700000" algn="tl">
                    <a:srgbClr val="000000">
                      <a:alpha val="43137"/>
                    </a:srgbClr>
                  </a:outerShdw>
                </a:effectLst>
                <a:latin typeface="+mj-lt"/>
              </a:rPr>
              <a:t>tF_V2s-K7dMhjv7Ȕ:ITy0v7oumB'rKhmKJP</a:t>
            </a:r>
            <a:r>
              <a:rPr lang="nqo-GN" sz="1600" i="1" dirty="0">
                <a:effectLst>
                  <a:outerShdw blurRad="38100" dist="38100" dir="2700000" algn="tl">
                    <a:srgbClr val="000000">
                      <a:alpha val="43137"/>
                    </a:srgbClr>
                  </a:outerShdw>
                </a:effectLst>
                <a:latin typeface="+mj-lt"/>
              </a:rPr>
              <a:t>߇</a:t>
            </a:r>
            <a:r>
              <a:rPr lang="fr-FR" sz="1600" i="1" dirty="0">
                <a:effectLst>
                  <a:outerShdw blurRad="38100" dist="38100" dir="2700000" algn="tl">
                    <a:srgbClr val="000000">
                      <a:alpha val="43137"/>
                    </a:srgbClr>
                  </a:outerShdw>
                </a:effectLst>
                <a:latin typeface="+mj-lt"/>
              </a:rPr>
              <a:t>C+U</a:t>
            </a:r>
            <a:r>
              <a:rPr lang="ja-JP" altLang="fr-FR" sz="1600" i="1" dirty="0">
                <a:effectLst>
                  <a:outerShdw blurRad="38100" dist="38100" dir="2700000" algn="tl">
                    <a:srgbClr val="000000">
                      <a:alpha val="43137"/>
                    </a:srgbClr>
                  </a:outerShdw>
                </a:effectLst>
                <a:latin typeface="+mj-lt"/>
              </a:rPr>
              <a:t>拵</a:t>
            </a:r>
            <a:r>
              <a:rPr lang="fr-FR" altLang="ja-JP" sz="1600" i="1" dirty="0">
                <a:effectLst>
                  <a:outerShdw blurRad="38100" dist="38100" dir="2700000" algn="tl">
                    <a:srgbClr val="000000">
                      <a:alpha val="43137"/>
                    </a:srgbClr>
                  </a:outerShdw>
                </a:effectLst>
                <a:latin typeface="+mj-lt"/>
              </a:rPr>
              <a:t>1</a:t>
            </a:r>
            <a:r>
              <a:rPr lang="fr-FR" sz="1600" i="1" dirty="0">
                <a:effectLst>
                  <a:outerShdw blurRad="38100" dist="38100" dir="2700000" algn="tl">
                    <a:srgbClr val="000000">
                      <a:alpha val="43137"/>
                    </a:srgbClr>
                  </a:outerShdw>
                </a:effectLst>
                <a:latin typeface="+mj-lt"/>
              </a:rPr>
              <a:t>EL[SM7eLzQER$hUij]=z</a:t>
            </a:r>
            <a:r>
              <a:rPr lang="ar-AE" sz="1600" i="1" dirty="0">
                <a:effectLst>
                  <a:outerShdw blurRad="38100" dist="38100" dir="2700000" algn="tl">
                    <a:srgbClr val="000000">
                      <a:alpha val="43137"/>
                    </a:srgbClr>
                  </a:outerShdw>
                </a:effectLst>
                <a:latin typeface="+mj-lt"/>
              </a:rPr>
              <a:t>ٙ%</a:t>
            </a:r>
            <a:r>
              <a:rPr lang="fr-FR" sz="1600" i="1" dirty="0">
                <a:effectLst>
                  <a:outerShdw blurRad="38100" dist="38100" dir="2700000" algn="tl">
                    <a:srgbClr val="000000">
                      <a:alpha val="43137"/>
                    </a:srgbClr>
                  </a:outerShdw>
                </a:effectLst>
                <a:latin typeface="+mj-lt"/>
              </a:rPr>
              <a:t>d:hyRí^(dB0co.1VR</a:t>
            </a:r>
            <a:endParaRPr lang="hy-AM" sz="1600" i="1" dirty="0">
              <a:effectLst>
                <a:outerShdw blurRad="38100" dist="38100" dir="2700000" algn="tl">
                  <a:srgbClr val="000000">
                    <a:alpha val="43137"/>
                  </a:srgbClr>
                </a:outerShdw>
              </a:effectLst>
              <a:latin typeface="+mj-lt"/>
            </a:endParaRPr>
          </a:p>
          <a:p>
            <a:pPr>
              <a:lnSpc>
                <a:spcPct val="95000"/>
              </a:lnSpc>
              <a:spcBef>
                <a:spcPct val="35000"/>
              </a:spcBef>
            </a:pPr>
            <a:endParaRPr lang="fr-FR" sz="1400" i="1" dirty="0">
              <a:effectLst>
                <a:outerShdw blurRad="38100" dist="38100" dir="2700000" algn="tl">
                  <a:srgbClr val="000000">
                    <a:alpha val="43137"/>
                  </a:srgbClr>
                </a:outerShdw>
              </a:effectLst>
              <a:latin typeface="+mj-lt"/>
            </a:endParaRPr>
          </a:p>
        </p:txBody>
      </p:sp>
      <p:pic>
        <p:nvPicPr>
          <p:cNvPr id="4" name="Image 3" descr="Une image contenant texte, clipart&#10;&#10;Description générée automatiquement">
            <a:extLst>
              <a:ext uri="{FF2B5EF4-FFF2-40B4-BE49-F238E27FC236}">
                <a16:creationId xmlns:a16="http://schemas.microsoft.com/office/drawing/2014/main" id="{FBC8A26E-1C3E-43A1-9CE1-EB79E2D9C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87" y="565536"/>
            <a:ext cx="1672912" cy="502376"/>
          </a:xfrm>
          <a:prstGeom prst="rect">
            <a:avLst/>
          </a:prstGeom>
        </p:spPr>
      </p:pic>
    </p:spTree>
    <p:extLst>
      <p:ext uri="{BB962C8B-B14F-4D97-AF65-F5344CB8AC3E}">
        <p14:creationId xmlns:p14="http://schemas.microsoft.com/office/powerpoint/2010/main" val="246051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Utilisation d’un </a:t>
            </a:r>
            <a:r>
              <a:rPr lang="fr-FR" sz="3200" cap="small" dirty="0" err="1">
                <a:effectLst>
                  <a:outerShdw blurRad="38100" dist="38100" dir="2700000" algn="tl">
                    <a:srgbClr val="000000">
                      <a:alpha val="43137"/>
                    </a:srgbClr>
                  </a:outerShdw>
                </a:effectLst>
              </a:rPr>
              <a:t>token</a:t>
            </a:r>
            <a:r>
              <a:rPr lang="fr-FR" sz="3200" cap="small" dirty="0">
                <a:effectLst>
                  <a:outerShdw blurRad="38100" dist="38100" dir="2700000" algn="tl">
                    <a:srgbClr val="000000">
                      <a:alpha val="43137"/>
                    </a:srgbClr>
                  </a:outerShdw>
                </a:effectLst>
              </a:rPr>
              <a:t> JWT</a:t>
            </a:r>
          </a:p>
        </p:txBody>
      </p:sp>
      <p:sp>
        <p:nvSpPr>
          <p:cNvPr id="27" name="Rectangle 16"/>
          <p:cNvSpPr>
            <a:spLocks noChangeArrowheads="1"/>
          </p:cNvSpPr>
          <p:nvPr/>
        </p:nvSpPr>
        <p:spPr bwMode="auto">
          <a:xfrm>
            <a:off x="1674893" y="1971302"/>
            <a:ext cx="8058099" cy="145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marL="342900" indent="-342900">
              <a:lnSpc>
                <a:spcPct val="95000"/>
              </a:lnSpc>
              <a:spcBef>
                <a:spcPct val="35000"/>
              </a:spcBef>
              <a:buClr>
                <a:srgbClr val="8B6D4A"/>
              </a:buClr>
              <a:buFont typeface="Arial" panose="020B0604020202020204" pitchFamily="34" charset="0"/>
              <a:buChar char="•"/>
            </a:pPr>
            <a:r>
              <a:rPr lang="fr-FR" altLang="fr-FR" sz="2000" dirty="0">
                <a:latin typeface="Arial Narrow" panose="020B0606020202030204" pitchFamily="34" charset="0"/>
              </a:rPr>
              <a:t>Durée de vie </a:t>
            </a:r>
            <a:r>
              <a:rPr lang="fr-FR" altLang="fr-FR" sz="2000" b="1" dirty="0">
                <a:effectLst>
                  <a:outerShdw blurRad="38100" dist="38100" dir="2700000" algn="tl">
                    <a:srgbClr val="000000">
                      <a:alpha val="43137"/>
                    </a:srgbClr>
                  </a:outerShdw>
                </a:effectLst>
                <a:latin typeface="+mj-lt"/>
                <a:ea typeface="+mn-ea"/>
              </a:rPr>
              <a:t>limitée</a:t>
            </a:r>
          </a:p>
          <a:p>
            <a:pPr marL="342900" indent="-342900">
              <a:lnSpc>
                <a:spcPct val="95000"/>
              </a:lnSpc>
              <a:spcBef>
                <a:spcPct val="35000"/>
              </a:spcBef>
              <a:buClr>
                <a:srgbClr val="8B6D4A"/>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ea typeface="+mn-ea"/>
              </a:rPr>
              <a:t>Décorrélation de l’authentification et des appels à l’API</a:t>
            </a:r>
            <a:r>
              <a:rPr lang="fr-FR" sz="2000" dirty="0">
                <a:latin typeface="Arial Narrow" panose="020B0606020202030204" pitchFamily="34" charset="0"/>
              </a:rPr>
              <a:t>, un appel « attrapé » ne pouvant pas être rejoué, le </a:t>
            </a:r>
            <a:r>
              <a:rPr lang="fr-FR" sz="2000" dirty="0" err="1">
                <a:latin typeface="Arial Narrow" panose="020B0606020202030204" pitchFamily="34" charset="0"/>
              </a:rPr>
              <a:t>token</a:t>
            </a:r>
            <a:r>
              <a:rPr lang="fr-FR" sz="2000" dirty="0">
                <a:latin typeface="Arial Narrow" panose="020B0606020202030204" pitchFamily="34" charset="0"/>
              </a:rPr>
              <a:t> ayant expiré</a:t>
            </a:r>
          </a:p>
          <a:p>
            <a:pPr marL="342900" indent="-342900">
              <a:lnSpc>
                <a:spcPct val="95000"/>
              </a:lnSpc>
              <a:spcBef>
                <a:spcPct val="35000"/>
              </a:spcBef>
              <a:buClr>
                <a:srgbClr val="8B6D4A"/>
              </a:buClr>
              <a:buFont typeface="Arial" panose="020B0604020202020204" pitchFamily="34" charset="0"/>
              <a:buChar char="•"/>
            </a:pPr>
            <a:r>
              <a:rPr lang="fr-FR" sz="2000" dirty="0">
                <a:latin typeface="Arial Narrow" panose="020B0606020202030204" pitchFamily="34" charset="0"/>
              </a:rPr>
              <a:t>Sécurité optimale grâce à l’utilisation de la </a:t>
            </a:r>
            <a:r>
              <a:rPr lang="fr-FR" sz="2000" b="1" dirty="0">
                <a:effectLst>
                  <a:outerShdw blurRad="38100" dist="38100" dir="2700000" algn="tl">
                    <a:srgbClr val="000000">
                      <a:alpha val="43137"/>
                    </a:srgbClr>
                  </a:outerShdw>
                </a:effectLst>
                <a:latin typeface="+mj-lt"/>
                <a:ea typeface="+mn-ea"/>
              </a:rPr>
              <a:t>signature numérique</a:t>
            </a:r>
            <a:r>
              <a:rPr lang="fr-FR" sz="2000" dirty="0">
                <a:latin typeface="Arial Narrow" panose="020B0606020202030204" pitchFamily="34" charset="0"/>
              </a:rPr>
              <a:t>	</a:t>
            </a:r>
          </a:p>
        </p:txBody>
      </p:sp>
      <p:pic>
        <p:nvPicPr>
          <p:cNvPr id="4" name="Image 3" descr="Une image contenant texte, clipart&#10;&#10;Description générée automatiquement">
            <a:extLst>
              <a:ext uri="{FF2B5EF4-FFF2-40B4-BE49-F238E27FC236}">
                <a16:creationId xmlns:a16="http://schemas.microsoft.com/office/drawing/2014/main" id="{690F5CDC-A8D1-4438-AD75-CD330CD96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7787" y="565536"/>
            <a:ext cx="1672912" cy="502376"/>
          </a:xfrm>
          <a:prstGeom prst="rect">
            <a:avLst/>
          </a:prstGeom>
        </p:spPr>
      </p:pic>
      <p:pic>
        <p:nvPicPr>
          <p:cNvPr id="5" name="Picture 2" descr="Afficher l'image d'origine">
            <a:extLst>
              <a:ext uri="{FF2B5EF4-FFF2-40B4-BE49-F238E27FC236}">
                <a16:creationId xmlns:a16="http://schemas.microsoft.com/office/drawing/2014/main" id="{191F654A-C6AA-4095-89CE-62A2F267F7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44" t="7875" r="51684" b="3532"/>
          <a:stretch/>
        </p:blipFill>
        <p:spPr bwMode="auto">
          <a:xfrm>
            <a:off x="121409" y="1948607"/>
            <a:ext cx="1512168" cy="14463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fficher l'image d'origine">
            <a:extLst>
              <a:ext uri="{FF2B5EF4-FFF2-40B4-BE49-F238E27FC236}">
                <a16:creationId xmlns:a16="http://schemas.microsoft.com/office/drawing/2014/main" id="{B30704B3-D4CE-40E7-ADAF-19D8F0FCBFF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020" t="5662" r="4401" b="5745"/>
          <a:stretch/>
        </p:blipFill>
        <p:spPr bwMode="auto">
          <a:xfrm>
            <a:off x="147367" y="4437112"/>
            <a:ext cx="1460252" cy="14285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6">
            <a:extLst>
              <a:ext uri="{FF2B5EF4-FFF2-40B4-BE49-F238E27FC236}">
                <a16:creationId xmlns:a16="http://schemas.microsoft.com/office/drawing/2014/main" id="{D757442E-DA43-4266-9FF6-EC6C6B624271}"/>
              </a:ext>
            </a:extLst>
          </p:cNvPr>
          <p:cNvSpPr>
            <a:spLocks noChangeArrowheads="1"/>
          </p:cNvSpPr>
          <p:nvPr/>
        </p:nvSpPr>
        <p:spPr bwMode="auto">
          <a:xfrm>
            <a:off x="1637982" y="4653136"/>
            <a:ext cx="8058099" cy="145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36000" rIns="36000" bIns="36000">
            <a:spAutoFit/>
          </a:bodyPr>
          <a:lstStyle>
            <a:lvl1pPr>
              <a:defRPr>
                <a:solidFill>
                  <a:schemeClr val="tx1"/>
                </a:solidFill>
                <a:latin typeface="Swis721 Lt BT" pitchFamily="34" charset="0"/>
                <a:ea typeface="ＭＳ Ｐゴシック" pitchFamily="34" charset="-128"/>
              </a:defRPr>
            </a:lvl1pPr>
            <a:lvl2pPr marL="742950" indent="-285750">
              <a:defRPr>
                <a:solidFill>
                  <a:schemeClr val="tx1"/>
                </a:solidFill>
                <a:latin typeface="Swis721 Lt BT" pitchFamily="34" charset="0"/>
                <a:ea typeface="ＭＳ Ｐゴシック" pitchFamily="34" charset="-128"/>
              </a:defRPr>
            </a:lvl2pPr>
            <a:lvl3pPr marL="1143000" indent="-228600">
              <a:defRPr>
                <a:solidFill>
                  <a:schemeClr val="tx1"/>
                </a:solidFill>
                <a:latin typeface="Swis721 Lt BT" pitchFamily="34" charset="0"/>
                <a:ea typeface="ＭＳ Ｐゴシック" pitchFamily="34" charset="-128"/>
              </a:defRPr>
            </a:lvl3pPr>
            <a:lvl4pPr marL="1600200" indent="-228600">
              <a:defRPr>
                <a:solidFill>
                  <a:schemeClr val="tx1"/>
                </a:solidFill>
                <a:latin typeface="Swis721 Lt BT" pitchFamily="34" charset="0"/>
                <a:ea typeface="ＭＳ Ｐゴシック" pitchFamily="34" charset="-128"/>
              </a:defRPr>
            </a:lvl4pPr>
            <a:lvl5pPr marL="2057400" indent="-228600">
              <a:defRPr>
                <a:solidFill>
                  <a:schemeClr val="tx1"/>
                </a:solidFill>
                <a:latin typeface="Swis721 Lt BT"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Swis721 Lt BT" pitchFamily="34" charset="0"/>
                <a:ea typeface="ＭＳ Ｐゴシック" pitchFamily="34" charset="-128"/>
              </a:defRPr>
            </a:lvl9pPr>
          </a:lstStyle>
          <a:p>
            <a:pPr marL="342900" indent="-342900">
              <a:lnSpc>
                <a:spcPct val="95000"/>
              </a:lnSpc>
              <a:spcBef>
                <a:spcPct val="35000"/>
              </a:spcBef>
              <a:buClr>
                <a:srgbClr val="8B6D4A"/>
              </a:buClr>
              <a:buFont typeface="Arial" panose="020B0604020202020204" pitchFamily="34" charset="0"/>
              <a:buChar char="•"/>
            </a:pPr>
            <a:r>
              <a:rPr lang="fr-FR" sz="2000" dirty="0">
                <a:latin typeface="Arial Narrow" panose="020B0606020202030204" pitchFamily="34" charset="0"/>
              </a:rPr>
              <a:t>Il y a de l’</a:t>
            </a:r>
            <a:r>
              <a:rPr lang="fr-FR" sz="2000" b="1" dirty="0">
                <a:effectLst>
                  <a:outerShdw blurRad="38100" dist="38100" dir="2700000" algn="tl">
                    <a:srgbClr val="000000">
                      <a:alpha val="43137"/>
                    </a:srgbClr>
                  </a:outerShdw>
                </a:effectLst>
                <a:latin typeface="+mj-lt"/>
                <a:ea typeface="+mn-ea"/>
              </a:rPr>
              <a:t>inertie</a:t>
            </a:r>
            <a:r>
              <a:rPr lang="fr-FR" sz="2000" dirty="0">
                <a:latin typeface="Arial Narrow" panose="020B0606020202030204" pitchFamily="34" charset="0"/>
              </a:rPr>
              <a:t>, pour intervenir sur le compte utilisateur (désactivation, suppression,…), il faut attendre que le jeton </a:t>
            </a:r>
            <a:r>
              <a:rPr lang="fr-FR" sz="2000" b="1" dirty="0">
                <a:effectLst>
                  <a:outerShdw blurRad="38100" dist="38100" dir="2700000" algn="tl">
                    <a:srgbClr val="000000">
                      <a:alpha val="43137"/>
                    </a:srgbClr>
                  </a:outerShdw>
                </a:effectLst>
                <a:latin typeface="+mj-lt"/>
                <a:ea typeface="+mn-ea"/>
              </a:rPr>
              <a:t>expire</a:t>
            </a:r>
            <a:r>
              <a:rPr lang="fr-FR" sz="2000" dirty="0">
                <a:latin typeface="Arial Narrow" panose="020B0606020202030204" pitchFamily="34" charset="0"/>
              </a:rPr>
              <a:t>.</a:t>
            </a:r>
          </a:p>
          <a:p>
            <a:pPr marL="342900" indent="-342900">
              <a:lnSpc>
                <a:spcPct val="95000"/>
              </a:lnSpc>
              <a:spcBef>
                <a:spcPct val="35000"/>
              </a:spcBef>
              <a:buClr>
                <a:srgbClr val="8B6D4A"/>
              </a:buClr>
              <a:buFont typeface="Arial" panose="020B0604020202020204" pitchFamily="34" charset="0"/>
              <a:buChar char="•"/>
            </a:pPr>
            <a:r>
              <a:rPr lang="fr-FR" sz="2000" dirty="0">
                <a:latin typeface="Arial Narrow" panose="020B0606020202030204" pitchFamily="34" charset="0"/>
              </a:rPr>
              <a:t>Le client ne peut pas demander la </a:t>
            </a:r>
            <a:r>
              <a:rPr lang="fr-FR" sz="2000" b="1" dirty="0">
                <a:effectLst>
                  <a:outerShdw blurRad="38100" dist="38100" dir="2700000" algn="tl">
                    <a:srgbClr val="000000">
                      <a:alpha val="43137"/>
                    </a:srgbClr>
                  </a:outerShdw>
                </a:effectLst>
                <a:latin typeface="+mj-lt"/>
                <a:ea typeface="+mn-ea"/>
              </a:rPr>
              <a:t>suppression</a:t>
            </a:r>
            <a:r>
              <a:rPr lang="fr-FR" sz="2000" dirty="0">
                <a:latin typeface="Arial Narrow" panose="020B0606020202030204" pitchFamily="34" charset="0"/>
              </a:rPr>
              <a:t> ou le </a:t>
            </a:r>
            <a:r>
              <a:rPr lang="fr-FR" sz="2000" b="1" dirty="0">
                <a:effectLst>
                  <a:outerShdw blurRad="38100" dist="38100" dir="2700000" algn="tl">
                    <a:srgbClr val="000000">
                      <a:alpha val="43137"/>
                    </a:srgbClr>
                  </a:outerShdw>
                </a:effectLst>
                <a:latin typeface="+mj-lt"/>
                <a:ea typeface="+mn-ea"/>
              </a:rPr>
              <a:t>rafraichissement</a:t>
            </a:r>
            <a:r>
              <a:rPr lang="fr-FR" sz="2000" dirty="0">
                <a:latin typeface="Arial Narrow" panose="020B0606020202030204" pitchFamily="34" charset="0"/>
              </a:rPr>
              <a:t> du </a:t>
            </a:r>
            <a:r>
              <a:rPr lang="fr-FR" sz="2000" dirty="0" err="1">
                <a:latin typeface="Arial Narrow" panose="020B0606020202030204" pitchFamily="34" charset="0"/>
              </a:rPr>
              <a:t>token</a:t>
            </a:r>
            <a:endParaRPr lang="fr-FR" sz="2000" dirty="0">
              <a:latin typeface="Arial Narrow" panose="020B0606020202030204" pitchFamily="34" charset="0"/>
            </a:endParaRPr>
          </a:p>
          <a:p>
            <a:pPr>
              <a:lnSpc>
                <a:spcPct val="95000"/>
              </a:lnSpc>
              <a:spcBef>
                <a:spcPct val="35000"/>
              </a:spcBef>
            </a:pPr>
            <a:r>
              <a:rPr lang="fr-FR" sz="2000" dirty="0">
                <a:latin typeface="Arial Narrow" panose="020B0606020202030204" pitchFamily="34" charset="0"/>
              </a:rPr>
              <a:t>	</a:t>
            </a:r>
          </a:p>
        </p:txBody>
      </p:sp>
    </p:spTree>
    <p:extLst>
      <p:ext uri="{BB962C8B-B14F-4D97-AF65-F5344CB8AC3E}">
        <p14:creationId xmlns:p14="http://schemas.microsoft.com/office/powerpoint/2010/main" val="275322620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cap="small" dirty="0">
                <a:effectLst>
                  <a:outerShdw blurRad="38100" dist="38100" dir="2700000" algn="tl">
                    <a:srgbClr val="000000">
                      <a:alpha val="43137"/>
                    </a:srgbClr>
                  </a:outerShdw>
                </a:effectLst>
              </a:rPr>
              <a:t>Utilisation du HTTPS</a:t>
            </a:r>
          </a:p>
        </p:txBody>
      </p:sp>
      <p:sp>
        <p:nvSpPr>
          <p:cNvPr id="12" name="Rectangle 11">
            <a:extLst>
              <a:ext uri="{FF2B5EF4-FFF2-40B4-BE49-F238E27FC236}">
                <a16:creationId xmlns:a16="http://schemas.microsoft.com/office/drawing/2014/main" id="{6209F61B-41CD-402B-87D2-608C125C8250}"/>
              </a:ext>
            </a:extLst>
          </p:cNvPr>
          <p:cNvSpPr/>
          <p:nvPr/>
        </p:nvSpPr>
        <p:spPr>
          <a:xfrm>
            <a:off x="876691" y="2399341"/>
            <a:ext cx="1296144" cy="907192"/>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Header</a:t>
            </a:r>
          </a:p>
        </p:txBody>
      </p:sp>
      <p:sp>
        <p:nvSpPr>
          <p:cNvPr id="21" name="Rectangle 20">
            <a:extLst>
              <a:ext uri="{FF2B5EF4-FFF2-40B4-BE49-F238E27FC236}">
                <a16:creationId xmlns:a16="http://schemas.microsoft.com/office/drawing/2014/main" id="{F085508A-3A7D-48CF-A779-BC820628DE62}"/>
              </a:ext>
            </a:extLst>
          </p:cNvPr>
          <p:cNvSpPr/>
          <p:nvPr/>
        </p:nvSpPr>
        <p:spPr>
          <a:xfrm>
            <a:off x="876691" y="3306533"/>
            <a:ext cx="1296144" cy="1413982"/>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t>Payload</a:t>
            </a:r>
            <a:endParaRPr lang="fr-FR" sz="1600" dirty="0"/>
          </a:p>
        </p:txBody>
      </p:sp>
      <p:sp>
        <p:nvSpPr>
          <p:cNvPr id="22" name="Rectangle 21">
            <a:extLst>
              <a:ext uri="{FF2B5EF4-FFF2-40B4-BE49-F238E27FC236}">
                <a16:creationId xmlns:a16="http://schemas.microsoft.com/office/drawing/2014/main" id="{D648999E-18B6-44CC-B9F6-1F0D02A425A8}"/>
              </a:ext>
            </a:extLst>
          </p:cNvPr>
          <p:cNvSpPr/>
          <p:nvPr/>
        </p:nvSpPr>
        <p:spPr>
          <a:xfrm>
            <a:off x="876691" y="4720515"/>
            <a:ext cx="1296144" cy="864096"/>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Signature</a:t>
            </a:r>
          </a:p>
        </p:txBody>
      </p:sp>
      <p:sp>
        <p:nvSpPr>
          <p:cNvPr id="4" name="Accolade fermante 3">
            <a:extLst>
              <a:ext uri="{FF2B5EF4-FFF2-40B4-BE49-F238E27FC236}">
                <a16:creationId xmlns:a16="http://schemas.microsoft.com/office/drawing/2014/main" id="{7096323E-1AE0-4468-B825-A353344E6E01}"/>
              </a:ext>
            </a:extLst>
          </p:cNvPr>
          <p:cNvSpPr/>
          <p:nvPr/>
        </p:nvSpPr>
        <p:spPr>
          <a:xfrm>
            <a:off x="2360712" y="2399340"/>
            <a:ext cx="216024" cy="3163722"/>
          </a:xfrm>
          <a:prstGeom prst="rightBrace">
            <a:avLst>
              <a:gd name="adj1" fmla="val 8333"/>
              <a:gd name="adj2" fmla="val 48665"/>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B4694D30-0652-4312-ADC9-7E79EC44231D}"/>
              </a:ext>
            </a:extLst>
          </p:cNvPr>
          <p:cNvSpPr/>
          <p:nvPr/>
        </p:nvSpPr>
        <p:spPr>
          <a:xfrm>
            <a:off x="2864768" y="2420888"/>
            <a:ext cx="1412013" cy="3185271"/>
          </a:xfrm>
          <a:prstGeom prst="rect">
            <a:avLst/>
          </a:prstGeom>
          <a:pattFill prst="wdUpDiag">
            <a:fgClr>
              <a:schemeClr val="accent1">
                <a:lumMod val="60000"/>
                <a:lumOff val="40000"/>
              </a:schemeClr>
            </a:fgClr>
            <a:bgClr>
              <a:schemeClr val="bg1"/>
            </a:bgClr>
          </a:patt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Contenu chiffré</a:t>
            </a:r>
          </a:p>
        </p:txBody>
      </p:sp>
      <p:sp>
        <p:nvSpPr>
          <p:cNvPr id="6" name="ZoneTexte 5">
            <a:extLst>
              <a:ext uri="{FF2B5EF4-FFF2-40B4-BE49-F238E27FC236}">
                <a16:creationId xmlns:a16="http://schemas.microsoft.com/office/drawing/2014/main" id="{91A42E83-3E91-4A8C-A338-B5B3A188A927}"/>
              </a:ext>
            </a:extLst>
          </p:cNvPr>
          <p:cNvSpPr txBox="1"/>
          <p:nvPr/>
        </p:nvSpPr>
        <p:spPr>
          <a:xfrm>
            <a:off x="4736976" y="3228693"/>
            <a:ext cx="4292333" cy="2215991"/>
          </a:xfrm>
          <a:prstGeom prst="rect">
            <a:avLst/>
          </a:prstGeom>
          <a:noFill/>
        </p:spPr>
        <p:txBody>
          <a:bodyPr wrap="square" rtlCol="0">
            <a:spAutoFit/>
          </a:bodyPr>
          <a:lstStyle/>
          <a:p>
            <a:pPr>
              <a:lnSpc>
                <a:spcPct val="150000"/>
              </a:lnSpc>
            </a:pPr>
            <a:r>
              <a:rPr lang="fr-FR" sz="2000" u="sng" dirty="0">
                <a:latin typeface="+mj-lt"/>
              </a:rPr>
              <a:t>Avantages du HTTPS</a:t>
            </a:r>
          </a:p>
          <a:p>
            <a:pPr marL="285750" indent="-285750">
              <a:lnSpc>
                <a:spcPct val="150000"/>
              </a:lnSpc>
              <a:buClr>
                <a:schemeClr val="accent1"/>
              </a:buClr>
              <a:buFont typeface="Arial" panose="020B0604020202020204" pitchFamily="34" charset="0"/>
              <a:buChar char="•"/>
            </a:pPr>
            <a:r>
              <a:rPr lang="fr-FR" sz="2000" dirty="0">
                <a:latin typeface="+mj-lt"/>
              </a:rPr>
              <a:t>Vérification de </a:t>
            </a:r>
            <a:r>
              <a:rPr lang="fr-FR" sz="2000" b="1" dirty="0">
                <a:effectLst>
                  <a:outerShdw blurRad="38100" dist="38100" dir="2700000" algn="tl">
                    <a:srgbClr val="000000">
                      <a:alpha val="43137"/>
                    </a:srgbClr>
                  </a:outerShdw>
                </a:effectLst>
                <a:latin typeface="+mj-lt"/>
              </a:rPr>
              <a:t>l’intégrité</a:t>
            </a:r>
            <a:r>
              <a:rPr lang="fr-FR" sz="2000" dirty="0">
                <a:latin typeface="+mj-lt"/>
              </a:rPr>
              <a:t> des données</a:t>
            </a:r>
          </a:p>
          <a:p>
            <a:pPr marL="285750" indent="-285750">
              <a:lnSpc>
                <a:spcPct val="150000"/>
              </a:lnSpc>
              <a:buClr>
                <a:schemeClr val="accent1"/>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Confidentialité</a:t>
            </a:r>
          </a:p>
          <a:p>
            <a:pPr marL="285750" indent="-285750">
              <a:lnSpc>
                <a:spcPct val="150000"/>
              </a:lnSpc>
              <a:buClr>
                <a:schemeClr val="accent1"/>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Authentification</a:t>
            </a:r>
            <a:r>
              <a:rPr lang="fr-FR" sz="2000" dirty="0">
                <a:latin typeface="+mj-lt"/>
              </a:rPr>
              <a:t> du serveur</a:t>
            </a:r>
          </a:p>
          <a:p>
            <a:pPr marL="285750" indent="-285750">
              <a:buFontTx/>
              <a:buChar char="-"/>
            </a:pPr>
            <a:endParaRPr lang="fr-FR" sz="1800" dirty="0"/>
          </a:p>
        </p:txBody>
      </p:sp>
      <p:pic>
        <p:nvPicPr>
          <p:cNvPr id="9" name="Image 8" descr="Une image contenant texte, clipart&#10;&#10;Description générée automatiquement">
            <a:extLst>
              <a:ext uri="{FF2B5EF4-FFF2-40B4-BE49-F238E27FC236}">
                <a16:creationId xmlns:a16="http://schemas.microsoft.com/office/drawing/2014/main" id="{BB0DDC62-0F90-4206-AE68-57A3ACC5E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87" y="565536"/>
            <a:ext cx="1672912" cy="502376"/>
          </a:xfrm>
          <a:prstGeom prst="rect">
            <a:avLst/>
          </a:prstGeom>
        </p:spPr>
      </p:pic>
    </p:spTree>
    <p:extLst>
      <p:ext uri="{BB962C8B-B14F-4D97-AF65-F5344CB8AC3E}">
        <p14:creationId xmlns:p14="http://schemas.microsoft.com/office/powerpoint/2010/main" val="2721592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72680" y="2780928"/>
            <a:ext cx="7376121"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Le réseau TOR</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4880827"/>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réseau TOR</a:t>
            </a:r>
          </a:p>
        </p:txBody>
      </p:sp>
      <p:sp>
        <p:nvSpPr>
          <p:cNvPr id="9" name="ZoneTexte 8"/>
          <p:cNvSpPr txBox="1"/>
          <p:nvPr/>
        </p:nvSpPr>
        <p:spPr>
          <a:xfrm>
            <a:off x="344488" y="1543317"/>
            <a:ext cx="9217024" cy="1169551"/>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Principe de fonctionnement</a:t>
            </a:r>
          </a:p>
          <a:p>
            <a:endParaRPr lang="fr-FR" sz="1800" b="1" cap="small" dirty="0">
              <a:effectLst>
                <a:outerShdw blurRad="38100" dist="38100" dir="2700000" algn="tl">
                  <a:srgbClr val="000000">
                    <a:alpha val="43137"/>
                  </a:srgbClr>
                </a:outerShdw>
              </a:effectLst>
              <a:latin typeface="+mj-lt"/>
            </a:endParaRPr>
          </a:p>
          <a:p>
            <a:r>
              <a:rPr lang="fr-FR" sz="1800" dirty="0">
                <a:latin typeface="+mj-lt"/>
              </a:rPr>
              <a:t>Passer par plusieurs nœuds en cumulant les couches chiffrées.</a:t>
            </a:r>
            <a:endParaRPr lang="fr-FR" sz="1600" dirty="0">
              <a:latin typeface="+mj-lt"/>
            </a:endParaRPr>
          </a:p>
          <a:p>
            <a:pPr>
              <a:buClr>
                <a:schemeClr val="accent1"/>
              </a:buClr>
            </a:pPr>
            <a:endParaRPr lang="fr-FR" sz="1600" dirty="0">
              <a:latin typeface="+mj-lt"/>
            </a:endParaRPr>
          </a:p>
        </p:txBody>
      </p:sp>
      <p:sp>
        <p:nvSpPr>
          <p:cNvPr id="3" name="Ellipse 2">
            <a:extLst>
              <a:ext uri="{FF2B5EF4-FFF2-40B4-BE49-F238E27FC236}">
                <a16:creationId xmlns:a16="http://schemas.microsoft.com/office/drawing/2014/main" id="{276D49C5-50ED-41B3-9D99-04495CA0F242}"/>
              </a:ext>
            </a:extLst>
          </p:cNvPr>
          <p:cNvSpPr/>
          <p:nvPr/>
        </p:nvSpPr>
        <p:spPr>
          <a:xfrm>
            <a:off x="4313312" y="2620637"/>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19" name="Ellipse 18">
            <a:extLst>
              <a:ext uri="{FF2B5EF4-FFF2-40B4-BE49-F238E27FC236}">
                <a16:creationId xmlns:a16="http://schemas.microsoft.com/office/drawing/2014/main" id="{4DA392DE-9F38-459F-8499-422546D98411}"/>
              </a:ext>
            </a:extLst>
          </p:cNvPr>
          <p:cNvSpPr/>
          <p:nvPr/>
        </p:nvSpPr>
        <p:spPr>
          <a:xfrm>
            <a:off x="4313312" y="3629443"/>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0" name="Ellipse 19">
            <a:extLst>
              <a:ext uri="{FF2B5EF4-FFF2-40B4-BE49-F238E27FC236}">
                <a16:creationId xmlns:a16="http://schemas.microsoft.com/office/drawing/2014/main" id="{AE5FD4F4-5809-4F18-A80E-4A4A7783240F}"/>
              </a:ext>
            </a:extLst>
          </p:cNvPr>
          <p:cNvSpPr/>
          <p:nvPr/>
        </p:nvSpPr>
        <p:spPr>
          <a:xfrm>
            <a:off x="4313312" y="4635778"/>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1" name="Ellipse 20">
            <a:extLst>
              <a:ext uri="{FF2B5EF4-FFF2-40B4-BE49-F238E27FC236}">
                <a16:creationId xmlns:a16="http://schemas.microsoft.com/office/drawing/2014/main" id="{C9245758-1167-4A40-B685-75EB15EFA215}"/>
              </a:ext>
            </a:extLst>
          </p:cNvPr>
          <p:cNvSpPr/>
          <p:nvPr/>
        </p:nvSpPr>
        <p:spPr>
          <a:xfrm>
            <a:off x="4313312" y="5733256"/>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7" name="Ellipse 26">
            <a:extLst>
              <a:ext uri="{FF2B5EF4-FFF2-40B4-BE49-F238E27FC236}">
                <a16:creationId xmlns:a16="http://schemas.microsoft.com/office/drawing/2014/main" id="{AF718D0B-80DB-46C4-8049-B7C6AB6679A8}"/>
              </a:ext>
            </a:extLst>
          </p:cNvPr>
          <p:cNvSpPr/>
          <p:nvPr/>
        </p:nvSpPr>
        <p:spPr>
          <a:xfrm>
            <a:off x="6028248" y="3384520"/>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8" name="Ellipse 27">
            <a:extLst>
              <a:ext uri="{FF2B5EF4-FFF2-40B4-BE49-F238E27FC236}">
                <a16:creationId xmlns:a16="http://schemas.microsoft.com/office/drawing/2014/main" id="{51D3F26F-076C-4D8B-92F8-CCF345449FB7}"/>
              </a:ext>
            </a:extLst>
          </p:cNvPr>
          <p:cNvSpPr/>
          <p:nvPr/>
        </p:nvSpPr>
        <p:spPr>
          <a:xfrm>
            <a:off x="6028248" y="4245325"/>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0" name="Ellipse 29">
            <a:extLst>
              <a:ext uri="{FF2B5EF4-FFF2-40B4-BE49-F238E27FC236}">
                <a16:creationId xmlns:a16="http://schemas.microsoft.com/office/drawing/2014/main" id="{84010534-DB20-4BA3-B302-8E704DBFAE21}"/>
              </a:ext>
            </a:extLst>
          </p:cNvPr>
          <p:cNvSpPr/>
          <p:nvPr/>
        </p:nvSpPr>
        <p:spPr>
          <a:xfrm>
            <a:off x="6024568" y="5026651"/>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1" name="Ellipse 30">
            <a:extLst>
              <a:ext uri="{FF2B5EF4-FFF2-40B4-BE49-F238E27FC236}">
                <a16:creationId xmlns:a16="http://schemas.microsoft.com/office/drawing/2014/main" id="{B746EB3D-DD81-4D54-99B5-F99D6B3930BB}"/>
              </a:ext>
            </a:extLst>
          </p:cNvPr>
          <p:cNvSpPr/>
          <p:nvPr/>
        </p:nvSpPr>
        <p:spPr>
          <a:xfrm>
            <a:off x="2779072" y="5029295"/>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2" name="Ellipse 31">
            <a:extLst>
              <a:ext uri="{FF2B5EF4-FFF2-40B4-BE49-F238E27FC236}">
                <a16:creationId xmlns:a16="http://schemas.microsoft.com/office/drawing/2014/main" id="{2B1B3310-1F7A-4685-8F88-04C5522D8F48}"/>
              </a:ext>
            </a:extLst>
          </p:cNvPr>
          <p:cNvSpPr/>
          <p:nvPr/>
        </p:nvSpPr>
        <p:spPr>
          <a:xfrm>
            <a:off x="2779072" y="4245325"/>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3" name="Ellipse 32">
            <a:extLst>
              <a:ext uri="{FF2B5EF4-FFF2-40B4-BE49-F238E27FC236}">
                <a16:creationId xmlns:a16="http://schemas.microsoft.com/office/drawing/2014/main" id="{EDD42766-8B85-40C4-943C-1B73D4B2C326}"/>
              </a:ext>
            </a:extLst>
          </p:cNvPr>
          <p:cNvSpPr/>
          <p:nvPr/>
        </p:nvSpPr>
        <p:spPr>
          <a:xfrm>
            <a:off x="2792760" y="3392502"/>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4" name="Rectangle : coins arrondis 33">
            <a:extLst>
              <a:ext uri="{FF2B5EF4-FFF2-40B4-BE49-F238E27FC236}">
                <a16:creationId xmlns:a16="http://schemas.microsoft.com/office/drawing/2014/main" id="{1242B279-BD51-4169-97C9-47AD36923174}"/>
              </a:ext>
            </a:extLst>
          </p:cNvPr>
          <p:cNvSpPr/>
          <p:nvPr/>
        </p:nvSpPr>
        <p:spPr>
          <a:xfrm>
            <a:off x="469944" y="3987706"/>
            <a:ext cx="1296144"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dirty="0"/>
              <a:t>Utilisateur</a:t>
            </a:r>
          </a:p>
        </p:txBody>
      </p:sp>
      <p:sp>
        <p:nvSpPr>
          <p:cNvPr id="35" name="Rectangle : coins arrondis 34">
            <a:extLst>
              <a:ext uri="{FF2B5EF4-FFF2-40B4-BE49-F238E27FC236}">
                <a16:creationId xmlns:a16="http://schemas.microsoft.com/office/drawing/2014/main" id="{E9E2B86B-07CD-48B1-B3F9-AF673CE786B2}"/>
              </a:ext>
            </a:extLst>
          </p:cNvPr>
          <p:cNvSpPr/>
          <p:nvPr/>
        </p:nvSpPr>
        <p:spPr>
          <a:xfrm>
            <a:off x="7297092" y="3521431"/>
            <a:ext cx="1296144" cy="792088"/>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600" dirty="0"/>
              <a:t>Serveur</a:t>
            </a:r>
          </a:p>
        </p:txBody>
      </p:sp>
      <p:cxnSp>
        <p:nvCxnSpPr>
          <p:cNvPr id="5" name="Connecteur droit avec flèche 4">
            <a:extLst>
              <a:ext uri="{FF2B5EF4-FFF2-40B4-BE49-F238E27FC236}">
                <a16:creationId xmlns:a16="http://schemas.microsoft.com/office/drawing/2014/main" id="{F0D3CBCD-903A-43A8-A4A2-461597111EC1}"/>
              </a:ext>
            </a:extLst>
          </p:cNvPr>
          <p:cNvCxnSpPr>
            <a:stCxn id="34" idx="3"/>
            <a:endCxn id="32" idx="2"/>
          </p:cNvCxnSpPr>
          <p:nvPr/>
        </p:nvCxnSpPr>
        <p:spPr>
          <a:xfrm>
            <a:off x="1766088" y="4383750"/>
            <a:ext cx="1012984" cy="5591"/>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36" name="Connecteur droit avec flèche 35">
            <a:extLst>
              <a:ext uri="{FF2B5EF4-FFF2-40B4-BE49-F238E27FC236}">
                <a16:creationId xmlns:a16="http://schemas.microsoft.com/office/drawing/2014/main" id="{7C6501AB-5E26-41BE-A7C2-44E02ED8724B}"/>
              </a:ext>
            </a:extLst>
          </p:cNvPr>
          <p:cNvCxnSpPr>
            <a:cxnSpLocks/>
            <a:stCxn id="32" idx="6"/>
            <a:endCxn id="3" idx="3"/>
          </p:cNvCxnSpPr>
          <p:nvPr/>
        </p:nvCxnSpPr>
        <p:spPr>
          <a:xfrm flipV="1">
            <a:off x="3067104" y="2866488"/>
            <a:ext cx="1288389" cy="1522853"/>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37" name="Connecteur droit avec flèche 36">
            <a:extLst>
              <a:ext uri="{FF2B5EF4-FFF2-40B4-BE49-F238E27FC236}">
                <a16:creationId xmlns:a16="http://schemas.microsoft.com/office/drawing/2014/main" id="{6B1B2BAF-4831-4FE6-8C01-699FFC796DE9}"/>
              </a:ext>
            </a:extLst>
          </p:cNvPr>
          <p:cNvCxnSpPr>
            <a:cxnSpLocks/>
            <a:stCxn id="3" idx="6"/>
            <a:endCxn id="27" idx="2"/>
          </p:cNvCxnSpPr>
          <p:nvPr/>
        </p:nvCxnSpPr>
        <p:spPr>
          <a:xfrm>
            <a:off x="4601344" y="2764653"/>
            <a:ext cx="1426904" cy="763883"/>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39" name="Connecteur droit avec flèche 38">
            <a:extLst>
              <a:ext uri="{FF2B5EF4-FFF2-40B4-BE49-F238E27FC236}">
                <a16:creationId xmlns:a16="http://schemas.microsoft.com/office/drawing/2014/main" id="{B7701E5A-87D1-4802-9366-0DCA3102A0D1}"/>
              </a:ext>
            </a:extLst>
          </p:cNvPr>
          <p:cNvCxnSpPr>
            <a:cxnSpLocks/>
            <a:stCxn id="27" idx="5"/>
            <a:endCxn id="35" idx="1"/>
          </p:cNvCxnSpPr>
          <p:nvPr/>
        </p:nvCxnSpPr>
        <p:spPr>
          <a:xfrm>
            <a:off x="6274099" y="3630371"/>
            <a:ext cx="1022993" cy="287104"/>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sp>
        <p:nvSpPr>
          <p:cNvPr id="42" name="Rectangle : coins arrondis 41">
            <a:extLst>
              <a:ext uri="{FF2B5EF4-FFF2-40B4-BE49-F238E27FC236}">
                <a16:creationId xmlns:a16="http://schemas.microsoft.com/office/drawing/2014/main" id="{009265E5-D43E-4785-B28B-E757C4F88D1F}"/>
              </a:ext>
            </a:extLst>
          </p:cNvPr>
          <p:cNvSpPr/>
          <p:nvPr/>
        </p:nvSpPr>
        <p:spPr>
          <a:xfrm>
            <a:off x="7297092" y="4657744"/>
            <a:ext cx="1296144" cy="792088"/>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Serveur 2</a:t>
            </a:r>
          </a:p>
        </p:txBody>
      </p:sp>
      <p:cxnSp>
        <p:nvCxnSpPr>
          <p:cNvPr id="43" name="Connecteur droit avec flèche 42">
            <a:extLst>
              <a:ext uri="{FF2B5EF4-FFF2-40B4-BE49-F238E27FC236}">
                <a16:creationId xmlns:a16="http://schemas.microsoft.com/office/drawing/2014/main" id="{A0636F7B-3808-4D89-8144-9D6FBAA268F1}"/>
              </a:ext>
            </a:extLst>
          </p:cNvPr>
          <p:cNvCxnSpPr>
            <a:cxnSpLocks/>
            <a:stCxn id="34" idx="3"/>
            <a:endCxn id="33" idx="3"/>
          </p:cNvCxnSpPr>
          <p:nvPr/>
        </p:nvCxnSpPr>
        <p:spPr>
          <a:xfrm flipV="1">
            <a:off x="1766088" y="3638353"/>
            <a:ext cx="1068853" cy="745397"/>
          </a:xfrm>
          <a:prstGeom prst="straightConnector1">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cxnSp>
        <p:nvCxnSpPr>
          <p:cNvPr id="46" name="Connecteur droit avec flèche 45">
            <a:extLst>
              <a:ext uri="{FF2B5EF4-FFF2-40B4-BE49-F238E27FC236}">
                <a16:creationId xmlns:a16="http://schemas.microsoft.com/office/drawing/2014/main" id="{917A2701-4856-4404-87D8-3CC7529E179E}"/>
              </a:ext>
            </a:extLst>
          </p:cNvPr>
          <p:cNvCxnSpPr>
            <a:cxnSpLocks/>
            <a:stCxn id="33" idx="6"/>
            <a:endCxn id="21" idx="1"/>
          </p:cNvCxnSpPr>
          <p:nvPr/>
        </p:nvCxnSpPr>
        <p:spPr>
          <a:xfrm>
            <a:off x="3080792" y="3536518"/>
            <a:ext cx="1274701" cy="2238919"/>
          </a:xfrm>
          <a:prstGeom prst="straightConnector1">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cxnSp>
        <p:nvCxnSpPr>
          <p:cNvPr id="49" name="Connecteur droit avec flèche 48">
            <a:extLst>
              <a:ext uri="{FF2B5EF4-FFF2-40B4-BE49-F238E27FC236}">
                <a16:creationId xmlns:a16="http://schemas.microsoft.com/office/drawing/2014/main" id="{E9A75FD5-CA7E-48B9-8D2A-0260AFB126B8}"/>
              </a:ext>
            </a:extLst>
          </p:cNvPr>
          <p:cNvCxnSpPr>
            <a:cxnSpLocks/>
            <a:stCxn id="21" idx="6"/>
            <a:endCxn id="28" idx="3"/>
          </p:cNvCxnSpPr>
          <p:nvPr/>
        </p:nvCxnSpPr>
        <p:spPr>
          <a:xfrm flipV="1">
            <a:off x="4601344" y="4491176"/>
            <a:ext cx="1469085" cy="1386096"/>
          </a:xfrm>
          <a:prstGeom prst="straightConnector1">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cxnSp>
        <p:nvCxnSpPr>
          <p:cNvPr id="52" name="Connecteur droit avec flèche 51">
            <a:extLst>
              <a:ext uri="{FF2B5EF4-FFF2-40B4-BE49-F238E27FC236}">
                <a16:creationId xmlns:a16="http://schemas.microsoft.com/office/drawing/2014/main" id="{EF23ED78-9842-4005-BE31-75FC335E206A}"/>
              </a:ext>
            </a:extLst>
          </p:cNvPr>
          <p:cNvCxnSpPr>
            <a:cxnSpLocks/>
            <a:stCxn id="28" idx="5"/>
            <a:endCxn id="42" idx="1"/>
          </p:cNvCxnSpPr>
          <p:nvPr/>
        </p:nvCxnSpPr>
        <p:spPr>
          <a:xfrm>
            <a:off x="6274099" y="4491176"/>
            <a:ext cx="1022993" cy="562612"/>
          </a:xfrm>
          <a:prstGeom prst="straightConnector1">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55" name="ZoneTexte 54">
            <a:extLst>
              <a:ext uri="{FF2B5EF4-FFF2-40B4-BE49-F238E27FC236}">
                <a16:creationId xmlns:a16="http://schemas.microsoft.com/office/drawing/2014/main" id="{C3C1BD0B-05C9-4F41-818B-1F839E595A7D}"/>
              </a:ext>
            </a:extLst>
          </p:cNvPr>
          <p:cNvSpPr txBox="1"/>
          <p:nvPr/>
        </p:nvSpPr>
        <p:spPr>
          <a:xfrm>
            <a:off x="2044067" y="5390532"/>
            <a:ext cx="1654620" cy="338554"/>
          </a:xfrm>
          <a:prstGeom prst="rect">
            <a:avLst/>
          </a:prstGeom>
          <a:noFill/>
        </p:spPr>
        <p:txBody>
          <a:bodyPr wrap="none" rtlCol="0">
            <a:spAutoFit/>
          </a:bodyPr>
          <a:lstStyle/>
          <a:p>
            <a:r>
              <a:rPr lang="fr-FR" sz="1600" dirty="0"/>
              <a:t>Nœuds d’entrée</a:t>
            </a:r>
          </a:p>
        </p:txBody>
      </p:sp>
      <p:sp>
        <p:nvSpPr>
          <p:cNvPr id="56" name="ZoneTexte 55">
            <a:extLst>
              <a:ext uri="{FF2B5EF4-FFF2-40B4-BE49-F238E27FC236}">
                <a16:creationId xmlns:a16="http://schemas.microsoft.com/office/drawing/2014/main" id="{BF4C1CC0-3ECA-4B1E-A927-98D4C7CB225D}"/>
              </a:ext>
            </a:extLst>
          </p:cNvPr>
          <p:cNvSpPr txBox="1"/>
          <p:nvPr/>
        </p:nvSpPr>
        <p:spPr>
          <a:xfrm>
            <a:off x="5381216" y="5385579"/>
            <a:ext cx="1701107" cy="338554"/>
          </a:xfrm>
          <a:prstGeom prst="rect">
            <a:avLst/>
          </a:prstGeom>
          <a:noFill/>
        </p:spPr>
        <p:txBody>
          <a:bodyPr wrap="none" rtlCol="0">
            <a:spAutoFit/>
          </a:bodyPr>
          <a:lstStyle/>
          <a:p>
            <a:r>
              <a:rPr lang="fr-FR" sz="1600" dirty="0"/>
              <a:t>Nœuds de sortie</a:t>
            </a:r>
          </a:p>
        </p:txBody>
      </p:sp>
      <p:sp>
        <p:nvSpPr>
          <p:cNvPr id="57" name="ZoneTexte 56">
            <a:extLst>
              <a:ext uri="{FF2B5EF4-FFF2-40B4-BE49-F238E27FC236}">
                <a16:creationId xmlns:a16="http://schemas.microsoft.com/office/drawing/2014/main" id="{07102AD3-A6BC-4880-907E-95E6D17A86B1}"/>
              </a:ext>
            </a:extLst>
          </p:cNvPr>
          <p:cNvSpPr txBox="1"/>
          <p:nvPr/>
        </p:nvSpPr>
        <p:spPr>
          <a:xfrm>
            <a:off x="3500722" y="6118527"/>
            <a:ext cx="2201244" cy="338554"/>
          </a:xfrm>
          <a:prstGeom prst="rect">
            <a:avLst/>
          </a:prstGeom>
          <a:noFill/>
        </p:spPr>
        <p:txBody>
          <a:bodyPr wrap="none" rtlCol="0">
            <a:spAutoFit/>
          </a:bodyPr>
          <a:lstStyle/>
          <a:p>
            <a:r>
              <a:rPr lang="fr-FR" sz="1600" dirty="0"/>
              <a:t>Nœuds intermédiaires</a:t>
            </a:r>
          </a:p>
        </p:txBody>
      </p:sp>
      <p:pic>
        <p:nvPicPr>
          <p:cNvPr id="6" name="Image 5">
            <a:extLst>
              <a:ext uri="{FF2B5EF4-FFF2-40B4-BE49-F238E27FC236}">
                <a16:creationId xmlns:a16="http://schemas.microsoft.com/office/drawing/2014/main" id="{8AD5FB1F-8FD2-4F50-BC8E-17C1CFA59C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8684" y="1466321"/>
            <a:ext cx="2102380" cy="1271283"/>
          </a:xfrm>
          <a:prstGeom prst="rect">
            <a:avLst/>
          </a:prstGeom>
        </p:spPr>
      </p:pic>
    </p:spTree>
    <p:extLst>
      <p:ext uri="{BB962C8B-B14F-4D97-AF65-F5344CB8AC3E}">
        <p14:creationId xmlns:p14="http://schemas.microsoft.com/office/powerpoint/2010/main" val="322957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réseau TOR</a:t>
            </a:r>
          </a:p>
        </p:txBody>
      </p:sp>
      <p:sp>
        <p:nvSpPr>
          <p:cNvPr id="9" name="ZoneTexte 8"/>
          <p:cNvSpPr txBox="1"/>
          <p:nvPr/>
        </p:nvSpPr>
        <p:spPr>
          <a:xfrm>
            <a:off x="344488" y="1543317"/>
            <a:ext cx="9217024" cy="1446550"/>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Principe de fonctionnement</a:t>
            </a:r>
          </a:p>
          <a:p>
            <a:endParaRPr lang="fr-FR" sz="1800" b="1" cap="small" dirty="0">
              <a:effectLst>
                <a:outerShdw blurRad="38100" dist="38100" dir="2700000" algn="tl">
                  <a:srgbClr val="000000">
                    <a:alpha val="43137"/>
                  </a:srgbClr>
                </a:outerShdw>
              </a:effectLst>
              <a:latin typeface="+mj-lt"/>
            </a:endParaRPr>
          </a:p>
          <a:p>
            <a:r>
              <a:rPr lang="fr-FR" sz="1800" dirty="0">
                <a:latin typeface="+mj-lt"/>
              </a:rPr>
              <a:t>Avant d’envoyer les données, l’utilisateur va chiffrer les données en utilisant la clé publique du nœud 3, puis chiffrer avec la clé publique du nœud 2 et enfin la clé publique du nœud 1.</a:t>
            </a:r>
            <a:endParaRPr lang="fr-FR" sz="1600" dirty="0">
              <a:latin typeface="+mj-lt"/>
            </a:endParaRPr>
          </a:p>
          <a:p>
            <a:pPr>
              <a:buClr>
                <a:schemeClr val="accent1"/>
              </a:buClr>
            </a:pPr>
            <a:endParaRPr lang="fr-FR" sz="1600" dirty="0">
              <a:latin typeface="+mj-lt"/>
            </a:endParaRPr>
          </a:p>
        </p:txBody>
      </p:sp>
      <p:sp>
        <p:nvSpPr>
          <p:cNvPr id="3" name="Ellipse 2">
            <a:extLst>
              <a:ext uri="{FF2B5EF4-FFF2-40B4-BE49-F238E27FC236}">
                <a16:creationId xmlns:a16="http://schemas.microsoft.com/office/drawing/2014/main" id="{276D49C5-50ED-41B3-9D99-04495CA0F242}"/>
              </a:ext>
            </a:extLst>
          </p:cNvPr>
          <p:cNvSpPr/>
          <p:nvPr/>
        </p:nvSpPr>
        <p:spPr>
          <a:xfrm>
            <a:off x="4802758" y="3403333"/>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27" name="Ellipse 26">
            <a:extLst>
              <a:ext uri="{FF2B5EF4-FFF2-40B4-BE49-F238E27FC236}">
                <a16:creationId xmlns:a16="http://schemas.microsoft.com/office/drawing/2014/main" id="{AF718D0B-80DB-46C4-8049-B7C6AB6679A8}"/>
              </a:ext>
            </a:extLst>
          </p:cNvPr>
          <p:cNvSpPr/>
          <p:nvPr/>
        </p:nvSpPr>
        <p:spPr>
          <a:xfrm>
            <a:off x="6534063" y="3403333"/>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2" name="Ellipse 31">
            <a:extLst>
              <a:ext uri="{FF2B5EF4-FFF2-40B4-BE49-F238E27FC236}">
                <a16:creationId xmlns:a16="http://schemas.microsoft.com/office/drawing/2014/main" id="{2B1B3310-1F7A-4685-8F88-04C5522D8F48}"/>
              </a:ext>
            </a:extLst>
          </p:cNvPr>
          <p:cNvSpPr/>
          <p:nvPr/>
        </p:nvSpPr>
        <p:spPr>
          <a:xfrm>
            <a:off x="3071453" y="3403333"/>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34" name="Rectangle : coins arrondis 33">
            <a:extLst>
              <a:ext uri="{FF2B5EF4-FFF2-40B4-BE49-F238E27FC236}">
                <a16:creationId xmlns:a16="http://schemas.microsoft.com/office/drawing/2014/main" id="{1242B279-BD51-4169-97C9-47AD36923174}"/>
              </a:ext>
            </a:extLst>
          </p:cNvPr>
          <p:cNvSpPr/>
          <p:nvPr/>
        </p:nvSpPr>
        <p:spPr>
          <a:xfrm>
            <a:off x="332036" y="3151305"/>
            <a:ext cx="1296144"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dirty="0"/>
              <a:t>Client</a:t>
            </a:r>
          </a:p>
        </p:txBody>
      </p:sp>
      <p:sp>
        <p:nvSpPr>
          <p:cNvPr id="35" name="Rectangle : coins arrondis 34">
            <a:extLst>
              <a:ext uri="{FF2B5EF4-FFF2-40B4-BE49-F238E27FC236}">
                <a16:creationId xmlns:a16="http://schemas.microsoft.com/office/drawing/2014/main" id="{E9E2B86B-07CD-48B1-B3F9-AF673CE786B2}"/>
              </a:ext>
            </a:extLst>
          </p:cNvPr>
          <p:cNvSpPr/>
          <p:nvPr/>
        </p:nvSpPr>
        <p:spPr>
          <a:xfrm>
            <a:off x="8265368" y="3144021"/>
            <a:ext cx="1296144" cy="792088"/>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600" dirty="0"/>
              <a:t>Serveur</a:t>
            </a:r>
          </a:p>
        </p:txBody>
      </p:sp>
      <p:cxnSp>
        <p:nvCxnSpPr>
          <p:cNvPr id="5" name="Connecteur droit avec flèche 4">
            <a:extLst>
              <a:ext uri="{FF2B5EF4-FFF2-40B4-BE49-F238E27FC236}">
                <a16:creationId xmlns:a16="http://schemas.microsoft.com/office/drawing/2014/main" id="{F0D3CBCD-903A-43A8-A4A2-461597111EC1}"/>
              </a:ext>
            </a:extLst>
          </p:cNvPr>
          <p:cNvCxnSpPr>
            <a:cxnSpLocks/>
            <a:stCxn id="34" idx="3"/>
            <a:endCxn id="32" idx="2"/>
          </p:cNvCxnSpPr>
          <p:nvPr/>
        </p:nvCxnSpPr>
        <p:spPr>
          <a:xfrm>
            <a:off x="1628180" y="3547349"/>
            <a:ext cx="1443273" cy="0"/>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36" name="Connecteur droit avec flèche 35">
            <a:extLst>
              <a:ext uri="{FF2B5EF4-FFF2-40B4-BE49-F238E27FC236}">
                <a16:creationId xmlns:a16="http://schemas.microsoft.com/office/drawing/2014/main" id="{7C6501AB-5E26-41BE-A7C2-44E02ED8724B}"/>
              </a:ext>
            </a:extLst>
          </p:cNvPr>
          <p:cNvCxnSpPr>
            <a:cxnSpLocks/>
            <a:stCxn id="32" idx="6"/>
            <a:endCxn id="3" idx="2"/>
          </p:cNvCxnSpPr>
          <p:nvPr/>
        </p:nvCxnSpPr>
        <p:spPr>
          <a:xfrm>
            <a:off x="3359485" y="3547349"/>
            <a:ext cx="1443273" cy="0"/>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37" name="Connecteur droit avec flèche 36">
            <a:extLst>
              <a:ext uri="{FF2B5EF4-FFF2-40B4-BE49-F238E27FC236}">
                <a16:creationId xmlns:a16="http://schemas.microsoft.com/office/drawing/2014/main" id="{6B1B2BAF-4831-4FE6-8C01-699FFC796DE9}"/>
              </a:ext>
            </a:extLst>
          </p:cNvPr>
          <p:cNvCxnSpPr>
            <a:cxnSpLocks/>
            <a:stCxn id="3" idx="6"/>
            <a:endCxn id="27" idx="2"/>
          </p:cNvCxnSpPr>
          <p:nvPr/>
        </p:nvCxnSpPr>
        <p:spPr>
          <a:xfrm>
            <a:off x="5090790" y="3547349"/>
            <a:ext cx="1443273" cy="0"/>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39" name="Connecteur droit avec flèche 38">
            <a:extLst>
              <a:ext uri="{FF2B5EF4-FFF2-40B4-BE49-F238E27FC236}">
                <a16:creationId xmlns:a16="http://schemas.microsoft.com/office/drawing/2014/main" id="{B7701E5A-87D1-4802-9366-0DCA3102A0D1}"/>
              </a:ext>
            </a:extLst>
          </p:cNvPr>
          <p:cNvCxnSpPr>
            <a:cxnSpLocks/>
            <a:stCxn id="27" idx="6"/>
            <a:endCxn id="35" idx="1"/>
          </p:cNvCxnSpPr>
          <p:nvPr/>
        </p:nvCxnSpPr>
        <p:spPr>
          <a:xfrm flipV="1">
            <a:off x="6822095" y="3540065"/>
            <a:ext cx="1443273" cy="7284"/>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sp>
        <p:nvSpPr>
          <p:cNvPr id="8" name="ZoneTexte 7">
            <a:extLst>
              <a:ext uri="{FF2B5EF4-FFF2-40B4-BE49-F238E27FC236}">
                <a16:creationId xmlns:a16="http://schemas.microsoft.com/office/drawing/2014/main" id="{9C7798D0-9BA6-40EE-9746-B8A28B25E897}"/>
              </a:ext>
            </a:extLst>
          </p:cNvPr>
          <p:cNvSpPr txBox="1"/>
          <p:nvPr/>
        </p:nvSpPr>
        <p:spPr>
          <a:xfrm>
            <a:off x="3001555" y="2937673"/>
            <a:ext cx="288032" cy="461665"/>
          </a:xfrm>
          <a:prstGeom prst="rect">
            <a:avLst/>
          </a:prstGeom>
          <a:noFill/>
        </p:spPr>
        <p:txBody>
          <a:bodyPr wrap="square" rtlCol="0">
            <a:spAutoFit/>
          </a:bodyPr>
          <a:lstStyle/>
          <a:p>
            <a:r>
              <a:rPr lang="fr-FR" sz="2400" dirty="0">
                <a:solidFill>
                  <a:srgbClr val="FF0000"/>
                </a:solidFill>
              </a:rPr>
              <a:t>1</a:t>
            </a:r>
          </a:p>
        </p:txBody>
      </p:sp>
      <p:sp>
        <p:nvSpPr>
          <p:cNvPr id="38" name="ZoneTexte 37">
            <a:extLst>
              <a:ext uri="{FF2B5EF4-FFF2-40B4-BE49-F238E27FC236}">
                <a16:creationId xmlns:a16="http://schemas.microsoft.com/office/drawing/2014/main" id="{E3B64FBD-9B82-4321-A723-2AB7CA6CCEC3}"/>
              </a:ext>
            </a:extLst>
          </p:cNvPr>
          <p:cNvSpPr txBox="1"/>
          <p:nvPr/>
        </p:nvSpPr>
        <p:spPr>
          <a:xfrm>
            <a:off x="4800587" y="2968103"/>
            <a:ext cx="356188" cy="461665"/>
          </a:xfrm>
          <a:prstGeom prst="rect">
            <a:avLst/>
          </a:prstGeom>
          <a:noFill/>
        </p:spPr>
        <p:txBody>
          <a:bodyPr wrap="none" rtlCol="0">
            <a:spAutoFit/>
          </a:bodyPr>
          <a:lstStyle/>
          <a:p>
            <a:r>
              <a:rPr lang="fr-FR" sz="2400" dirty="0">
                <a:solidFill>
                  <a:srgbClr val="0070C0"/>
                </a:solidFill>
              </a:rPr>
              <a:t>2</a:t>
            </a:r>
          </a:p>
        </p:txBody>
      </p:sp>
      <p:sp>
        <p:nvSpPr>
          <p:cNvPr id="40" name="ZoneTexte 39">
            <a:extLst>
              <a:ext uri="{FF2B5EF4-FFF2-40B4-BE49-F238E27FC236}">
                <a16:creationId xmlns:a16="http://schemas.microsoft.com/office/drawing/2014/main" id="{767DA8CE-9B1D-4808-A7A9-09D5A94A9927}"/>
              </a:ext>
            </a:extLst>
          </p:cNvPr>
          <p:cNvSpPr txBox="1"/>
          <p:nvPr/>
        </p:nvSpPr>
        <p:spPr>
          <a:xfrm>
            <a:off x="6514910" y="2980902"/>
            <a:ext cx="356188" cy="461665"/>
          </a:xfrm>
          <a:prstGeom prst="rect">
            <a:avLst/>
          </a:prstGeom>
          <a:noFill/>
        </p:spPr>
        <p:txBody>
          <a:bodyPr wrap="none" rtlCol="0">
            <a:spAutoFit/>
          </a:bodyPr>
          <a:lstStyle/>
          <a:p>
            <a:r>
              <a:rPr lang="fr-FR" sz="2400" dirty="0">
                <a:solidFill>
                  <a:srgbClr val="00B050"/>
                </a:solidFill>
              </a:rPr>
              <a:t>3</a:t>
            </a:r>
          </a:p>
        </p:txBody>
      </p:sp>
      <p:sp>
        <p:nvSpPr>
          <p:cNvPr id="10" name="Rectangle 9">
            <a:extLst>
              <a:ext uri="{FF2B5EF4-FFF2-40B4-BE49-F238E27FC236}">
                <a16:creationId xmlns:a16="http://schemas.microsoft.com/office/drawing/2014/main" id="{5E0EDCB2-1601-4D80-95E7-525C9C104FFB}"/>
              </a:ext>
            </a:extLst>
          </p:cNvPr>
          <p:cNvSpPr/>
          <p:nvPr/>
        </p:nvSpPr>
        <p:spPr>
          <a:xfrm>
            <a:off x="1731853" y="5042192"/>
            <a:ext cx="719070" cy="525275"/>
          </a:xfrm>
          <a:prstGeom prst="rect">
            <a:avLst/>
          </a:prstGeom>
          <a:pattFill prst="wdDnDiag">
            <a:fgClr>
              <a:schemeClr val="accent4"/>
            </a:fgClr>
            <a:bgClr>
              <a:schemeClr val="bg1"/>
            </a:bgClr>
          </a:patt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Data</a:t>
            </a:r>
          </a:p>
        </p:txBody>
      </p:sp>
      <p:sp>
        <p:nvSpPr>
          <p:cNvPr id="11" name="Rectangle 10">
            <a:extLst>
              <a:ext uri="{FF2B5EF4-FFF2-40B4-BE49-F238E27FC236}">
                <a16:creationId xmlns:a16="http://schemas.microsoft.com/office/drawing/2014/main" id="{4F5E3BA2-598F-43D0-B47A-CC70E09A7834}"/>
              </a:ext>
            </a:extLst>
          </p:cNvPr>
          <p:cNvSpPr/>
          <p:nvPr/>
        </p:nvSpPr>
        <p:spPr>
          <a:xfrm>
            <a:off x="1583221" y="4945116"/>
            <a:ext cx="1008112" cy="792088"/>
          </a:xfrm>
          <a:prstGeom prst="rect">
            <a:avLst/>
          </a:prstGeom>
          <a:noFill/>
          <a:ln w="38100"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sz="1600" dirty="0"/>
          </a:p>
        </p:txBody>
      </p:sp>
      <p:sp>
        <p:nvSpPr>
          <p:cNvPr id="41" name="Rectangle 40">
            <a:extLst>
              <a:ext uri="{FF2B5EF4-FFF2-40B4-BE49-F238E27FC236}">
                <a16:creationId xmlns:a16="http://schemas.microsoft.com/office/drawing/2014/main" id="{387627B0-6409-4EEC-B510-D71227E1A560}"/>
              </a:ext>
            </a:extLst>
          </p:cNvPr>
          <p:cNvSpPr/>
          <p:nvPr/>
        </p:nvSpPr>
        <p:spPr>
          <a:xfrm>
            <a:off x="1438517" y="4814574"/>
            <a:ext cx="1296144" cy="1066645"/>
          </a:xfrm>
          <a:prstGeom prst="rect">
            <a:avLst/>
          </a:prstGeom>
          <a:noFill/>
          <a:ln w="38100" cap="flat" cmpd="sng" algn="ctr">
            <a:solidFill>
              <a:srgbClr val="2200EC"/>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sz="1600" dirty="0"/>
          </a:p>
        </p:txBody>
      </p:sp>
      <p:sp>
        <p:nvSpPr>
          <p:cNvPr id="44" name="Rectangle 43">
            <a:extLst>
              <a:ext uri="{FF2B5EF4-FFF2-40B4-BE49-F238E27FC236}">
                <a16:creationId xmlns:a16="http://schemas.microsoft.com/office/drawing/2014/main" id="{86267F5B-4259-4589-BAB9-631B2CF5AB52}"/>
              </a:ext>
            </a:extLst>
          </p:cNvPr>
          <p:cNvSpPr/>
          <p:nvPr/>
        </p:nvSpPr>
        <p:spPr>
          <a:xfrm>
            <a:off x="1295189" y="4653136"/>
            <a:ext cx="1583488" cy="1382869"/>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sz="1600" dirty="0"/>
          </a:p>
        </p:txBody>
      </p:sp>
      <p:pic>
        <p:nvPicPr>
          <p:cNvPr id="13" name="Graphique 12" descr="Verrouiller">
            <a:extLst>
              <a:ext uri="{FF2B5EF4-FFF2-40B4-BE49-F238E27FC236}">
                <a16:creationId xmlns:a16="http://schemas.microsoft.com/office/drawing/2014/main" id="{62D9D17B-A47E-4ABD-B9F8-685D2FFBABB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6369" y="5590911"/>
            <a:ext cx="312527" cy="312527"/>
          </a:xfrm>
          <a:prstGeom prst="rect">
            <a:avLst/>
          </a:prstGeom>
        </p:spPr>
      </p:pic>
      <p:pic>
        <p:nvPicPr>
          <p:cNvPr id="45" name="Graphique 44" descr="Verrouiller">
            <a:extLst>
              <a:ext uri="{FF2B5EF4-FFF2-40B4-BE49-F238E27FC236}">
                <a16:creationId xmlns:a16="http://schemas.microsoft.com/office/drawing/2014/main" id="{5BC5AF6F-1461-47DB-860D-A98DAD10C2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38844" y="5711482"/>
            <a:ext cx="312527" cy="312527"/>
          </a:xfrm>
          <a:prstGeom prst="rect">
            <a:avLst/>
          </a:prstGeom>
        </p:spPr>
      </p:pic>
      <p:pic>
        <p:nvPicPr>
          <p:cNvPr id="47" name="Graphique 46" descr="Verrouiller">
            <a:extLst>
              <a:ext uri="{FF2B5EF4-FFF2-40B4-BE49-F238E27FC236}">
                <a16:creationId xmlns:a16="http://schemas.microsoft.com/office/drawing/2014/main" id="{0F85B0D4-02BC-4114-B734-4539ACBE1BA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60063" y="5882441"/>
            <a:ext cx="312527" cy="312527"/>
          </a:xfrm>
          <a:prstGeom prst="rect">
            <a:avLst/>
          </a:prstGeom>
        </p:spPr>
      </p:pic>
      <p:sp>
        <p:nvSpPr>
          <p:cNvPr id="48" name="Rectangle 47">
            <a:extLst>
              <a:ext uri="{FF2B5EF4-FFF2-40B4-BE49-F238E27FC236}">
                <a16:creationId xmlns:a16="http://schemas.microsoft.com/office/drawing/2014/main" id="{3175959B-D6AA-4389-9071-E34F8A4BD17A}"/>
              </a:ext>
            </a:extLst>
          </p:cNvPr>
          <p:cNvSpPr/>
          <p:nvPr/>
        </p:nvSpPr>
        <p:spPr>
          <a:xfrm>
            <a:off x="3650984" y="5042193"/>
            <a:ext cx="791502" cy="527942"/>
          </a:xfrm>
          <a:prstGeom prst="rect">
            <a:avLst/>
          </a:prstGeom>
          <a:pattFill prst="wdDnDiag">
            <a:fgClr>
              <a:schemeClr val="accent4"/>
            </a:fgClr>
            <a:bgClr>
              <a:schemeClr val="bg1"/>
            </a:bgClr>
          </a:patt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Data</a:t>
            </a:r>
          </a:p>
        </p:txBody>
      </p:sp>
      <p:sp>
        <p:nvSpPr>
          <p:cNvPr id="50" name="Rectangle 49">
            <a:extLst>
              <a:ext uri="{FF2B5EF4-FFF2-40B4-BE49-F238E27FC236}">
                <a16:creationId xmlns:a16="http://schemas.microsoft.com/office/drawing/2014/main" id="{0B946F49-D627-4EF2-AED9-BB88123A5467}"/>
              </a:ext>
            </a:extLst>
          </p:cNvPr>
          <p:cNvSpPr/>
          <p:nvPr/>
        </p:nvSpPr>
        <p:spPr>
          <a:xfrm>
            <a:off x="3534880" y="4911902"/>
            <a:ext cx="1008112" cy="792088"/>
          </a:xfrm>
          <a:prstGeom prst="rect">
            <a:avLst/>
          </a:prstGeom>
          <a:noFill/>
          <a:ln w="38100"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sz="1600" dirty="0"/>
          </a:p>
        </p:txBody>
      </p:sp>
      <p:sp>
        <p:nvSpPr>
          <p:cNvPr id="51" name="Rectangle 50">
            <a:extLst>
              <a:ext uri="{FF2B5EF4-FFF2-40B4-BE49-F238E27FC236}">
                <a16:creationId xmlns:a16="http://schemas.microsoft.com/office/drawing/2014/main" id="{A6E74F47-0A60-4A04-A1F1-A22F3D0C1B15}"/>
              </a:ext>
            </a:extLst>
          </p:cNvPr>
          <p:cNvSpPr/>
          <p:nvPr/>
        </p:nvSpPr>
        <p:spPr>
          <a:xfrm>
            <a:off x="3390176" y="4781360"/>
            <a:ext cx="1296144" cy="1066645"/>
          </a:xfrm>
          <a:prstGeom prst="rect">
            <a:avLst/>
          </a:prstGeom>
          <a:noFill/>
          <a:ln w="38100" cap="flat" cmpd="sng" algn="ctr">
            <a:solidFill>
              <a:srgbClr val="2200EC"/>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sz="1600" dirty="0"/>
          </a:p>
        </p:txBody>
      </p:sp>
      <p:pic>
        <p:nvPicPr>
          <p:cNvPr id="54" name="Graphique 53" descr="Verrouiller">
            <a:extLst>
              <a:ext uri="{FF2B5EF4-FFF2-40B4-BE49-F238E27FC236}">
                <a16:creationId xmlns:a16="http://schemas.microsoft.com/office/drawing/2014/main" id="{EC640BD5-E888-4EEF-AD32-DD7DD85B7F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512" y="5541957"/>
            <a:ext cx="312527" cy="312527"/>
          </a:xfrm>
          <a:prstGeom prst="rect">
            <a:avLst/>
          </a:prstGeom>
        </p:spPr>
      </p:pic>
      <p:pic>
        <p:nvPicPr>
          <p:cNvPr id="58" name="Graphique 57" descr="Verrouiller">
            <a:extLst>
              <a:ext uri="{FF2B5EF4-FFF2-40B4-BE49-F238E27FC236}">
                <a16:creationId xmlns:a16="http://schemas.microsoft.com/office/drawing/2014/main" id="{2437379A-8759-47CF-8FC5-2938546E198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44397" y="5694981"/>
            <a:ext cx="312527" cy="312527"/>
          </a:xfrm>
          <a:prstGeom prst="rect">
            <a:avLst/>
          </a:prstGeom>
        </p:spPr>
      </p:pic>
      <p:sp>
        <p:nvSpPr>
          <p:cNvPr id="60" name="Rectangle 59">
            <a:extLst>
              <a:ext uri="{FF2B5EF4-FFF2-40B4-BE49-F238E27FC236}">
                <a16:creationId xmlns:a16="http://schemas.microsoft.com/office/drawing/2014/main" id="{680E105F-017C-41D8-A131-C9C9F651F8D6}"/>
              </a:ext>
            </a:extLst>
          </p:cNvPr>
          <p:cNvSpPr/>
          <p:nvPr/>
        </p:nvSpPr>
        <p:spPr>
          <a:xfrm>
            <a:off x="5376725" y="5042192"/>
            <a:ext cx="792988" cy="499765"/>
          </a:xfrm>
          <a:prstGeom prst="rect">
            <a:avLst/>
          </a:prstGeom>
          <a:pattFill prst="wdDnDiag">
            <a:fgClr>
              <a:schemeClr val="accent4"/>
            </a:fgClr>
            <a:bgClr>
              <a:schemeClr val="bg1"/>
            </a:bgClr>
          </a:patt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Data</a:t>
            </a:r>
          </a:p>
        </p:txBody>
      </p:sp>
      <p:sp>
        <p:nvSpPr>
          <p:cNvPr id="61" name="Rectangle 60">
            <a:extLst>
              <a:ext uri="{FF2B5EF4-FFF2-40B4-BE49-F238E27FC236}">
                <a16:creationId xmlns:a16="http://schemas.microsoft.com/office/drawing/2014/main" id="{7567EC9D-FCE5-42AE-B986-6899C82C2801}"/>
              </a:ext>
            </a:extLst>
          </p:cNvPr>
          <p:cNvSpPr/>
          <p:nvPr/>
        </p:nvSpPr>
        <p:spPr>
          <a:xfrm>
            <a:off x="5288582" y="4911902"/>
            <a:ext cx="1008112" cy="792088"/>
          </a:xfrm>
          <a:prstGeom prst="rect">
            <a:avLst/>
          </a:prstGeom>
          <a:noFill/>
          <a:ln w="38100"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sz="1600" dirty="0"/>
          </a:p>
        </p:txBody>
      </p:sp>
      <p:pic>
        <p:nvPicPr>
          <p:cNvPr id="63" name="Graphique 62" descr="Verrouiller">
            <a:extLst>
              <a:ext uri="{FF2B5EF4-FFF2-40B4-BE49-F238E27FC236}">
                <a16:creationId xmlns:a16="http://schemas.microsoft.com/office/drawing/2014/main" id="{622AA9EB-EA9E-4507-A82B-A161E2EB97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37214" y="5541957"/>
            <a:ext cx="312527" cy="312527"/>
          </a:xfrm>
          <a:prstGeom prst="rect">
            <a:avLst/>
          </a:prstGeom>
        </p:spPr>
      </p:pic>
      <p:sp>
        <p:nvSpPr>
          <p:cNvPr id="65" name="Rectangle 64">
            <a:extLst>
              <a:ext uri="{FF2B5EF4-FFF2-40B4-BE49-F238E27FC236}">
                <a16:creationId xmlns:a16="http://schemas.microsoft.com/office/drawing/2014/main" id="{7A09E6CD-D413-4EDD-90D2-665B3BF7F15C}"/>
              </a:ext>
            </a:extLst>
          </p:cNvPr>
          <p:cNvSpPr/>
          <p:nvPr/>
        </p:nvSpPr>
        <p:spPr>
          <a:xfrm>
            <a:off x="7183691" y="4945116"/>
            <a:ext cx="821778" cy="625018"/>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Data</a:t>
            </a:r>
          </a:p>
        </p:txBody>
      </p:sp>
      <p:cxnSp>
        <p:nvCxnSpPr>
          <p:cNvPr id="55" name="Connecteur droit 54">
            <a:extLst>
              <a:ext uri="{FF2B5EF4-FFF2-40B4-BE49-F238E27FC236}">
                <a16:creationId xmlns:a16="http://schemas.microsoft.com/office/drawing/2014/main" id="{3A5DC686-9450-4BEA-A171-0BE1D6B8EAC1}"/>
              </a:ext>
            </a:extLst>
          </p:cNvPr>
          <p:cNvCxnSpPr>
            <a:cxnSpLocks/>
          </p:cNvCxnSpPr>
          <p:nvPr/>
        </p:nvCxnSpPr>
        <p:spPr>
          <a:xfrm flipV="1">
            <a:off x="3191989" y="3863043"/>
            <a:ext cx="11342" cy="266230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71" name="Connecteur droit 70">
            <a:extLst>
              <a:ext uri="{FF2B5EF4-FFF2-40B4-BE49-F238E27FC236}">
                <a16:creationId xmlns:a16="http://schemas.microsoft.com/office/drawing/2014/main" id="{5E241A65-38D6-4F18-A27A-5E2B3F0BB993}"/>
              </a:ext>
            </a:extLst>
          </p:cNvPr>
          <p:cNvCxnSpPr>
            <a:cxnSpLocks/>
          </p:cNvCxnSpPr>
          <p:nvPr/>
        </p:nvCxnSpPr>
        <p:spPr>
          <a:xfrm flipV="1">
            <a:off x="4936290" y="3903953"/>
            <a:ext cx="11342" cy="266230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72" name="Connecteur droit 71">
            <a:extLst>
              <a:ext uri="{FF2B5EF4-FFF2-40B4-BE49-F238E27FC236}">
                <a16:creationId xmlns:a16="http://schemas.microsoft.com/office/drawing/2014/main" id="{37854CF3-4288-4E9E-B056-E71E60AD1EAB}"/>
              </a:ext>
            </a:extLst>
          </p:cNvPr>
          <p:cNvCxnSpPr>
            <a:cxnSpLocks/>
          </p:cNvCxnSpPr>
          <p:nvPr/>
        </p:nvCxnSpPr>
        <p:spPr>
          <a:xfrm flipV="1">
            <a:off x="6661066" y="3922176"/>
            <a:ext cx="11342" cy="2662301"/>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31960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1" grpId="0" animBg="1"/>
      <p:bldP spid="44" grpId="0" animBg="1"/>
      <p:bldP spid="48" grpId="0" animBg="1"/>
      <p:bldP spid="50" grpId="0" animBg="1"/>
      <p:bldP spid="51" grpId="0" animBg="1"/>
      <p:bldP spid="60" grpId="0" animBg="1"/>
      <p:bldP spid="61" grpId="0" animBg="1"/>
      <p:bldP spid="6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réseau TOR </a:t>
            </a:r>
          </a:p>
        </p:txBody>
      </p:sp>
      <p:sp>
        <p:nvSpPr>
          <p:cNvPr id="9" name="ZoneTexte 8"/>
          <p:cNvSpPr txBox="1"/>
          <p:nvPr/>
        </p:nvSpPr>
        <p:spPr>
          <a:xfrm>
            <a:off x="344488" y="1543317"/>
            <a:ext cx="9561512" cy="1969770"/>
          </a:xfrm>
          <a:prstGeom prst="rect">
            <a:avLst/>
          </a:prstGeom>
          <a:noFill/>
        </p:spPr>
        <p:txBody>
          <a:bodyPr wrap="square" rtlCol="0">
            <a:spAutoFit/>
          </a:bodyPr>
          <a:lstStyle/>
          <a:p>
            <a:r>
              <a:rPr lang="fr-FR" sz="1800" b="1" cap="small" dirty="0">
                <a:effectLst>
                  <a:outerShdw blurRad="38100" dist="38100" dir="2700000" algn="tl">
                    <a:srgbClr val="000000">
                      <a:alpha val="43137"/>
                    </a:srgbClr>
                  </a:outerShdw>
                </a:effectLst>
                <a:latin typeface="+mj-lt"/>
              </a:rPr>
              <a:t>Les sites en .</a:t>
            </a:r>
            <a:r>
              <a:rPr lang="fr-FR" sz="1800" b="1" cap="small" dirty="0" err="1">
                <a:effectLst>
                  <a:outerShdw blurRad="38100" dist="38100" dir="2700000" algn="tl">
                    <a:srgbClr val="000000">
                      <a:alpha val="43137"/>
                    </a:srgbClr>
                  </a:outerShdw>
                </a:effectLst>
                <a:latin typeface="+mj-lt"/>
              </a:rPr>
              <a:t>onion</a:t>
            </a:r>
            <a:r>
              <a:rPr lang="fr-FR" sz="1800" b="1" cap="small" dirty="0">
                <a:effectLst>
                  <a:outerShdw blurRad="38100" dist="38100" dir="2700000" algn="tl">
                    <a:srgbClr val="000000">
                      <a:alpha val="43137"/>
                    </a:srgbClr>
                  </a:outerShdw>
                </a:effectLst>
                <a:latin typeface="+mj-lt"/>
              </a:rPr>
              <a:t> ou comment accéder au </a:t>
            </a:r>
            <a:r>
              <a:rPr lang="fr-FR" sz="1800" b="1" cap="small" dirty="0" err="1">
                <a:effectLst>
                  <a:outerShdw blurRad="38100" dist="38100" dir="2700000" algn="tl">
                    <a:srgbClr val="000000">
                      <a:alpha val="43137"/>
                    </a:srgbClr>
                  </a:outerShdw>
                </a:effectLst>
                <a:latin typeface="+mj-lt"/>
              </a:rPr>
              <a:t>dark</a:t>
            </a:r>
            <a:r>
              <a:rPr lang="fr-FR" sz="1800" b="1" cap="small" dirty="0">
                <a:effectLst>
                  <a:outerShdw blurRad="38100" dist="38100" dir="2700000" algn="tl">
                    <a:srgbClr val="000000">
                      <a:alpha val="43137"/>
                    </a:srgbClr>
                  </a:outerShdw>
                </a:effectLst>
                <a:latin typeface="+mj-lt"/>
              </a:rPr>
              <a:t> web</a:t>
            </a:r>
          </a:p>
          <a:p>
            <a:endParaRPr lang="fr-FR" sz="1800" b="1" cap="small" dirty="0">
              <a:effectLst>
                <a:outerShdw blurRad="38100" dist="38100" dir="2700000" algn="tl">
                  <a:srgbClr val="000000">
                    <a:alpha val="43137"/>
                  </a:srgbClr>
                </a:outerShdw>
              </a:effectLst>
              <a:latin typeface="+mj-lt"/>
            </a:endParaRPr>
          </a:p>
          <a:p>
            <a:r>
              <a:rPr lang="fr-FR" sz="1800" dirty="0">
                <a:latin typeface="+mj-lt"/>
              </a:rPr>
              <a:t>Le principe est d’accéder à un serveur sans connaitre son IP.</a:t>
            </a:r>
          </a:p>
          <a:p>
            <a:endParaRPr lang="fr-FR" sz="1800" dirty="0">
              <a:latin typeface="+mj-lt"/>
            </a:endParaRPr>
          </a:p>
          <a:p>
            <a:r>
              <a:rPr lang="fr-FR" sz="1800" dirty="0">
                <a:latin typeface="+mj-lt"/>
              </a:rPr>
              <a:t>Le serveur et l’utilisateur passent chacun par au moins trois nœuds et se rencontrent au RP (</a:t>
            </a:r>
            <a:r>
              <a:rPr lang="fr-FR" sz="1800" i="1" dirty="0">
                <a:latin typeface="+mj-lt"/>
              </a:rPr>
              <a:t>rendez-vous point</a:t>
            </a:r>
            <a:r>
              <a:rPr lang="fr-FR" sz="1800" dirty="0">
                <a:latin typeface="+mj-lt"/>
              </a:rPr>
              <a:t>)</a:t>
            </a:r>
          </a:p>
          <a:p>
            <a:endParaRPr lang="fr-FR" sz="1600" dirty="0">
              <a:latin typeface="+mj-lt"/>
            </a:endParaRPr>
          </a:p>
          <a:p>
            <a:pPr>
              <a:buClr>
                <a:schemeClr val="accent1"/>
              </a:buClr>
            </a:pPr>
            <a:endParaRPr lang="fr-FR" sz="1600" dirty="0">
              <a:latin typeface="+mj-lt"/>
            </a:endParaRPr>
          </a:p>
        </p:txBody>
      </p:sp>
      <p:sp>
        <p:nvSpPr>
          <p:cNvPr id="42" name="Ellipse 41">
            <a:extLst>
              <a:ext uri="{FF2B5EF4-FFF2-40B4-BE49-F238E27FC236}">
                <a16:creationId xmlns:a16="http://schemas.microsoft.com/office/drawing/2014/main" id="{49E74CA5-7985-4689-A76F-574EFED7D0F0}"/>
              </a:ext>
            </a:extLst>
          </p:cNvPr>
          <p:cNvSpPr/>
          <p:nvPr/>
        </p:nvSpPr>
        <p:spPr>
          <a:xfrm>
            <a:off x="2898608" y="3395145"/>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43" name="Ellipse 42">
            <a:extLst>
              <a:ext uri="{FF2B5EF4-FFF2-40B4-BE49-F238E27FC236}">
                <a16:creationId xmlns:a16="http://schemas.microsoft.com/office/drawing/2014/main" id="{747E2D77-A75D-4CFA-9EC0-FD340D28354B}"/>
              </a:ext>
            </a:extLst>
          </p:cNvPr>
          <p:cNvSpPr/>
          <p:nvPr/>
        </p:nvSpPr>
        <p:spPr>
          <a:xfrm>
            <a:off x="2898608" y="3983174"/>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46" name="Ellipse 45">
            <a:extLst>
              <a:ext uri="{FF2B5EF4-FFF2-40B4-BE49-F238E27FC236}">
                <a16:creationId xmlns:a16="http://schemas.microsoft.com/office/drawing/2014/main" id="{08F5BBB6-C898-4D49-84E7-8A9C89F2BF06}"/>
              </a:ext>
            </a:extLst>
          </p:cNvPr>
          <p:cNvSpPr/>
          <p:nvPr/>
        </p:nvSpPr>
        <p:spPr>
          <a:xfrm>
            <a:off x="2898608" y="4545322"/>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49" name="Ellipse 48">
            <a:extLst>
              <a:ext uri="{FF2B5EF4-FFF2-40B4-BE49-F238E27FC236}">
                <a16:creationId xmlns:a16="http://schemas.microsoft.com/office/drawing/2014/main" id="{904F2550-9499-49C8-89E0-232474E4C339}"/>
              </a:ext>
            </a:extLst>
          </p:cNvPr>
          <p:cNvSpPr/>
          <p:nvPr/>
        </p:nvSpPr>
        <p:spPr>
          <a:xfrm>
            <a:off x="2898608" y="5136283"/>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56" name="Ellipse 55">
            <a:extLst>
              <a:ext uri="{FF2B5EF4-FFF2-40B4-BE49-F238E27FC236}">
                <a16:creationId xmlns:a16="http://schemas.microsoft.com/office/drawing/2014/main" id="{1C9EFA66-3946-484C-8669-32471496E69B}"/>
              </a:ext>
            </a:extLst>
          </p:cNvPr>
          <p:cNvSpPr/>
          <p:nvPr/>
        </p:nvSpPr>
        <p:spPr>
          <a:xfrm>
            <a:off x="2137764" y="4738619"/>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57" name="Ellipse 56">
            <a:extLst>
              <a:ext uri="{FF2B5EF4-FFF2-40B4-BE49-F238E27FC236}">
                <a16:creationId xmlns:a16="http://schemas.microsoft.com/office/drawing/2014/main" id="{9592B29C-158A-40E3-943D-CFE6D7031E83}"/>
              </a:ext>
            </a:extLst>
          </p:cNvPr>
          <p:cNvSpPr/>
          <p:nvPr/>
        </p:nvSpPr>
        <p:spPr>
          <a:xfrm>
            <a:off x="2137764" y="4245325"/>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59" name="Ellipse 58">
            <a:extLst>
              <a:ext uri="{FF2B5EF4-FFF2-40B4-BE49-F238E27FC236}">
                <a16:creationId xmlns:a16="http://schemas.microsoft.com/office/drawing/2014/main" id="{4B775186-7F94-4A07-9278-40CE3327386C}"/>
              </a:ext>
            </a:extLst>
          </p:cNvPr>
          <p:cNvSpPr/>
          <p:nvPr/>
        </p:nvSpPr>
        <p:spPr>
          <a:xfrm>
            <a:off x="2128564" y="3778507"/>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62" name="Rectangle : coins arrondis 61">
            <a:extLst>
              <a:ext uri="{FF2B5EF4-FFF2-40B4-BE49-F238E27FC236}">
                <a16:creationId xmlns:a16="http://schemas.microsoft.com/office/drawing/2014/main" id="{1D38A583-2E7B-4659-94BB-0011B369F196}"/>
              </a:ext>
            </a:extLst>
          </p:cNvPr>
          <p:cNvSpPr/>
          <p:nvPr/>
        </p:nvSpPr>
        <p:spPr>
          <a:xfrm>
            <a:off x="469944" y="3987706"/>
            <a:ext cx="1296144"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dirty="0"/>
              <a:t>Client</a:t>
            </a:r>
          </a:p>
        </p:txBody>
      </p:sp>
      <p:sp>
        <p:nvSpPr>
          <p:cNvPr id="64" name="Rectangle : coins arrondis 63">
            <a:extLst>
              <a:ext uri="{FF2B5EF4-FFF2-40B4-BE49-F238E27FC236}">
                <a16:creationId xmlns:a16="http://schemas.microsoft.com/office/drawing/2014/main" id="{0F9AA2E6-8A67-4886-8D21-4794C2078CF2}"/>
              </a:ext>
            </a:extLst>
          </p:cNvPr>
          <p:cNvSpPr/>
          <p:nvPr/>
        </p:nvSpPr>
        <p:spPr>
          <a:xfrm>
            <a:off x="6986054" y="3849281"/>
            <a:ext cx="1296144" cy="792088"/>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600" dirty="0"/>
              <a:t>Serveur</a:t>
            </a:r>
          </a:p>
        </p:txBody>
      </p:sp>
      <p:cxnSp>
        <p:nvCxnSpPr>
          <p:cNvPr id="71" name="Connecteur droit avec flèche 70">
            <a:extLst>
              <a:ext uri="{FF2B5EF4-FFF2-40B4-BE49-F238E27FC236}">
                <a16:creationId xmlns:a16="http://schemas.microsoft.com/office/drawing/2014/main" id="{6B94A09F-1364-40F7-AFD7-69C5C31B92C3}"/>
              </a:ext>
            </a:extLst>
          </p:cNvPr>
          <p:cNvCxnSpPr>
            <a:stCxn id="62" idx="3"/>
            <a:endCxn id="57" idx="2"/>
          </p:cNvCxnSpPr>
          <p:nvPr/>
        </p:nvCxnSpPr>
        <p:spPr>
          <a:xfrm>
            <a:off x="1766088" y="4383750"/>
            <a:ext cx="371676" cy="5591"/>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72" name="Connecteur droit avec flèche 71">
            <a:extLst>
              <a:ext uri="{FF2B5EF4-FFF2-40B4-BE49-F238E27FC236}">
                <a16:creationId xmlns:a16="http://schemas.microsoft.com/office/drawing/2014/main" id="{87B0CD2D-31B0-4E34-B184-0B79379BC4F1}"/>
              </a:ext>
            </a:extLst>
          </p:cNvPr>
          <p:cNvCxnSpPr>
            <a:cxnSpLocks/>
            <a:stCxn id="57" idx="6"/>
            <a:endCxn id="42" idx="3"/>
          </p:cNvCxnSpPr>
          <p:nvPr/>
        </p:nvCxnSpPr>
        <p:spPr>
          <a:xfrm flipV="1">
            <a:off x="2425796" y="3640996"/>
            <a:ext cx="514993" cy="748345"/>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sp>
        <p:nvSpPr>
          <p:cNvPr id="83" name="Ellipse 82">
            <a:extLst>
              <a:ext uri="{FF2B5EF4-FFF2-40B4-BE49-F238E27FC236}">
                <a16:creationId xmlns:a16="http://schemas.microsoft.com/office/drawing/2014/main" id="{15EAEF4E-47D5-4CB7-ADD3-FA5929CDDEFC}"/>
              </a:ext>
            </a:extLst>
          </p:cNvPr>
          <p:cNvSpPr/>
          <p:nvPr/>
        </p:nvSpPr>
        <p:spPr>
          <a:xfrm>
            <a:off x="3589351" y="4695604"/>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4" name="Ellipse 83">
            <a:extLst>
              <a:ext uri="{FF2B5EF4-FFF2-40B4-BE49-F238E27FC236}">
                <a16:creationId xmlns:a16="http://schemas.microsoft.com/office/drawing/2014/main" id="{C6FE7BEB-D116-4708-ABD2-8FD055A8EC17}"/>
              </a:ext>
            </a:extLst>
          </p:cNvPr>
          <p:cNvSpPr/>
          <p:nvPr/>
        </p:nvSpPr>
        <p:spPr>
          <a:xfrm>
            <a:off x="3589351" y="4202310"/>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5" name="Ellipse 84">
            <a:extLst>
              <a:ext uri="{FF2B5EF4-FFF2-40B4-BE49-F238E27FC236}">
                <a16:creationId xmlns:a16="http://schemas.microsoft.com/office/drawing/2014/main" id="{6A8A1F58-392D-42F6-B7C3-E3CD3AA79E2F}"/>
              </a:ext>
            </a:extLst>
          </p:cNvPr>
          <p:cNvSpPr/>
          <p:nvPr/>
        </p:nvSpPr>
        <p:spPr>
          <a:xfrm>
            <a:off x="3589351" y="3735492"/>
            <a:ext cx="288032" cy="288032"/>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fr-FR" sz="1600" dirty="0"/>
          </a:p>
        </p:txBody>
      </p:sp>
      <p:sp>
        <p:nvSpPr>
          <p:cNvPr id="86" name="Ellipse 85">
            <a:extLst>
              <a:ext uri="{FF2B5EF4-FFF2-40B4-BE49-F238E27FC236}">
                <a16:creationId xmlns:a16="http://schemas.microsoft.com/office/drawing/2014/main" id="{FCF8B273-71FF-42E5-91B2-A9267EF9ADB5}"/>
              </a:ext>
            </a:extLst>
          </p:cNvPr>
          <p:cNvSpPr/>
          <p:nvPr/>
        </p:nvSpPr>
        <p:spPr>
          <a:xfrm>
            <a:off x="4325203" y="4695604"/>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7" name="Ellipse 86">
            <a:extLst>
              <a:ext uri="{FF2B5EF4-FFF2-40B4-BE49-F238E27FC236}">
                <a16:creationId xmlns:a16="http://schemas.microsoft.com/office/drawing/2014/main" id="{722FF8B3-0E6D-4721-AF74-BAE1519F2CCF}"/>
              </a:ext>
            </a:extLst>
          </p:cNvPr>
          <p:cNvSpPr/>
          <p:nvPr/>
        </p:nvSpPr>
        <p:spPr>
          <a:xfrm>
            <a:off x="4325203" y="4202310"/>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8" name="Ellipse 87">
            <a:extLst>
              <a:ext uri="{FF2B5EF4-FFF2-40B4-BE49-F238E27FC236}">
                <a16:creationId xmlns:a16="http://schemas.microsoft.com/office/drawing/2014/main" id="{E505F19C-E665-494E-8DB7-E9012AF7DEA5}"/>
              </a:ext>
            </a:extLst>
          </p:cNvPr>
          <p:cNvSpPr/>
          <p:nvPr/>
        </p:nvSpPr>
        <p:spPr>
          <a:xfrm>
            <a:off x="4325203" y="3735492"/>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89" name="Ellipse 88">
            <a:extLst>
              <a:ext uri="{FF2B5EF4-FFF2-40B4-BE49-F238E27FC236}">
                <a16:creationId xmlns:a16="http://schemas.microsoft.com/office/drawing/2014/main" id="{A4D2ABC8-611A-49BB-B85D-CA71DBED9419}"/>
              </a:ext>
            </a:extLst>
          </p:cNvPr>
          <p:cNvSpPr/>
          <p:nvPr/>
        </p:nvSpPr>
        <p:spPr>
          <a:xfrm>
            <a:off x="5062113" y="3340165"/>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0" name="Ellipse 89">
            <a:extLst>
              <a:ext uri="{FF2B5EF4-FFF2-40B4-BE49-F238E27FC236}">
                <a16:creationId xmlns:a16="http://schemas.microsoft.com/office/drawing/2014/main" id="{DA8D0176-248E-421A-AFBE-77DCE6893575}"/>
              </a:ext>
            </a:extLst>
          </p:cNvPr>
          <p:cNvSpPr/>
          <p:nvPr/>
        </p:nvSpPr>
        <p:spPr>
          <a:xfrm>
            <a:off x="5062113" y="3928194"/>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1" name="Ellipse 90">
            <a:extLst>
              <a:ext uri="{FF2B5EF4-FFF2-40B4-BE49-F238E27FC236}">
                <a16:creationId xmlns:a16="http://schemas.microsoft.com/office/drawing/2014/main" id="{ADC5A879-64C7-4A09-B55D-2177FDF567CB}"/>
              </a:ext>
            </a:extLst>
          </p:cNvPr>
          <p:cNvSpPr/>
          <p:nvPr/>
        </p:nvSpPr>
        <p:spPr>
          <a:xfrm>
            <a:off x="5062113" y="4490342"/>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2" name="Ellipse 91">
            <a:extLst>
              <a:ext uri="{FF2B5EF4-FFF2-40B4-BE49-F238E27FC236}">
                <a16:creationId xmlns:a16="http://schemas.microsoft.com/office/drawing/2014/main" id="{4479D295-F633-41ED-9549-43BE75B1B5E4}"/>
              </a:ext>
            </a:extLst>
          </p:cNvPr>
          <p:cNvSpPr/>
          <p:nvPr/>
        </p:nvSpPr>
        <p:spPr>
          <a:xfrm>
            <a:off x="5062113" y="5081303"/>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3" name="Ellipse 92">
            <a:extLst>
              <a:ext uri="{FF2B5EF4-FFF2-40B4-BE49-F238E27FC236}">
                <a16:creationId xmlns:a16="http://schemas.microsoft.com/office/drawing/2014/main" id="{A12ED576-7E9D-4B22-9F92-6AEF4AF74CDC}"/>
              </a:ext>
            </a:extLst>
          </p:cNvPr>
          <p:cNvSpPr/>
          <p:nvPr/>
        </p:nvSpPr>
        <p:spPr>
          <a:xfrm>
            <a:off x="5915513" y="4620484"/>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4" name="Ellipse 93">
            <a:extLst>
              <a:ext uri="{FF2B5EF4-FFF2-40B4-BE49-F238E27FC236}">
                <a16:creationId xmlns:a16="http://schemas.microsoft.com/office/drawing/2014/main" id="{8004DB26-D7B0-4433-89E1-CE67D0CD06A9}"/>
              </a:ext>
            </a:extLst>
          </p:cNvPr>
          <p:cNvSpPr/>
          <p:nvPr/>
        </p:nvSpPr>
        <p:spPr>
          <a:xfrm>
            <a:off x="5915513" y="4127190"/>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sp>
        <p:nvSpPr>
          <p:cNvPr id="95" name="Ellipse 94">
            <a:extLst>
              <a:ext uri="{FF2B5EF4-FFF2-40B4-BE49-F238E27FC236}">
                <a16:creationId xmlns:a16="http://schemas.microsoft.com/office/drawing/2014/main" id="{7BCB1720-4803-4600-87E5-7B85991645AE}"/>
              </a:ext>
            </a:extLst>
          </p:cNvPr>
          <p:cNvSpPr/>
          <p:nvPr/>
        </p:nvSpPr>
        <p:spPr>
          <a:xfrm>
            <a:off x="5915513" y="3660372"/>
            <a:ext cx="288032" cy="288032"/>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600" dirty="0"/>
          </a:p>
        </p:txBody>
      </p:sp>
      <p:cxnSp>
        <p:nvCxnSpPr>
          <p:cNvPr id="96" name="Connecteur droit avec flèche 95">
            <a:extLst>
              <a:ext uri="{FF2B5EF4-FFF2-40B4-BE49-F238E27FC236}">
                <a16:creationId xmlns:a16="http://schemas.microsoft.com/office/drawing/2014/main" id="{3142E3F3-8CF3-4879-BE13-A95E88D7B810}"/>
              </a:ext>
            </a:extLst>
          </p:cNvPr>
          <p:cNvCxnSpPr>
            <a:cxnSpLocks/>
            <a:stCxn id="42" idx="6"/>
            <a:endCxn id="85" idx="1"/>
          </p:cNvCxnSpPr>
          <p:nvPr/>
        </p:nvCxnSpPr>
        <p:spPr>
          <a:xfrm>
            <a:off x="3186640" y="3539161"/>
            <a:ext cx="444892" cy="238512"/>
          </a:xfrm>
          <a:prstGeom prst="straightConnector1">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97" name="Connecteur droit avec flèche 96">
            <a:extLst>
              <a:ext uri="{FF2B5EF4-FFF2-40B4-BE49-F238E27FC236}">
                <a16:creationId xmlns:a16="http://schemas.microsoft.com/office/drawing/2014/main" id="{EEAAF9B2-644D-4A13-96F9-EE59023D052A}"/>
              </a:ext>
            </a:extLst>
          </p:cNvPr>
          <p:cNvCxnSpPr>
            <a:cxnSpLocks/>
            <a:stCxn id="64" idx="1"/>
            <a:endCxn id="93" idx="6"/>
          </p:cNvCxnSpPr>
          <p:nvPr/>
        </p:nvCxnSpPr>
        <p:spPr>
          <a:xfrm flipH="1">
            <a:off x="6203545" y="4245325"/>
            <a:ext cx="782509" cy="519175"/>
          </a:xfrm>
          <a:prstGeom prst="straightConnector1">
            <a:avLst/>
          </a:prstGeom>
          <a:ln>
            <a:headEnd type="none" w="med" len="med"/>
            <a:tailEnd type="arrow" w="med" len="med"/>
          </a:ln>
        </p:spPr>
        <p:style>
          <a:lnRef idx="2">
            <a:schemeClr val="accent5"/>
          </a:lnRef>
          <a:fillRef idx="0">
            <a:schemeClr val="accent5"/>
          </a:fillRef>
          <a:effectRef idx="1">
            <a:schemeClr val="accent5"/>
          </a:effectRef>
          <a:fontRef idx="minor">
            <a:schemeClr val="tx1"/>
          </a:fontRef>
        </p:style>
      </p:cxnSp>
      <p:cxnSp>
        <p:nvCxnSpPr>
          <p:cNvPr id="98" name="Connecteur droit avec flèche 97">
            <a:extLst>
              <a:ext uri="{FF2B5EF4-FFF2-40B4-BE49-F238E27FC236}">
                <a16:creationId xmlns:a16="http://schemas.microsoft.com/office/drawing/2014/main" id="{1BAFDC46-9EC4-4798-B489-637AD66DE75B}"/>
              </a:ext>
            </a:extLst>
          </p:cNvPr>
          <p:cNvCxnSpPr>
            <a:cxnSpLocks/>
            <a:stCxn id="86" idx="1"/>
            <a:endCxn id="85" idx="5"/>
          </p:cNvCxnSpPr>
          <p:nvPr/>
        </p:nvCxnSpPr>
        <p:spPr>
          <a:xfrm flipH="1" flipV="1">
            <a:off x="3835202" y="3981343"/>
            <a:ext cx="532182" cy="756442"/>
          </a:xfrm>
          <a:prstGeom prst="straightConnector1">
            <a:avLst/>
          </a:prstGeom>
          <a:ln>
            <a:headEnd type="none" w="med" len="med"/>
            <a:tailEnd type="arrow" w="med" len="med"/>
          </a:ln>
        </p:spPr>
        <p:style>
          <a:lnRef idx="2">
            <a:schemeClr val="accent5"/>
          </a:lnRef>
          <a:fillRef idx="0">
            <a:schemeClr val="accent5"/>
          </a:fillRef>
          <a:effectRef idx="1">
            <a:schemeClr val="accent5"/>
          </a:effectRef>
          <a:fontRef idx="minor">
            <a:schemeClr val="tx1"/>
          </a:fontRef>
        </p:style>
      </p:cxnSp>
      <p:cxnSp>
        <p:nvCxnSpPr>
          <p:cNvPr id="99" name="Connecteur droit avec flèche 98">
            <a:extLst>
              <a:ext uri="{FF2B5EF4-FFF2-40B4-BE49-F238E27FC236}">
                <a16:creationId xmlns:a16="http://schemas.microsoft.com/office/drawing/2014/main" id="{31AE46A7-FEF3-4634-8779-5EC9329E9E80}"/>
              </a:ext>
            </a:extLst>
          </p:cNvPr>
          <p:cNvCxnSpPr>
            <a:cxnSpLocks/>
            <a:stCxn id="91" idx="2"/>
            <a:endCxn id="86" idx="6"/>
          </p:cNvCxnSpPr>
          <p:nvPr/>
        </p:nvCxnSpPr>
        <p:spPr>
          <a:xfrm flipH="1">
            <a:off x="4613235" y="4634358"/>
            <a:ext cx="448878" cy="205262"/>
          </a:xfrm>
          <a:prstGeom prst="straightConnector1">
            <a:avLst/>
          </a:prstGeom>
          <a:ln>
            <a:headEnd type="none" w="med" len="med"/>
            <a:tailEnd type="arrow" w="med" len="med"/>
          </a:ln>
        </p:spPr>
        <p:style>
          <a:lnRef idx="2">
            <a:schemeClr val="accent5"/>
          </a:lnRef>
          <a:fillRef idx="0">
            <a:schemeClr val="accent5"/>
          </a:fillRef>
          <a:effectRef idx="1">
            <a:schemeClr val="accent5"/>
          </a:effectRef>
          <a:fontRef idx="minor">
            <a:schemeClr val="tx1"/>
          </a:fontRef>
        </p:style>
      </p:cxnSp>
      <p:cxnSp>
        <p:nvCxnSpPr>
          <p:cNvPr id="100" name="Connecteur droit avec flèche 99">
            <a:extLst>
              <a:ext uri="{FF2B5EF4-FFF2-40B4-BE49-F238E27FC236}">
                <a16:creationId xmlns:a16="http://schemas.microsoft.com/office/drawing/2014/main" id="{534729D1-6143-40A0-8030-B4A3E2A15276}"/>
              </a:ext>
            </a:extLst>
          </p:cNvPr>
          <p:cNvCxnSpPr>
            <a:cxnSpLocks/>
            <a:stCxn id="93" idx="2"/>
            <a:endCxn id="91" idx="6"/>
          </p:cNvCxnSpPr>
          <p:nvPr/>
        </p:nvCxnSpPr>
        <p:spPr>
          <a:xfrm flipH="1" flipV="1">
            <a:off x="5350145" y="4634358"/>
            <a:ext cx="565368" cy="130142"/>
          </a:xfrm>
          <a:prstGeom prst="straightConnector1">
            <a:avLst/>
          </a:prstGeom>
          <a:ln>
            <a:headEnd type="none" w="med" len="med"/>
            <a:tailEnd type="arrow" w="med" len="med"/>
          </a:ln>
        </p:spPr>
        <p:style>
          <a:lnRef idx="2">
            <a:schemeClr val="accent5"/>
          </a:lnRef>
          <a:fillRef idx="0">
            <a:schemeClr val="accent5"/>
          </a:fillRef>
          <a:effectRef idx="1">
            <a:schemeClr val="accent5"/>
          </a:effectRef>
          <a:fontRef idx="minor">
            <a:schemeClr val="tx1"/>
          </a:fontRef>
        </p:style>
      </p:cxnSp>
      <p:sp>
        <p:nvSpPr>
          <p:cNvPr id="25" name="Rectangle 24">
            <a:extLst>
              <a:ext uri="{FF2B5EF4-FFF2-40B4-BE49-F238E27FC236}">
                <a16:creationId xmlns:a16="http://schemas.microsoft.com/office/drawing/2014/main" id="{139E70A3-B433-462F-9828-086D47DA799E}"/>
              </a:ext>
            </a:extLst>
          </p:cNvPr>
          <p:cNvSpPr/>
          <p:nvPr/>
        </p:nvSpPr>
        <p:spPr>
          <a:xfrm>
            <a:off x="2646400" y="5912275"/>
            <a:ext cx="3441968" cy="384721"/>
          </a:xfrm>
          <a:prstGeom prst="rect">
            <a:avLst/>
          </a:prstGeom>
        </p:spPr>
        <p:txBody>
          <a:bodyPr wrap="none">
            <a:spAutoFit/>
          </a:bodyPr>
          <a:lstStyle/>
          <a:p>
            <a:r>
              <a:rPr lang="fr-FR" dirty="0"/>
              <a:t>http://gjobqjj7wyczbqie.</a:t>
            </a:r>
            <a:r>
              <a:rPr lang="fr-FR" b="1" dirty="0"/>
              <a:t>onion</a:t>
            </a:r>
            <a:r>
              <a:rPr lang="fr-FR" dirty="0"/>
              <a:t>/</a:t>
            </a:r>
          </a:p>
        </p:txBody>
      </p:sp>
    </p:spTree>
    <p:extLst>
      <p:ext uri="{BB962C8B-B14F-4D97-AF65-F5344CB8AC3E}">
        <p14:creationId xmlns:p14="http://schemas.microsoft.com/office/powerpoint/2010/main" val="1449754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p:cNvSpPr txBox="1"/>
          <p:nvPr/>
        </p:nvSpPr>
        <p:spPr>
          <a:xfrm>
            <a:off x="2576735" y="1556792"/>
            <a:ext cx="7128793" cy="2431435"/>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Avantages et Inconvénients</a:t>
            </a:r>
          </a:p>
          <a:p>
            <a:endParaRPr lang="fr-FR" sz="1800" b="1" dirty="0">
              <a:effectLst>
                <a:outerShdw blurRad="38100" dist="38100" dir="2700000" algn="tl">
                  <a:srgbClr val="000000">
                    <a:alpha val="43137"/>
                  </a:srgbClr>
                </a:outerShdw>
              </a:effectLst>
              <a:latin typeface="+mj-lt"/>
            </a:endParaRPr>
          </a:p>
          <a:p>
            <a:endParaRPr lang="fr-FR" sz="1800" b="1" dirty="0">
              <a:effectLst>
                <a:outerShdw blurRad="38100" dist="38100" dir="2700000" algn="tl">
                  <a:srgbClr val="000000">
                    <a:alpha val="43137"/>
                  </a:srgbClr>
                </a:outerShdw>
              </a:effectLst>
              <a:latin typeface="+mj-lt"/>
            </a:endParaRPr>
          </a:p>
          <a:p>
            <a:pPr lvl="3">
              <a:buClr>
                <a:schemeClr val="accent4"/>
              </a:buClr>
            </a:pPr>
            <a:r>
              <a:rPr lang="fr-FR" sz="2000" dirty="0">
                <a:latin typeface="+mj-lt"/>
              </a:rPr>
              <a:t>L’adresse IP est cachée</a:t>
            </a:r>
          </a:p>
          <a:p>
            <a:pPr lvl="3">
              <a:buClr>
                <a:schemeClr val="accent4"/>
              </a:buClr>
            </a:pPr>
            <a:endParaRPr lang="fr-FR" sz="2000" dirty="0">
              <a:latin typeface="+mj-lt"/>
            </a:endParaRPr>
          </a:p>
          <a:p>
            <a:pPr lvl="3">
              <a:buClr>
                <a:schemeClr val="accent4"/>
              </a:buClr>
            </a:pPr>
            <a:r>
              <a:rPr lang="fr-FR" sz="2000" dirty="0">
                <a:latin typeface="+mj-lt"/>
              </a:rPr>
              <a:t>Réseau superposé à Internet, sans subir les contraintes gouvernementales</a:t>
            </a:r>
          </a:p>
          <a:p>
            <a:pPr marL="764658" lvl="1" indent="-285750">
              <a:buClr>
                <a:schemeClr val="accent4"/>
              </a:buClr>
              <a:buFont typeface="Arial" panose="020B0604020202020204" pitchFamily="34" charset="0"/>
              <a:buChar char="•"/>
            </a:pPr>
            <a:endParaRPr lang="fr-FR" sz="1600" dirty="0">
              <a:latin typeface="+mj-lt"/>
            </a:endParaRPr>
          </a:p>
        </p:txBody>
      </p:sp>
      <p:pic>
        <p:nvPicPr>
          <p:cNvPr id="11266" name="Picture 2" descr="Afficher l'image d'origine"/>
          <p:cNvPicPr>
            <a:picLocks noChangeAspect="1" noChangeArrowheads="1"/>
          </p:cNvPicPr>
          <p:nvPr/>
        </p:nvPicPr>
        <p:blipFill rotWithShape="1">
          <a:blip r:embed="rId3">
            <a:extLst>
              <a:ext uri="{28A0092B-C50C-407E-A947-70E740481C1C}">
                <a14:useLocalDpi xmlns:a14="http://schemas.microsoft.com/office/drawing/2010/main" val="0"/>
              </a:ext>
            </a:extLst>
          </a:blip>
          <a:srcRect l="3744" t="7875" r="51684" b="3532"/>
          <a:stretch/>
        </p:blipFill>
        <p:spPr bwMode="auto">
          <a:xfrm>
            <a:off x="2467535" y="2158870"/>
            <a:ext cx="1512168" cy="144633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fficher l'image d'origin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020" t="5662" r="4401" b="5745"/>
          <a:stretch/>
        </p:blipFill>
        <p:spPr bwMode="auto">
          <a:xfrm>
            <a:off x="353649" y="4051171"/>
            <a:ext cx="1460252" cy="14285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88504" y="4504103"/>
            <a:ext cx="9217025" cy="400110"/>
          </a:xfrm>
          <a:prstGeom prst="rect">
            <a:avLst/>
          </a:prstGeom>
        </p:spPr>
        <p:txBody>
          <a:bodyPr wrap="square">
            <a:spAutoFit/>
          </a:bodyPr>
          <a:lstStyle/>
          <a:p>
            <a:pPr lvl="3">
              <a:buClr>
                <a:schemeClr val="accent4"/>
              </a:buClr>
            </a:pPr>
            <a:r>
              <a:rPr lang="fr-FR" sz="2000" dirty="0">
                <a:solidFill>
                  <a:srgbClr val="222221"/>
                </a:solidFill>
                <a:latin typeface="Arial Narrow"/>
              </a:rPr>
              <a:t>Lent à cause des couches de chiffrement</a:t>
            </a:r>
            <a:endParaRPr lang="fr-FR" sz="2000" dirty="0">
              <a:latin typeface="+mj-lt"/>
            </a:endParaRPr>
          </a:p>
        </p:txBody>
      </p:sp>
      <p:sp>
        <p:nvSpPr>
          <p:cNvPr id="9" name="Titre 1">
            <a:extLst>
              <a:ext uri="{FF2B5EF4-FFF2-40B4-BE49-F238E27FC236}">
                <a16:creationId xmlns:a16="http://schemas.microsoft.com/office/drawing/2014/main" id="{9BCD8FAB-AFA4-466E-9C43-1D8C444BFFC8}"/>
              </a:ext>
            </a:extLst>
          </p:cNvPr>
          <p:cNvSpPr txBox="1">
            <a:spLocks/>
          </p:cNvSpPr>
          <p:nvPr/>
        </p:nvSpPr>
        <p:spPr bwMode="gray">
          <a:xfrm>
            <a:off x="2083609" y="310761"/>
            <a:ext cx="7381267" cy="1068185"/>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2400" b="0" kern="1200">
                <a:solidFill>
                  <a:srgbClr val="FFFFFF"/>
                </a:solidFill>
                <a:latin typeface="+mn-lt"/>
                <a:ea typeface="+mj-ea"/>
                <a:cs typeface="+mj-cs"/>
              </a:defRPr>
            </a:lvl1pPr>
          </a:lstStyle>
          <a:p>
            <a:r>
              <a:rPr lang="fr-FR" sz="3200" cap="small" dirty="0">
                <a:effectLst>
                  <a:outerShdw blurRad="38100" dist="38100" dir="2700000" algn="tl">
                    <a:srgbClr val="000000">
                      <a:alpha val="43137"/>
                    </a:srgbClr>
                  </a:outerShdw>
                </a:effectLst>
              </a:rPr>
              <a:t>Le réseau TOR</a:t>
            </a:r>
          </a:p>
        </p:txBody>
      </p:sp>
      <p:grpSp>
        <p:nvGrpSpPr>
          <p:cNvPr id="7" name="Groupe 6">
            <a:extLst>
              <a:ext uri="{FF2B5EF4-FFF2-40B4-BE49-F238E27FC236}">
                <a16:creationId xmlns:a16="http://schemas.microsoft.com/office/drawing/2014/main" id="{9555B9EA-A89C-4A20-A7B3-76538874610F}"/>
              </a:ext>
            </a:extLst>
          </p:cNvPr>
          <p:cNvGrpSpPr/>
          <p:nvPr/>
        </p:nvGrpSpPr>
        <p:grpSpPr>
          <a:xfrm>
            <a:off x="384937" y="1622468"/>
            <a:ext cx="1595105" cy="1588661"/>
            <a:chOff x="8156754" y="2060848"/>
            <a:chExt cx="1159582" cy="1105213"/>
          </a:xfrm>
        </p:grpSpPr>
        <p:sp>
          <p:nvSpPr>
            <p:cNvPr id="12" name="Freeform 18">
              <a:extLst>
                <a:ext uri="{FF2B5EF4-FFF2-40B4-BE49-F238E27FC236}">
                  <a16:creationId xmlns:a16="http://schemas.microsoft.com/office/drawing/2014/main" id="{71BF458E-4F79-4D70-9563-B8FF3B6F00AC}"/>
                </a:ext>
              </a:extLst>
            </p:cNvPr>
            <p:cNvSpPr>
              <a:spLocks/>
            </p:cNvSpPr>
            <p:nvPr/>
          </p:nvSpPr>
          <p:spPr bwMode="auto">
            <a:xfrm rot="5400000">
              <a:off x="8180212" y="2037390"/>
              <a:ext cx="529147" cy="576064"/>
            </a:xfrm>
            <a:prstGeom prst="teardrop">
              <a:avLst/>
            </a:prstGeom>
            <a:solidFill>
              <a:srgbClr val="C00000"/>
            </a:solidFill>
            <a:ln>
              <a:noFill/>
            </a:ln>
          </p:spPr>
          <p:txBody>
            <a:bodyPr vert="vert270" anchor="ctr" anchorCtr="0"/>
            <a:lstStyle/>
            <a:p>
              <a:pPr algn="ctr"/>
              <a:endParaRPr lang="fr-FR" sz="18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3" name="Freeform 19">
              <a:extLst>
                <a:ext uri="{FF2B5EF4-FFF2-40B4-BE49-F238E27FC236}">
                  <a16:creationId xmlns:a16="http://schemas.microsoft.com/office/drawing/2014/main" id="{6732212C-574E-4B3D-9544-3160D3335CDC}"/>
                </a:ext>
              </a:extLst>
            </p:cNvPr>
            <p:cNvSpPr>
              <a:spLocks/>
            </p:cNvSpPr>
            <p:nvPr/>
          </p:nvSpPr>
          <p:spPr bwMode="auto">
            <a:xfrm rot="10800000">
              <a:off x="8769424" y="2060848"/>
              <a:ext cx="546912" cy="529148"/>
            </a:xfrm>
            <a:prstGeom prst="teardrop">
              <a:avLst/>
            </a:prstGeom>
            <a:solidFill>
              <a:schemeClr val="accent6"/>
            </a:solidFill>
            <a:ln>
              <a:noFill/>
            </a:ln>
          </p:spPr>
          <p:txBody>
            <a:bodyPr vert="horz" anchor="ctr" anchorCtr="0"/>
            <a:lstStyle/>
            <a:p>
              <a:endParaRPr lang="fr-FR" sz="2000" b="1" cap="small" dirty="0">
                <a:solidFill>
                  <a:srgbClr val="FFFFFF"/>
                </a:solidFill>
                <a:effectLst>
                  <a:outerShdw blurRad="38100" dist="38100" dir="2700000" algn="tl">
                    <a:srgbClr val="000000">
                      <a:alpha val="43137"/>
                    </a:srgbClr>
                  </a:outerShdw>
                </a:effectLst>
                <a:latin typeface="+mj-lt"/>
                <a:ea typeface="ＭＳ Ｐゴシック" pitchFamily="34" charset="-128"/>
              </a:endParaRPr>
            </a:p>
          </p:txBody>
        </p:sp>
        <p:sp>
          <p:nvSpPr>
            <p:cNvPr id="14" name="Freeform 20">
              <a:extLst>
                <a:ext uri="{FF2B5EF4-FFF2-40B4-BE49-F238E27FC236}">
                  <a16:creationId xmlns:a16="http://schemas.microsoft.com/office/drawing/2014/main" id="{A6D13CB6-2266-4729-8CF6-881BF3358AF3}"/>
                </a:ext>
              </a:extLst>
            </p:cNvPr>
            <p:cNvSpPr>
              <a:spLocks/>
            </p:cNvSpPr>
            <p:nvPr/>
          </p:nvSpPr>
          <p:spPr bwMode="auto">
            <a:xfrm>
              <a:off x="8179763" y="2636913"/>
              <a:ext cx="546912" cy="529148"/>
            </a:xfrm>
            <a:prstGeom prst="teardrop">
              <a:avLst/>
            </a:prstGeom>
            <a:solidFill>
              <a:srgbClr val="99BDD5"/>
            </a:solidFill>
            <a:ln>
              <a:noFill/>
            </a:ln>
          </p:spPr>
          <p:txBody>
            <a:bodyPr/>
            <a:lstStyle/>
            <a:p>
              <a:endParaRPr lang="fr-FR" dirty="0"/>
            </a:p>
          </p:txBody>
        </p:sp>
        <p:sp>
          <p:nvSpPr>
            <p:cNvPr id="15" name="Freeform 21">
              <a:extLst>
                <a:ext uri="{FF2B5EF4-FFF2-40B4-BE49-F238E27FC236}">
                  <a16:creationId xmlns:a16="http://schemas.microsoft.com/office/drawing/2014/main" id="{E26BE483-1929-427E-8D64-72A3D5E0FE86}"/>
                </a:ext>
              </a:extLst>
            </p:cNvPr>
            <p:cNvSpPr>
              <a:spLocks/>
            </p:cNvSpPr>
            <p:nvPr/>
          </p:nvSpPr>
          <p:spPr bwMode="auto">
            <a:xfrm rot="16200000">
              <a:off x="8778305" y="2628030"/>
              <a:ext cx="529148" cy="546913"/>
            </a:xfrm>
            <a:prstGeom prst="teardrop">
              <a:avLst/>
            </a:prstGeom>
            <a:solidFill>
              <a:schemeClr val="accent5"/>
            </a:solidFill>
            <a:ln>
              <a:noFill/>
            </a:ln>
          </p:spPr>
          <p:txBody>
            <a:bodyPr/>
            <a:lstStyle/>
            <a:p>
              <a:endParaRPr lang="fr-FR" dirty="0"/>
            </a:p>
          </p:txBody>
        </p:sp>
      </p:grpSp>
      <p:sp>
        <p:nvSpPr>
          <p:cNvPr id="16" name="Rectangle 15">
            <a:extLst>
              <a:ext uri="{FF2B5EF4-FFF2-40B4-BE49-F238E27FC236}">
                <a16:creationId xmlns:a16="http://schemas.microsoft.com/office/drawing/2014/main" id="{C923FED9-8C23-4EB5-963C-B3D188CF8065}"/>
              </a:ext>
            </a:extLst>
          </p:cNvPr>
          <p:cNvSpPr/>
          <p:nvPr/>
        </p:nvSpPr>
        <p:spPr>
          <a:xfrm>
            <a:off x="488504" y="4991891"/>
            <a:ext cx="9217025" cy="400110"/>
          </a:xfrm>
          <a:prstGeom prst="rect">
            <a:avLst/>
          </a:prstGeom>
        </p:spPr>
        <p:txBody>
          <a:bodyPr wrap="square">
            <a:spAutoFit/>
          </a:bodyPr>
          <a:lstStyle/>
          <a:p>
            <a:pPr lvl="3">
              <a:buClr>
                <a:schemeClr val="accent4"/>
              </a:buClr>
            </a:pPr>
            <a:r>
              <a:rPr lang="fr-FR" sz="2000" dirty="0">
                <a:solidFill>
                  <a:srgbClr val="222221"/>
                </a:solidFill>
                <a:latin typeface="Arial Narrow"/>
              </a:rPr>
              <a:t>N’importe qui peut installer un nœud, même des personnes malveillantes</a:t>
            </a:r>
            <a:endParaRPr lang="fr-FR" sz="2000" dirty="0">
              <a:latin typeface="+mj-lt"/>
            </a:endParaRPr>
          </a:p>
        </p:txBody>
      </p:sp>
    </p:spTree>
    <p:extLst>
      <p:ext uri="{BB962C8B-B14F-4D97-AF65-F5344CB8AC3E}">
        <p14:creationId xmlns:p14="http://schemas.microsoft.com/office/powerpoint/2010/main" val="2700998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88704" y="2708920"/>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La Blockchain</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03799310"/>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endParaRPr lang="fr-FR" sz="3200" cap="small" dirty="0">
              <a:effectLst>
                <a:outerShdw blurRad="38100" dist="38100" dir="2700000" algn="tl">
                  <a:srgbClr val="000000">
                    <a:alpha val="43137"/>
                  </a:srgbClr>
                </a:outerShdw>
              </a:effectLst>
            </a:endParaRPr>
          </a:p>
        </p:txBody>
      </p:sp>
      <p:sp>
        <p:nvSpPr>
          <p:cNvPr id="9" name="ZoneTexte 8"/>
          <p:cNvSpPr txBox="1"/>
          <p:nvPr/>
        </p:nvSpPr>
        <p:spPr>
          <a:xfrm>
            <a:off x="200473" y="1543317"/>
            <a:ext cx="9361039" cy="3354765"/>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Principe de fonctionnement</a:t>
            </a:r>
          </a:p>
          <a:p>
            <a:endParaRPr lang="fr-FR" sz="2000" b="1" cap="small" dirty="0">
              <a:effectLst>
                <a:outerShdw blurRad="38100" dist="38100" dir="2700000" algn="tl">
                  <a:srgbClr val="000000">
                    <a:alpha val="43137"/>
                  </a:srgbClr>
                </a:outerShdw>
              </a:effectLst>
              <a:latin typeface="+mj-lt"/>
            </a:endParaRPr>
          </a:p>
          <a:p>
            <a:r>
              <a:rPr lang="fr-FR" sz="2000" dirty="0">
                <a:latin typeface="+mj-lt"/>
              </a:rPr>
              <a:t>Corollaire : La sécurisation des transactions repose sur la confiance au tiers de confiance.</a:t>
            </a:r>
          </a:p>
          <a:p>
            <a:endParaRPr lang="fr-FR" sz="2000" dirty="0">
              <a:latin typeface="+mj-lt"/>
            </a:endParaRPr>
          </a:p>
          <a:p>
            <a:r>
              <a:rPr lang="fr-FR" sz="2000" b="1" dirty="0">
                <a:effectLst>
                  <a:outerShdw blurRad="38100" dist="38100" dir="2700000" algn="tl">
                    <a:srgbClr val="000000">
                      <a:alpha val="43137"/>
                    </a:srgbClr>
                  </a:outerShdw>
                </a:effectLst>
                <a:latin typeface="+mj-lt"/>
              </a:rPr>
              <a:t>Deux questions se posent :</a:t>
            </a:r>
          </a:p>
          <a:p>
            <a:endParaRPr lang="fr-FR" sz="2000" b="1" dirty="0">
              <a:effectLst>
                <a:outerShdw blurRad="38100" dist="38100" dir="2700000" algn="tl">
                  <a:srgbClr val="000000">
                    <a:alpha val="43137"/>
                  </a:srgbClr>
                </a:outerShdw>
              </a:effectLst>
              <a:latin typeface="+mj-lt"/>
            </a:endParaRPr>
          </a:p>
          <a:p>
            <a:pPr marL="285750" indent="-285750">
              <a:buClr>
                <a:schemeClr val="accent1">
                  <a:lumMod val="60000"/>
                  <a:lumOff val="40000"/>
                </a:schemeClr>
              </a:buClr>
              <a:buFont typeface="Arial" panose="020B0604020202020204" pitchFamily="34" charset="0"/>
              <a:buChar char="•"/>
            </a:pPr>
            <a:r>
              <a:rPr lang="fr-FR" sz="2000" dirty="0">
                <a:latin typeface="+mj-lt"/>
              </a:rPr>
              <a:t>Comment </a:t>
            </a:r>
            <a:r>
              <a:rPr lang="fr-FR" sz="2000" b="1" dirty="0">
                <a:effectLst>
                  <a:outerShdw blurRad="38100" dist="38100" dir="2700000" algn="tl">
                    <a:srgbClr val="000000">
                      <a:alpha val="43137"/>
                    </a:srgbClr>
                  </a:outerShdw>
                </a:effectLst>
                <a:latin typeface="+mj-lt"/>
              </a:rPr>
              <a:t>supprimer le tiers de confiance </a:t>
            </a:r>
            <a:r>
              <a:rPr lang="fr-FR" sz="2000" dirty="0">
                <a:latin typeface="+mj-lt"/>
              </a:rPr>
              <a:t>pour se prémunir d’une éventuelle défaillance ?</a:t>
            </a:r>
          </a:p>
          <a:p>
            <a:pPr marL="285750" indent="-285750">
              <a:buClr>
                <a:schemeClr val="accent1">
                  <a:lumMod val="60000"/>
                  <a:lumOff val="40000"/>
                </a:schemeClr>
              </a:buClr>
              <a:buFont typeface="Arial" panose="020B0604020202020204" pitchFamily="34" charset="0"/>
              <a:buChar char="•"/>
            </a:pPr>
            <a:r>
              <a:rPr lang="fr-FR" sz="2000" dirty="0">
                <a:latin typeface="+mj-lt"/>
              </a:rPr>
              <a:t>Comment éviter le risque </a:t>
            </a:r>
            <a:r>
              <a:rPr lang="fr-FR" sz="2000" b="1" dirty="0">
                <a:effectLst>
                  <a:outerShdw blurRad="38100" dist="38100" dir="2700000" algn="tl">
                    <a:srgbClr val="000000">
                      <a:alpha val="43137"/>
                    </a:srgbClr>
                  </a:outerShdw>
                </a:effectLst>
                <a:latin typeface="+mj-lt"/>
              </a:rPr>
              <a:t>d’altération</a:t>
            </a:r>
            <a:r>
              <a:rPr lang="fr-FR" sz="2000" dirty="0">
                <a:latin typeface="+mj-lt"/>
              </a:rPr>
              <a:t>, de </a:t>
            </a:r>
            <a:r>
              <a:rPr lang="fr-FR" sz="2000" b="1" dirty="0">
                <a:effectLst>
                  <a:outerShdw blurRad="38100" dist="38100" dir="2700000" algn="tl">
                    <a:srgbClr val="000000">
                      <a:alpha val="43137"/>
                    </a:srgbClr>
                  </a:outerShdw>
                </a:effectLst>
                <a:latin typeface="+mj-lt"/>
              </a:rPr>
              <a:t>falsification</a:t>
            </a:r>
            <a:r>
              <a:rPr lang="fr-FR" sz="2000" dirty="0">
                <a:latin typeface="+mj-lt"/>
              </a:rPr>
              <a:t> ou de </a:t>
            </a:r>
            <a:r>
              <a:rPr lang="fr-FR" sz="2000" b="1" dirty="0">
                <a:effectLst>
                  <a:outerShdw blurRad="38100" dist="38100" dir="2700000" algn="tl">
                    <a:srgbClr val="000000">
                      <a:alpha val="43137"/>
                    </a:srgbClr>
                  </a:outerShdw>
                </a:effectLst>
                <a:latin typeface="+mj-lt"/>
              </a:rPr>
              <a:t>manipulation</a:t>
            </a:r>
            <a:r>
              <a:rPr lang="fr-FR" sz="2000" dirty="0">
                <a:latin typeface="+mj-lt"/>
              </a:rPr>
              <a:t> des enregistrements ?</a:t>
            </a:r>
          </a:p>
          <a:p>
            <a:pPr>
              <a:buClr>
                <a:schemeClr val="accent1"/>
              </a:buClr>
            </a:pPr>
            <a:endParaRPr lang="fr-FR" sz="1600" dirty="0">
              <a:latin typeface="+mj-lt"/>
            </a:endParaRPr>
          </a:p>
          <a:p>
            <a:pPr>
              <a:buClr>
                <a:schemeClr val="accent1"/>
              </a:buClr>
            </a:pPr>
            <a:endParaRPr lang="fr-FR" sz="1600" dirty="0">
              <a:latin typeface="+mj-lt"/>
            </a:endParaRPr>
          </a:p>
        </p:txBody>
      </p:sp>
      <p:sp>
        <p:nvSpPr>
          <p:cNvPr id="3" name="Rectangle 2">
            <a:extLst>
              <a:ext uri="{FF2B5EF4-FFF2-40B4-BE49-F238E27FC236}">
                <a16:creationId xmlns:a16="http://schemas.microsoft.com/office/drawing/2014/main" id="{8427F2B9-EFB1-41EA-A166-C48C2FAB2FC8}"/>
              </a:ext>
            </a:extLst>
          </p:cNvPr>
          <p:cNvSpPr/>
          <p:nvPr/>
        </p:nvSpPr>
        <p:spPr>
          <a:xfrm>
            <a:off x="344488" y="4903421"/>
            <a:ext cx="5904656" cy="1015663"/>
          </a:xfrm>
          <a:prstGeom prst="rect">
            <a:avLst/>
          </a:prstGeom>
          <a:ln>
            <a:solidFill>
              <a:schemeClr val="accent1">
                <a:lumMod val="60000"/>
                <a:lumOff val="40000"/>
              </a:schemeClr>
            </a:solidFill>
          </a:ln>
        </p:spPr>
        <p:txBody>
          <a:bodyPr wrap="square">
            <a:spAutoFit/>
          </a:bodyPr>
          <a:lstStyle/>
          <a:p>
            <a:pPr algn="ctr">
              <a:buClr>
                <a:schemeClr val="accent1"/>
              </a:buClr>
            </a:pPr>
            <a:r>
              <a:rPr lang="fr-FR" sz="2000" dirty="0">
                <a:latin typeface="+mj-lt"/>
              </a:rPr>
              <a:t>La  réponse  passe  par  la  </a:t>
            </a:r>
            <a:r>
              <a:rPr lang="fr-FR" sz="2000" b="1" dirty="0">
                <a:effectLst>
                  <a:outerShdw blurRad="38100" dist="38100" dir="2700000" algn="tl">
                    <a:srgbClr val="000000">
                      <a:alpha val="43137"/>
                    </a:srgbClr>
                  </a:outerShdw>
                </a:effectLst>
                <a:latin typeface="+mj-lt"/>
              </a:rPr>
              <a:t>démultiplication  et  la  décentralisation  des  registres</a:t>
            </a:r>
            <a:r>
              <a:rPr lang="fr-FR" sz="2000" dirty="0">
                <a:latin typeface="+mj-lt"/>
              </a:rPr>
              <a:t>,  de  sorte  que des  copies  </a:t>
            </a:r>
            <a:r>
              <a:rPr lang="fr-FR" sz="2000" b="1" dirty="0">
                <a:effectLst>
                  <a:outerShdw blurRad="38100" dist="38100" dir="2700000" algn="tl">
                    <a:srgbClr val="000000">
                      <a:alpha val="43137"/>
                    </a:srgbClr>
                  </a:outerShdw>
                </a:effectLst>
                <a:latin typeface="+mj-lt"/>
              </a:rPr>
              <a:t>conformes</a:t>
            </a:r>
            <a:r>
              <a:rPr lang="fr-FR" sz="2000" dirty="0">
                <a:latin typeface="+mj-lt"/>
              </a:rPr>
              <a:t>  soient  présentes  sur  </a:t>
            </a:r>
            <a:r>
              <a:rPr lang="fr-FR" sz="2000" b="1" dirty="0">
                <a:effectLst>
                  <a:outerShdw blurRad="38100" dist="38100" dir="2700000" algn="tl">
                    <a:srgbClr val="000000">
                      <a:alpha val="43137"/>
                    </a:srgbClr>
                  </a:outerShdw>
                </a:effectLst>
                <a:latin typeface="+mj-lt"/>
              </a:rPr>
              <a:t>plusieurs  ordinateurs</a:t>
            </a:r>
            <a:r>
              <a:rPr lang="fr-FR" sz="2000" dirty="0">
                <a:latin typeface="+mj-lt"/>
              </a:rPr>
              <a:t>.</a:t>
            </a:r>
          </a:p>
        </p:txBody>
      </p:sp>
      <p:pic>
        <p:nvPicPr>
          <p:cNvPr id="10" name="Image 9">
            <a:extLst>
              <a:ext uri="{FF2B5EF4-FFF2-40B4-BE49-F238E27FC236}">
                <a16:creationId xmlns:a16="http://schemas.microsoft.com/office/drawing/2014/main" id="{6145C937-3578-43EE-8B73-AE39D7B12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5168" y="4442457"/>
            <a:ext cx="3240359" cy="1728192"/>
          </a:xfrm>
          <a:prstGeom prst="rect">
            <a:avLst/>
          </a:prstGeom>
        </p:spPr>
      </p:pic>
    </p:spTree>
    <p:extLst>
      <p:ext uri="{BB962C8B-B14F-4D97-AF65-F5344CB8AC3E}">
        <p14:creationId xmlns:p14="http://schemas.microsoft.com/office/powerpoint/2010/main" val="3546182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endParaRPr lang="fr-FR" sz="3200" cap="small" dirty="0">
              <a:effectLst>
                <a:outerShdw blurRad="38100" dist="38100" dir="2700000" algn="tl">
                  <a:srgbClr val="000000">
                    <a:alpha val="43137"/>
                  </a:srgbClr>
                </a:outerShdw>
              </a:effectLst>
            </a:endParaRPr>
          </a:p>
        </p:txBody>
      </p:sp>
      <p:sp>
        <p:nvSpPr>
          <p:cNvPr id="9" name="ZoneTexte 8"/>
          <p:cNvSpPr txBox="1"/>
          <p:nvPr/>
        </p:nvSpPr>
        <p:spPr>
          <a:xfrm>
            <a:off x="344488" y="1543317"/>
            <a:ext cx="9217024" cy="4708981"/>
          </a:xfrm>
          <a:prstGeom prst="rect">
            <a:avLst/>
          </a:prstGeom>
          <a:noFill/>
        </p:spPr>
        <p:txBody>
          <a:bodyPr wrap="square" rtlCol="0">
            <a:spAutoFit/>
          </a:bodyPr>
          <a:lstStyle/>
          <a:p>
            <a:pPr lvl="0"/>
            <a:r>
              <a:rPr lang="fr-FR" sz="2000" b="1" cap="small" dirty="0">
                <a:solidFill>
                  <a:srgbClr val="222221"/>
                </a:solidFill>
                <a:effectLst>
                  <a:outerShdw blurRad="38100" dist="38100" dir="2700000" algn="tl">
                    <a:srgbClr val="000000">
                      <a:alpha val="43137"/>
                    </a:srgbClr>
                  </a:outerShdw>
                </a:effectLst>
                <a:latin typeface="Arial Narrow"/>
              </a:rPr>
              <a:t>Principe de fonctionnement</a:t>
            </a:r>
          </a:p>
          <a:p>
            <a:endParaRPr lang="fr-FR" sz="2000" dirty="0">
              <a:latin typeface="+mj-lt"/>
            </a:endParaRPr>
          </a:p>
          <a:p>
            <a:r>
              <a:rPr lang="fr-FR" sz="2000" dirty="0">
                <a:latin typeface="+mj-lt"/>
              </a:rPr>
              <a:t>Supprimer le tiers de confiance et le remplacer par un « </a:t>
            </a:r>
            <a:r>
              <a:rPr lang="fr-FR" sz="2000" b="1" dirty="0">
                <a:effectLst>
                  <a:outerShdw blurRad="38100" dist="38100" dir="2700000" algn="tl">
                    <a:srgbClr val="000000">
                      <a:alpha val="43137"/>
                    </a:srgbClr>
                  </a:outerShdw>
                </a:effectLst>
                <a:latin typeface="+mj-lt"/>
              </a:rPr>
              <a:t>consensus décentralisé </a:t>
            </a:r>
            <a:r>
              <a:rPr lang="fr-FR" sz="2000" dirty="0">
                <a:latin typeface="+mj-lt"/>
              </a:rPr>
              <a:t>»</a:t>
            </a:r>
          </a:p>
          <a:p>
            <a:pPr marL="285750" indent="-285750">
              <a:buClr>
                <a:schemeClr val="accent1"/>
              </a:buClr>
              <a:buFont typeface="Arial" panose="020B0604020202020204" pitchFamily="34" charset="0"/>
              <a:buChar char="•"/>
            </a:pPr>
            <a:r>
              <a:rPr lang="fr-FR" sz="2000" dirty="0">
                <a:latin typeface="+mj-lt"/>
              </a:rPr>
              <a:t>Cryptographie</a:t>
            </a:r>
            <a:r>
              <a:rPr lang="fr-FR" sz="2000" b="1" dirty="0">
                <a:effectLst>
                  <a:outerShdw blurRad="38100" dist="38100" dir="2700000" algn="tl">
                    <a:srgbClr val="000000">
                      <a:alpha val="43137"/>
                    </a:srgbClr>
                  </a:outerShdw>
                </a:effectLst>
                <a:latin typeface="+mj-lt"/>
              </a:rPr>
              <a:t> asymétrique</a:t>
            </a:r>
            <a:endParaRPr lang="fr-FR" sz="2000" dirty="0">
              <a:latin typeface="+mj-lt"/>
            </a:endParaRPr>
          </a:p>
          <a:p>
            <a:pPr marL="285750" indent="-285750">
              <a:buClr>
                <a:schemeClr val="accent1"/>
              </a:buClr>
              <a:buFont typeface="Arial" panose="020B0604020202020204" pitchFamily="34" charset="0"/>
              <a:buChar char="•"/>
            </a:pPr>
            <a:r>
              <a:rPr lang="fr-FR" sz="2000" dirty="0">
                <a:latin typeface="+mj-lt"/>
              </a:rPr>
              <a:t>Echange en </a:t>
            </a:r>
            <a:r>
              <a:rPr lang="fr-FR" sz="2000" b="1" dirty="0">
                <a:effectLst>
                  <a:outerShdw blurRad="38100" dist="38100" dir="2700000" algn="tl">
                    <a:srgbClr val="000000">
                      <a:alpha val="43137"/>
                    </a:srgbClr>
                  </a:outerShdw>
                </a:effectLst>
                <a:latin typeface="+mj-lt"/>
              </a:rPr>
              <a:t>pair à pair </a:t>
            </a:r>
            <a:r>
              <a:rPr lang="fr-FR" sz="2000" dirty="0">
                <a:latin typeface="+mj-lt"/>
              </a:rPr>
              <a:t>(</a:t>
            </a:r>
            <a:r>
              <a:rPr lang="fr-FR" sz="2000" dirty="0" err="1">
                <a:latin typeface="+mj-lt"/>
              </a:rPr>
              <a:t>peer</a:t>
            </a:r>
            <a:r>
              <a:rPr lang="fr-FR" sz="2000" dirty="0">
                <a:latin typeface="+mj-lt"/>
              </a:rPr>
              <a:t> to </a:t>
            </a:r>
            <a:r>
              <a:rPr lang="fr-FR" sz="2000" dirty="0" err="1">
                <a:latin typeface="+mj-lt"/>
              </a:rPr>
              <a:t>peer</a:t>
            </a:r>
            <a:r>
              <a:rPr lang="fr-FR" sz="2000" dirty="0">
                <a:latin typeface="+mj-lt"/>
              </a:rPr>
              <a:t>)</a:t>
            </a:r>
          </a:p>
          <a:p>
            <a:pPr marL="285750" indent="-285750">
              <a:buClr>
                <a:schemeClr val="accent1"/>
              </a:buClr>
              <a:buFont typeface="Arial" panose="020B0604020202020204" pitchFamily="34" charset="0"/>
              <a:buChar char="•"/>
            </a:pPr>
            <a:r>
              <a:rPr lang="fr-FR" sz="2000" dirty="0">
                <a:latin typeface="+mj-lt"/>
              </a:rPr>
              <a:t>Validation des nœuds par les </a:t>
            </a:r>
            <a:r>
              <a:rPr lang="fr-FR" sz="2000" b="1" dirty="0">
                <a:effectLst>
                  <a:outerShdw blurRad="38100" dist="38100" dir="2700000" algn="tl">
                    <a:srgbClr val="000000">
                      <a:alpha val="43137"/>
                    </a:srgbClr>
                  </a:outerShdw>
                </a:effectLst>
                <a:latin typeface="+mj-lt"/>
              </a:rPr>
              <a:t>preuves de travail</a:t>
            </a:r>
            <a:endParaRPr lang="fr-FR" sz="2000" dirty="0">
              <a:latin typeface="+mj-lt"/>
            </a:endParaRPr>
          </a:p>
          <a:p>
            <a:pPr>
              <a:buClr>
                <a:schemeClr val="accent1"/>
              </a:buClr>
            </a:pPr>
            <a:endParaRPr lang="fr-FR" sz="2000" dirty="0">
              <a:latin typeface="+mj-lt"/>
            </a:endParaRPr>
          </a:p>
          <a:p>
            <a:pPr>
              <a:buClr>
                <a:schemeClr val="accent1"/>
              </a:buClr>
            </a:pPr>
            <a:endParaRPr lang="fr-FR" sz="2000" dirty="0">
              <a:latin typeface="+mj-lt"/>
            </a:endParaRPr>
          </a:p>
          <a:p>
            <a:pPr>
              <a:buClr>
                <a:schemeClr val="accent1"/>
              </a:buClr>
            </a:pPr>
            <a:endParaRPr lang="fr-FR" sz="2000" dirty="0">
              <a:latin typeface="+mj-lt"/>
            </a:endParaRPr>
          </a:p>
          <a:p>
            <a:pPr>
              <a:buClr>
                <a:schemeClr val="accent1"/>
              </a:buClr>
            </a:pPr>
            <a:endParaRPr lang="fr-FR" sz="2000" dirty="0">
              <a:latin typeface="+mj-lt"/>
            </a:endParaRPr>
          </a:p>
          <a:p>
            <a:pPr>
              <a:buClr>
                <a:schemeClr val="accent1"/>
              </a:buClr>
            </a:pPr>
            <a:endParaRPr lang="fr-FR" sz="2000" dirty="0">
              <a:latin typeface="+mj-lt"/>
            </a:endParaRPr>
          </a:p>
          <a:p>
            <a:pPr>
              <a:buClr>
                <a:schemeClr val="accent1"/>
              </a:buClr>
            </a:pPr>
            <a:endParaRPr lang="fr-FR" sz="2000" dirty="0">
              <a:latin typeface="+mj-lt"/>
            </a:endParaRPr>
          </a:p>
          <a:p>
            <a:pPr>
              <a:buClr>
                <a:schemeClr val="accent1"/>
              </a:buClr>
            </a:pPr>
            <a:endParaRPr lang="fr-FR" sz="2000" dirty="0">
              <a:latin typeface="+mj-lt"/>
            </a:endParaRPr>
          </a:p>
          <a:p>
            <a:pPr>
              <a:buClr>
                <a:schemeClr val="accent1"/>
              </a:buClr>
            </a:pPr>
            <a:r>
              <a:rPr lang="fr-FR" sz="2000" dirty="0">
                <a:latin typeface="+mj-lt"/>
              </a:rPr>
              <a:t>S’agissant d’un réseau distribué et redondant, sa robustesse augmente fortement lorsque le nombre de nœuds s’accroit.</a:t>
            </a:r>
          </a:p>
        </p:txBody>
      </p:sp>
      <p:pic>
        <p:nvPicPr>
          <p:cNvPr id="5" name="Image 4">
            <a:extLst>
              <a:ext uri="{FF2B5EF4-FFF2-40B4-BE49-F238E27FC236}">
                <a16:creationId xmlns:a16="http://schemas.microsoft.com/office/drawing/2014/main" id="{F4A7A7CF-E0C5-4838-B98D-92F9026014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8784" y="3528093"/>
            <a:ext cx="3234494" cy="1819403"/>
          </a:xfrm>
          <a:prstGeom prst="rect">
            <a:avLst/>
          </a:prstGeom>
        </p:spPr>
      </p:pic>
    </p:spTree>
    <p:extLst>
      <p:ext uri="{BB962C8B-B14F-4D97-AF65-F5344CB8AC3E}">
        <p14:creationId xmlns:p14="http://schemas.microsoft.com/office/powerpoint/2010/main" val="1437144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endParaRPr lang="fr-FR" sz="3200" cap="small" dirty="0">
              <a:effectLst>
                <a:outerShdw blurRad="38100" dist="38100" dir="2700000" algn="tl">
                  <a:srgbClr val="000000">
                    <a:alpha val="43137"/>
                  </a:srgbClr>
                </a:outerShdw>
              </a:effectLst>
            </a:endParaRPr>
          </a:p>
        </p:txBody>
      </p:sp>
      <p:sp>
        <p:nvSpPr>
          <p:cNvPr id="9" name="ZoneTexte 8"/>
          <p:cNvSpPr txBox="1"/>
          <p:nvPr/>
        </p:nvSpPr>
        <p:spPr>
          <a:xfrm>
            <a:off x="344488" y="1381258"/>
            <a:ext cx="9217024" cy="5324535"/>
          </a:xfrm>
          <a:prstGeom prst="rect">
            <a:avLst/>
          </a:prstGeom>
          <a:noFill/>
        </p:spPr>
        <p:txBody>
          <a:bodyPr wrap="square" rtlCol="0">
            <a:spAutoFit/>
          </a:bodyPr>
          <a:lstStyle/>
          <a:p>
            <a:pPr lvl="0"/>
            <a:r>
              <a:rPr lang="fr-FR" sz="2000" b="1" cap="small" dirty="0">
                <a:solidFill>
                  <a:srgbClr val="222221"/>
                </a:solidFill>
                <a:effectLst>
                  <a:outerShdw blurRad="38100" dist="38100" dir="2700000" algn="tl">
                    <a:srgbClr val="000000">
                      <a:alpha val="43137"/>
                    </a:srgbClr>
                  </a:outerShdw>
                </a:effectLst>
                <a:latin typeface="Arial Narrow"/>
              </a:rPr>
              <a:t>Principe de fonctionnement</a:t>
            </a:r>
          </a:p>
          <a:p>
            <a:pPr>
              <a:buClr>
                <a:schemeClr val="accent1"/>
              </a:buClr>
            </a:pPr>
            <a:endParaRPr lang="fr-FR" sz="2000" dirty="0">
              <a:latin typeface="+mj-lt"/>
            </a:endParaRPr>
          </a:p>
          <a:p>
            <a:pPr>
              <a:buClr>
                <a:schemeClr val="accent1"/>
              </a:buClr>
            </a:pPr>
            <a:r>
              <a:rPr lang="fr-FR" sz="2000" dirty="0">
                <a:latin typeface="+mj-lt"/>
              </a:rPr>
              <a:t>Deux types d’utilisateurs : </a:t>
            </a:r>
          </a:p>
          <a:p>
            <a:pPr marL="285750" indent="-285750">
              <a:buClr>
                <a:schemeClr val="accent1"/>
              </a:buClr>
              <a:buFont typeface="Arial" panose="020B0604020202020204" pitchFamily="34" charset="0"/>
              <a:buChar char="•"/>
            </a:pPr>
            <a:r>
              <a:rPr lang="fr-FR" sz="2000" dirty="0">
                <a:latin typeface="+mj-lt"/>
              </a:rPr>
              <a:t>Le </a:t>
            </a:r>
            <a:r>
              <a:rPr lang="fr-FR" sz="2000" b="1" dirty="0">
                <a:effectLst>
                  <a:outerShdw blurRad="38100" dist="38100" dir="2700000" algn="tl">
                    <a:srgbClr val="000000">
                      <a:alpha val="43137"/>
                    </a:srgbClr>
                  </a:outerShdw>
                </a:effectLst>
                <a:latin typeface="+mj-lt"/>
              </a:rPr>
              <a:t>consommateur</a:t>
            </a:r>
            <a:r>
              <a:rPr lang="fr-FR" sz="2000" dirty="0">
                <a:latin typeface="+mj-lt"/>
              </a:rPr>
              <a:t> écrit et vérifie les </a:t>
            </a:r>
            <a:r>
              <a:rPr lang="fr-FR" sz="2000" b="1" dirty="0">
                <a:effectLst>
                  <a:outerShdw blurRad="38100" dist="38100" dir="2700000" algn="tl">
                    <a:srgbClr val="000000">
                      <a:alpha val="43137"/>
                    </a:srgbClr>
                  </a:outerShdw>
                </a:effectLst>
                <a:latin typeface="+mj-lt"/>
              </a:rPr>
              <a:t>transactions</a:t>
            </a:r>
            <a:r>
              <a:rPr lang="fr-FR" sz="2000" dirty="0">
                <a:latin typeface="+mj-lt"/>
              </a:rPr>
              <a:t> de la blockchain le concernant</a:t>
            </a:r>
          </a:p>
          <a:p>
            <a:pPr marL="285750" indent="-285750">
              <a:buClr>
                <a:schemeClr val="accent1"/>
              </a:buClr>
              <a:buFont typeface="Arial" panose="020B0604020202020204" pitchFamily="34" charset="0"/>
              <a:buChar char="•"/>
            </a:pPr>
            <a:r>
              <a:rPr lang="fr-FR" sz="2000" dirty="0">
                <a:latin typeface="+mj-lt"/>
              </a:rPr>
              <a:t>Le </a:t>
            </a:r>
            <a:r>
              <a:rPr lang="fr-FR" sz="2000" b="1" dirty="0">
                <a:effectLst>
                  <a:outerShdw blurRad="38100" dist="38100" dir="2700000" algn="tl">
                    <a:srgbClr val="000000">
                      <a:alpha val="43137"/>
                    </a:srgbClr>
                  </a:outerShdw>
                </a:effectLst>
                <a:latin typeface="+mj-lt"/>
              </a:rPr>
              <a:t>mineur </a:t>
            </a:r>
            <a:r>
              <a:rPr lang="fr-FR" sz="2000" dirty="0">
                <a:latin typeface="+mj-lt"/>
              </a:rPr>
              <a:t>met à disposition de la blockchain des </a:t>
            </a:r>
            <a:r>
              <a:rPr lang="fr-FR" sz="2000" b="1" dirty="0">
                <a:effectLst>
                  <a:outerShdw blurRad="38100" dist="38100" dir="2700000" algn="tl">
                    <a:srgbClr val="000000">
                      <a:alpha val="43137"/>
                    </a:srgbClr>
                  </a:outerShdw>
                </a:effectLst>
                <a:latin typeface="+mj-lt"/>
              </a:rPr>
              <a:t>ressources informatiques</a:t>
            </a:r>
          </a:p>
          <a:p>
            <a:pPr marL="285750" indent="-285750">
              <a:buClr>
                <a:schemeClr val="accent1"/>
              </a:buClr>
              <a:buFont typeface="Arial" panose="020B0604020202020204" pitchFamily="34" charset="0"/>
              <a:buChar char="•"/>
            </a:pPr>
            <a:endParaRPr lang="fr-FR" sz="2000" b="1" dirty="0">
              <a:effectLst>
                <a:outerShdw blurRad="38100" dist="38100" dir="2700000" algn="tl">
                  <a:srgbClr val="000000">
                    <a:alpha val="43137"/>
                  </a:srgbClr>
                </a:outerShdw>
              </a:effectLst>
              <a:latin typeface="+mj-lt"/>
            </a:endParaRPr>
          </a:p>
          <a:p>
            <a:pPr>
              <a:buClr>
                <a:schemeClr val="accent1"/>
              </a:buClr>
            </a:pPr>
            <a:r>
              <a:rPr lang="fr-FR" sz="2000" dirty="0">
                <a:latin typeface="+mj-lt"/>
              </a:rPr>
              <a:t>Un </a:t>
            </a:r>
            <a:r>
              <a:rPr lang="fr-FR" sz="2000" b="1" dirty="0">
                <a:effectLst>
                  <a:outerShdw blurRad="38100" dist="38100" dir="2700000" algn="tl">
                    <a:srgbClr val="000000">
                      <a:alpha val="43137"/>
                    </a:srgbClr>
                  </a:outerShdw>
                </a:effectLst>
                <a:latin typeface="+mj-lt"/>
              </a:rPr>
              <a:t>algorithme de consensus </a:t>
            </a:r>
            <a:r>
              <a:rPr lang="fr-FR" sz="2000" dirty="0">
                <a:latin typeface="+mj-lt"/>
              </a:rPr>
              <a:t>est utilisé par</a:t>
            </a:r>
            <a:r>
              <a:rPr lang="fr-FR" sz="2000" b="1" dirty="0">
                <a:effectLst>
                  <a:outerShdw blurRad="38100" dist="38100" dir="2700000" algn="tl">
                    <a:srgbClr val="000000">
                      <a:alpha val="43137"/>
                    </a:srgbClr>
                  </a:outerShdw>
                </a:effectLst>
                <a:latin typeface="+mj-lt"/>
              </a:rPr>
              <a:t> les nœuds </a:t>
            </a:r>
            <a:r>
              <a:rPr lang="fr-FR" sz="2000" dirty="0">
                <a:latin typeface="+mj-lt"/>
              </a:rPr>
              <a:t>pour</a:t>
            </a:r>
            <a:r>
              <a:rPr lang="fr-FR" sz="2000" b="1" dirty="0">
                <a:effectLst>
                  <a:outerShdw blurRad="38100" dist="38100" dir="2700000" algn="tl">
                    <a:srgbClr val="000000">
                      <a:alpha val="43137"/>
                    </a:srgbClr>
                  </a:outerShdw>
                </a:effectLst>
                <a:latin typeface="+mj-lt"/>
              </a:rPr>
              <a:t> valider une transaction. </a:t>
            </a:r>
          </a:p>
          <a:p>
            <a:pPr>
              <a:buClr>
                <a:schemeClr val="accent1"/>
              </a:buClr>
            </a:pPr>
            <a:r>
              <a:rPr lang="fr-FR" sz="2000" dirty="0">
                <a:latin typeface="+mj-lt"/>
              </a:rPr>
              <a:t>Le plus utilisé actuellement est le </a:t>
            </a:r>
            <a:r>
              <a:rPr lang="fr-FR" sz="2000" b="1" dirty="0">
                <a:effectLst>
                  <a:outerShdw blurRad="38100" dist="38100" dir="2700000" algn="tl">
                    <a:srgbClr val="000000">
                      <a:alpha val="43137"/>
                    </a:srgbClr>
                  </a:outerShdw>
                </a:effectLst>
                <a:latin typeface="+mj-lt"/>
              </a:rPr>
              <a:t>proof-of-</a:t>
            </a:r>
            <a:r>
              <a:rPr lang="fr-FR" sz="2000" b="1" dirty="0" err="1">
                <a:effectLst>
                  <a:outerShdw blurRad="38100" dist="38100" dir="2700000" algn="tl">
                    <a:srgbClr val="000000">
                      <a:alpha val="43137"/>
                    </a:srgbClr>
                  </a:outerShdw>
                </a:effectLst>
                <a:latin typeface="+mj-lt"/>
              </a:rPr>
              <a:t>work</a:t>
            </a:r>
            <a:r>
              <a:rPr lang="fr-FR" sz="2000" b="1" dirty="0">
                <a:effectLst>
                  <a:outerShdw blurRad="38100" dist="38100" dir="2700000" algn="tl">
                    <a:srgbClr val="000000">
                      <a:alpha val="43137"/>
                    </a:srgbClr>
                  </a:outerShdw>
                </a:effectLst>
                <a:latin typeface="+mj-lt"/>
              </a:rPr>
              <a:t>.</a:t>
            </a:r>
          </a:p>
          <a:p>
            <a:pPr>
              <a:buClr>
                <a:schemeClr val="accent1"/>
              </a:buClr>
            </a:pPr>
            <a:endParaRPr lang="fr-FR" sz="2000" dirty="0">
              <a:latin typeface="+mj-lt"/>
            </a:endParaRPr>
          </a:p>
          <a:p>
            <a:pPr>
              <a:buClr>
                <a:schemeClr val="accent1"/>
              </a:buClr>
            </a:pPr>
            <a:r>
              <a:rPr lang="fr-FR" sz="2000" dirty="0">
                <a:latin typeface="+mj-lt"/>
              </a:rPr>
              <a:t>Exemples de Blockchains : </a:t>
            </a:r>
          </a:p>
          <a:p>
            <a:pPr marL="342900" indent="-342900">
              <a:buClr>
                <a:schemeClr val="accent1"/>
              </a:buClr>
              <a:buFont typeface="Arial" panose="020B0604020202020204" pitchFamily="34" charset="0"/>
              <a:buChar char="•"/>
            </a:pPr>
            <a:r>
              <a:rPr lang="fr-FR" sz="2000" b="1" dirty="0">
                <a:effectLst>
                  <a:outerShdw blurRad="38100" dist="38100" dir="2700000" algn="tl">
                    <a:srgbClr val="000000">
                      <a:alpha val="43137"/>
                    </a:srgbClr>
                  </a:outerShdw>
                </a:effectLst>
                <a:latin typeface="+mj-lt"/>
              </a:rPr>
              <a:t>Crypto-monnaies</a:t>
            </a:r>
            <a:r>
              <a:rPr lang="fr-FR" sz="2000" dirty="0">
                <a:latin typeface="+mj-lt"/>
              </a:rPr>
              <a:t> : Bitcoin, </a:t>
            </a:r>
            <a:r>
              <a:rPr lang="fr-FR" sz="2000" dirty="0" err="1">
                <a:latin typeface="+mj-lt"/>
              </a:rPr>
              <a:t>Ethereum</a:t>
            </a:r>
            <a:r>
              <a:rPr lang="fr-FR" sz="2000" dirty="0">
                <a:latin typeface="+mj-lt"/>
              </a:rPr>
              <a:t>,…</a:t>
            </a:r>
          </a:p>
          <a:p>
            <a:pPr marL="342900" indent="-342900">
              <a:buClr>
                <a:schemeClr val="accent1"/>
              </a:buClr>
              <a:buFont typeface="Arial" panose="020B0604020202020204" pitchFamily="34" charset="0"/>
              <a:buChar char="•"/>
            </a:pPr>
            <a:r>
              <a:rPr lang="fr-FR" sz="2000" dirty="0">
                <a:latin typeface="+mj-lt"/>
              </a:rPr>
              <a:t>Gestion du </a:t>
            </a:r>
            <a:r>
              <a:rPr lang="fr-FR" sz="2000" b="1" dirty="0">
                <a:effectLst>
                  <a:outerShdw blurRad="38100" dist="38100" dir="2700000" algn="tl">
                    <a:srgbClr val="000000">
                      <a:alpha val="43137"/>
                    </a:srgbClr>
                  </a:outerShdw>
                </a:effectLst>
                <a:latin typeface="+mj-lt"/>
              </a:rPr>
              <a:t>cadastre</a:t>
            </a:r>
            <a:r>
              <a:rPr lang="fr-FR" sz="2000" dirty="0">
                <a:latin typeface="+mj-lt"/>
              </a:rPr>
              <a:t> (</a:t>
            </a:r>
            <a:r>
              <a:rPr lang="fr-FR" sz="2000" i="1" dirty="0">
                <a:latin typeface="+mj-lt"/>
              </a:rPr>
              <a:t>Ghana</a:t>
            </a:r>
            <a:r>
              <a:rPr lang="fr-FR" sz="2000" dirty="0">
                <a:latin typeface="+mj-lt"/>
              </a:rPr>
              <a:t>)</a:t>
            </a:r>
          </a:p>
          <a:p>
            <a:pPr marL="342900" indent="-342900">
              <a:buClr>
                <a:schemeClr val="accent1"/>
              </a:buClr>
              <a:buFont typeface="Arial" panose="020B0604020202020204" pitchFamily="34" charset="0"/>
              <a:buChar char="•"/>
            </a:pPr>
            <a:r>
              <a:rPr lang="fr-FR" sz="2000" dirty="0">
                <a:latin typeface="+mj-lt"/>
              </a:rPr>
              <a:t>Répertorier les </a:t>
            </a:r>
            <a:r>
              <a:rPr lang="fr-FR" sz="2000" b="1" dirty="0">
                <a:effectLst>
                  <a:outerShdw blurRad="38100" dist="38100" dir="2700000" algn="tl">
                    <a:srgbClr val="000000">
                      <a:alpha val="43137"/>
                    </a:srgbClr>
                  </a:outerShdw>
                </a:effectLst>
                <a:latin typeface="+mj-lt"/>
              </a:rPr>
              <a:t>diamants</a:t>
            </a:r>
            <a:r>
              <a:rPr lang="fr-FR" sz="2000" dirty="0">
                <a:latin typeface="+mj-lt"/>
              </a:rPr>
              <a:t> </a:t>
            </a:r>
          </a:p>
          <a:p>
            <a:pPr marL="342900" indent="-342900">
              <a:buClr>
                <a:schemeClr val="accent1"/>
              </a:buClr>
              <a:buFont typeface="Arial" panose="020B0604020202020204" pitchFamily="34" charset="0"/>
              <a:buChar char="•"/>
            </a:pPr>
            <a:r>
              <a:rPr lang="fr-FR" sz="2000" dirty="0">
                <a:latin typeface="+mj-lt"/>
              </a:rPr>
              <a:t>garantir les </a:t>
            </a:r>
            <a:r>
              <a:rPr lang="fr-FR" sz="2000" b="1" dirty="0">
                <a:effectLst>
                  <a:outerShdw blurRad="38100" dist="38100" dir="2700000" algn="tl">
                    <a:srgbClr val="000000">
                      <a:alpha val="43137"/>
                    </a:srgbClr>
                  </a:outerShdw>
                </a:effectLst>
                <a:latin typeface="+mj-lt"/>
              </a:rPr>
              <a:t>vins d’exception </a:t>
            </a:r>
            <a:r>
              <a:rPr lang="fr-FR" sz="2000" dirty="0">
                <a:latin typeface="+mj-lt"/>
              </a:rPr>
              <a:t>(</a:t>
            </a:r>
            <a:r>
              <a:rPr lang="fr-FR" sz="2000" i="1" dirty="0" err="1">
                <a:latin typeface="+mj-lt"/>
              </a:rPr>
              <a:t>Everledger</a:t>
            </a:r>
            <a:r>
              <a:rPr lang="fr-FR" sz="2000" dirty="0">
                <a:latin typeface="+mj-lt"/>
              </a:rPr>
              <a:t>)</a:t>
            </a:r>
          </a:p>
          <a:p>
            <a:pPr marL="342900" indent="-342900">
              <a:buClr>
                <a:schemeClr val="accent1"/>
              </a:buClr>
              <a:buFont typeface="Arial" panose="020B0604020202020204" pitchFamily="34" charset="0"/>
              <a:buChar char="•"/>
            </a:pPr>
            <a:r>
              <a:rPr lang="fr-FR" sz="2000" dirty="0">
                <a:latin typeface="+mj-lt"/>
              </a:rPr>
              <a:t>Traçabilité </a:t>
            </a:r>
            <a:r>
              <a:rPr lang="fr-FR" sz="2000" b="1" dirty="0">
                <a:effectLst>
                  <a:outerShdw blurRad="38100" dist="38100" dir="2700000" algn="tl">
                    <a:srgbClr val="000000">
                      <a:alpha val="43137"/>
                    </a:srgbClr>
                  </a:outerShdw>
                </a:effectLst>
                <a:latin typeface="+mj-lt"/>
              </a:rPr>
              <a:t>alimentaire</a:t>
            </a:r>
            <a:r>
              <a:rPr lang="fr-FR" sz="2000" dirty="0">
                <a:latin typeface="+mj-lt"/>
              </a:rPr>
              <a:t> (</a:t>
            </a:r>
            <a:r>
              <a:rPr lang="fr-FR" sz="2000" i="1" dirty="0">
                <a:latin typeface="+mj-lt"/>
              </a:rPr>
              <a:t>Walmart, filiale porcine française</a:t>
            </a:r>
            <a:r>
              <a:rPr lang="fr-FR" sz="2000" dirty="0">
                <a:latin typeface="+mj-lt"/>
              </a:rPr>
              <a:t>)</a:t>
            </a:r>
          </a:p>
          <a:p>
            <a:pPr marL="285750" indent="-285750">
              <a:buClr>
                <a:schemeClr val="accent1"/>
              </a:buClr>
              <a:buFontTx/>
              <a:buChar char="-"/>
            </a:pPr>
            <a:endParaRPr lang="fr-FR" sz="2000" dirty="0">
              <a:latin typeface="+mj-lt"/>
            </a:endParaRPr>
          </a:p>
          <a:p>
            <a:pPr>
              <a:buClr>
                <a:schemeClr val="accent1"/>
              </a:buClr>
            </a:pPr>
            <a:r>
              <a:rPr lang="fr-FR" sz="2000" dirty="0">
                <a:latin typeface="+mj-lt"/>
              </a:rPr>
              <a:t>Il est possible de mettre en place des blockchains </a:t>
            </a:r>
            <a:r>
              <a:rPr lang="fr-FR" sz="2000" b="1" dirty="0">
                <a:effectLst>
                  <a:outerShdw blurRad="38100" dist="38100" dir="2700000" algn="tl">
                    <a:srgbClr val="000000">
                      <a:alpha val="43137"/>
                    </a:srgbClr>
                  </a:outerShdw>
                </a:effectLst>
                <a:latin typeface="+mj-lt"/>
              </a:rPr>
              <a:t>privées.</a:t>
            </a:r>
            <a:endParaRPr lang="fr-FR" sz="2000" dirty="0">
              <a:latin typeface="+mj-lt"/>
            </a:endParaRPr>
          </a:p>
        </p:txBody>
      </p:sp>
      <p:pic>
        <p:nvPicPr>
          <p:cNvPr id="7" name="Image 6">
            <a:extLst>
              <a:ext uri="{FF2B5EF4-FFF2-40B4-BE49-F238E27FC236}">
                <a16:creationId xmlns:a16="http://schemas.microsoft.com/office/drawing/2014/main" id="{1B28B75F-128B-4CE6-9E60-AAD0D0A605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1612" y="4588661"/>
            <a:ext cx="406403" cy="406403"/>
          </a:xfrm>
          <a:prstGeom prst="rect">
            <a:avLst/>
          </a:prstGeom>
        </p:spPr>
      </p:pic>
      <p:pic>
        <p:nvPicPr>
          <p:cNvPr id="8" name="Image 7">
            <a:extLst>
              <a:ext uri="{FF2B5EF4-FFF2-40B4-BE49-F238E27FC236}">
                <a16:creationId xmlns:a16="http://schemas.microsoft.com/office/drawing/2014/main" id="{948BF65E-2A3B-4E4A-BC59-64C3CD2D75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7418" y="4600439"/>
            <a:ext cx="406404" cy="406404"/>
          </a:xfrm>
          <a:prstGeom prst="rect">
            <a:avLst/>
          </a:prstGeom>
        </p:spPr>
      </p:pic>
      <p:pic>
        <p:nvPicPr>
          <p:cNvPr id="10" name="Image 9">
            <a:extLst>
              <a:ext uri="{FF2B5EF4-FFF2-40B4-BE49-F238E27FC236}">
                <a16:creationId xmlns:a16="http://schemas.microsoft.com/office/drawing/2014/main" id="{17951120-0AC5-4133-A861-92B081E8C4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4386" y="3861048"/>
            <a:ext cx="3317126" cy="2487845"/>
          </a:xfrm>
          <a:prstGeom prst="rect">
            <a:avLst/>
          </a:prstGeom>
        </p:spPr>
      </p:pic>
    </p:spTree>
    <p:extLst>
      <p:ext uri="{BB962C8B-B14F-4D97-AF65-F5344CB8AC3E}">
        <p14:creationId xmlns:p14="http://schemas.microsoft.com/office/powerpoint/2010/main" val="32411987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endParaRPr lang="fr-FR" sz="3200" cap="small" dirty="0">
              <a:effectLst>
                <a:outerShdw blurRad="38100" dist="38100" dir="2700000" algn="tl">
                  <a:srgbClr val="000000">
                    <a:alpha val="43137"/>
                  </a:srgbClr>
                </a:outerShdw>
              </a:effectLst>
            </a:endParaRPr>
          </a:p>
        </p:txBody>
      </p:sp>
      <p:sp>
        <p:nvSpPr>
          <p:cNvPr id="15" name="Rectangle 14">
            <a:extLst>
              <a:ext uri="{FF2B5EF4-FFF2-40B4-BE49-F238E27FC236}">
                <a16:creationId xmlns:a16="http://schemas.microsoft.com/office/drawing/2014/main" id="{33CACC81-D3AC-4748-B888-BE8B93FBB4FC}"/>
              </a:ext>
            </a:extLst>
          </p:cNvPr>
          <p:cNvSpPr/>
          <p:nvPr/>
        </p:nvSpPr>
        <p:spPr>
          <a:xfrm>
            <a:off x="704528" y="5472985"/>
            <a:ext cx="8172450" cy="980351"/>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44"/>
          </a:p>
        </p:txBody>
      </p:sp>
      <p:sp>
        <p:nvSpPr>
          <p:cNvPr id="16" name="Rectangle 15">
            <a:extLst>
              <a:ext uri="{FF2B5EF4-FFF2-40B4-BE49-F238E27FC236}">
                <a16:creationId xmlns:a16="http://schemas.microsoft.com/office/drawing/2014/main" id="{E1BF177F-2F6A-46E5-AE13-D4F702500970}"/>
              </a:ext>
            </a:extLst>
          </p:cNvPr>
          <p:cNvSpPr/>
          <p:nvPr/>
        </p:nvSpPr>
        <p:spPr>
          <a:xfrm>
            <a:off x="704528" y="4344250"/>
            <a:ext cx="8172450" cy="98611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44"/>
          </a:p>
        </p:txBody>
      </p:sp>
      <p:sp>
        <p:nvSpPr>
          <p:cNvPr id="17" name="Rectangle 16">
            <a:extLst>
              <a:ext uri="{FF2B5EF4-FFF2-40B4-BE49-F238E27FC236}">
                <a16:creationId xmlns:a16="http://schemas.microsoft.com/office/drawing/2014/main" id="{EDD70ECF-6F28-48E5-BD34-E1398B58FA9F}"/>
              </a:ext>
            </a:extLst>
          </p:cNvPr>
          <p:cNvSpPr/>
          <p:nvPr/>
        </p:nvSpPr>
        <p:spPr>
          <a:xfrm>
            <a:off x="708454" y="3198704"/>
            <a:ext cx="8172450" cy="1002926"/>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44" dirty="0"/>
          </a:p>
        </p:txBody>
      </p:sp>
      <p:sp>
        <p:nvSpPr>
          <p:cNvPr id="18" name="ZoneTexte 17">
            <a:extLst>
              <a:ext uri="{FF2B5EF4-FFF2-40B4-BE49-F238E27FC236}">
                <a16:creationId xmlns:a16="http://schemas.microsoft.com/office/drawing/2014/main" id="{DEABECB7-DF9E-43C9-9E3D-A0D096525884}"/>
              </a:ext>
            </a:extLst>
          </p:cNvPr>
          <p:cNvSpPr txBox="1"/>
          <p:nvPr/>
        </p:nvSpPr>
        <p:spPr>
          <a:xfrm>
            <a:off x="708454" y="3749014"/>
            <a:ext cx="2480166" cy="400110"/>
          </a:xfrm>
          <a:prstGeom prst="rect">
            <a:avLst/>
          </a:prstGeom>
          <a:noFill/>
        </p:spPr>
        <p:txBody>
          <a:bodyPr wrap="none" rtlCol="0">
            <a:spAutoFit/>
          </a:bodyPr>
          <a:lstStyle/>
          <a:p>
            <a:r>
              <a:rPr lang="fr-FR" sz="2000" dirty="0">
                <a:solidFill>
                  <a:schemeClr val="bg1"/>
                </a:solidFill>
              </a:rPr>
              <a:t>Applications métiers</a:t>
            </a:r>
          </a:p>
        </p:txBody>
      </p:sp>
      <p:sp>
        <p:nvSpPr>
          <p:cNvPr id="19" name="ZoneTexte 18">
            <a:extLst>
              <a:ext uri="{FF2B5EF4-FFF2-40B4-BE49-F238E27FC236}">
                <a16:creationId xmlns:a16="http://schemas.microsoft.com/office/drawing/2014/main" id="{24F6FE1F-3BCD-4031-BDCD-B544EE3D65B6}"/>
              </a:ext>
            </a:extLst>
          </p:cNvPr>
          <p:cNvSpPr txBox="1"/>
          <p:nvPr/>
        </p:nvSpPr>
        <p:spPr>
          <a:xfrm>
            <a:off x="704528" y="4864338"/>
            <a:ext cx="1268296" cy="400110"/>
          </a:xfrm>
          <a:prstGeom prst="rect">
            <a:avLst/>
          </a:prstGeom>
          <a:noFill/>
        </p:spPr>
        <p:txBody>
          <a:bodyPr wrap="none" rtlCol="0">
            <a:spAutoFit/>
          </a:bodyPr>
          <a:lstStyle/>
          <a:p>
            <a:r>
              <a:rPr lang="fr-FR" sz="2000" dirty="0">
                <a:solidFill>
                  <a:schemeClr val="bg1"/>
                </a:solidFill>
              </a:rPr>
              <a:t>Protocole</a:t>
            </a:r>
          </a:p>
        </p:txBody>
      </p:sp>
      <p:sp>
        <p:nvSpPr>
          <p:cNvPr id="20" name="ZoneTexte 19">
            <a:extLst>
              <a:ext uri="{FF2B5EF4-FFF2-40B4-BE49-F238E27FC236}">
                <a16:creationId xmlns:a16="http://schemas.microsoft.com/office/drawing/2014/main" id="{1A60D062-A425-4AA3-A080-7AD27409AA66}"/>
              </a:ext>
            </a:extLst>
          </p:cNvPr>
          <p:cNvSpPr txBox="1"/>
          <p:nvPr/>
        </p:nvSpPr>
        <p:spPr>
          <a:xfrm>
            <a:off x="727448" y="5972852"/>
            <a:ext cx="1691489" cy="400110"/>
          </a:xfrm>
          <a:prstGeom prst="rect">
            <a:avLst/>
          </a:prstGeom>
          <a:noFill/>
        </p:spPr>
        <p:txBody>
          <a:bodyPr wrap="none" rtlCol="0">
            <a:spAutoFit/>
          </a:bodyPr>
          <a:lstStyle/>
          <a:p>
            <a:r>
              <a:rPr lang="fr-FR" sz="2000" dirty="0">
                <a:solidFill>
                  <a:schemeClr val="bg1"/>
                </a:solidFill>
              </a:rPr>
              <a:t>Infrastructure</a:t>
            </a:r>
          </a:p>
        </p:txBody>
      </p:sp>
      <p:sp>
        <p:nvSpPr>
          <p:cNvPr id="21" name="ZoneTexte 20">
            <a:extLst>
              <a:ext uri="{FF2B5EF4-FFF2-40B4-BE49-F238E27FC236}">
                <a16:creationId xmlns:a16="http://schemas.microsoft.com/office/drawing/2014/main" id="{34E343FE-0891-411B-B8A8-140316510F75}"/>
              </a:ext>
            </a:extLst>
          </p:cNvPr>
          <p:cNvSpPr txBox="1"/>
          <p:nvPr/>
        </p:nvSpPr>
        <p:spPr>
          <a:xfrm>
            <a:off x="3262066" y="3501008"/>
            <a:ext cx="1056700"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Contrats</a:t>
            </a:r>
          </a:p>
        </p:txBody>
      </p:sp>
      <p:sp>
        <p:nvSpPr>
          <p:cNvPr id="22" name="ZoneTexte 21">
            <a:extLst>
              <a:ext uri="{FF2B5EF4-FFF2-40B4-BE49-F238E27FC236}">
                <a16:creationId xmlns:a16="http://schemas.microsoft.com/office/drawing/2014/main" id="{99716976-52BA-4949-9656-AA1799F4FEE6}"/>
              </a:ext>
            </a:extLst>
          </p:cNvPr>
          <p:cNvSpPr txBox="1"/>
          <p:nvPr/>
        </p:nvSpPr>
        <p:spPr>
          <a:xfrm>
            <a:off x="4458571" y="3501008"/>
            <a:ext cx="1172116"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Signature</a:t>
            </a:r>
          </a:p>
        </p:txBody>
      </p:sp>
      <p:sp>
        <p:nvSpPr>
          <p:cNvPr id="23" name="ZoneTexte 22">
            <a:extLst>
              <a:ext uri="{FF2B5EF4-FFF2-40B4-BE49-F238E27FC236}">
                <a16:creationId xmlns:a16="http://schemas.microsoft.com/office/drawing/2014/main" id="{4A3ABCA8-BAA4-4D64-989F-4E9B4FAB335F}"/>
              </a:ext>
            </a:extLst>
          </p:cNvPr>
          <p:cNvSpPr txBox="1"/>
          <p:nvPr/>
        </p:nvSpPr>
        <p:spPr>
          <a:xfrm>
            <a:off x="5770492" y="3501008"/>
            <a:ext cx="1381532"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Transaction</a:t>
            </a:r>
          </a:p>
        </p:txBody>
      </p:sp>
      <p:sp>
        <p:nvSpPr>
          <p:cNvPr id="24" name="ZoneTexte 23">
            <a:extLst>
              <a:ext uri="{FF2B5EF4-FFF2-40B4-BE49-F238E27FC236}">
                <a16:creationId xmlns:a16="http://schemas.microsoft.com/office/drawing/2014/main" id="{50439B70-47EA-4207-BDFA-8F356D79A80C}"/>
              </a:ext>
            </a:extLst>
          </p:cNvPr>
          <p:cNvSpPr txBox="1"/>
          <p:nvPr/>
        </p:nvSpPr>
        <p:spPr>
          <a:xfrm>
            <a:off x="7291829" y="3501008"/>
            <a:ext cx="1402948"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Certification</a:t>
            </a:r>
          </a:p>
        </p:txBody>
      </p:sp>
      <p:sp>
        <p:nvSpPr>
          <p:cNvPr id="25" name="ZoneTexte 24">
            <a:extLst>
              <a:ext uri="{FF2B5EF4-FFF2-40B4-BE49-F238E27FC236}">
                <a16:creationId xmlns:a16="http://schemas.microsoft.com/office/drawing/2014/main" id="{EB38CBFD-B186-4899-AE5F-C3B684E906CF}"/>
              </a:ext>
            </a:extLst>
          </p:cNvPr>
          <p:cNvSpPr txBox="1"/>
          <p:nvPr/>
        </p:nvSpPr>
        <p:spPr>
          <a:xfrm>
            <a:off x="2955739" y="4829134"/>
            <a:ext cx="1338828"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Consensus</a:t>
            </a:r>
          </a:p>
        </p:txBody>
      </p:sp>
      <p:sp>
        <p:nvSpPr>
          <p:cNvPr id="26" name="ZoneTexte 25">
            <a:extLst>
              <a:ext uri="{FF2B5EF4-FFF2-40B4-BE49-F238E27FC236}">
                <a16:creationId xmlns:a16="http://schemas.microsoft.com/office/drawing/2014/main" id="{7744B121-1A9F-47BB-A96F-6044A5D53CCF}"/>
              </a:ext>
            </a:extLst>
          </p:cNvPr>
          <p:cNvSpPr txBox="1"/>
          <p:nvPr/>
        </p:nvSpPr>
        <p:spPr>
          <a:xfrm>
            <a:off x="2955739" y="4397086"/>
            <a:ext cx="1268296" cy="369332"/>
          </a:xfrm>
          <a:prstGeom prst="rect">
            <a:avLst/>
          </a:prstGeom>
          <a:solidFill>
            <a:schemeClr val="bg1">
              <a:alpha val="48000"/>
            </a:schemeClr>
          </a:solidFill>
        </p:spPr>
        <p:txBody>
          <a:bodyPr wrap="square" rtlCol="0">
            <a:spAutoFit/>
          </a:bodyPr>
          <a:lstStyle/>
          <a:p>
            <a:r>
              <a:rPr lang="fr-FR" sz="1800" dirty="0">
                <a:solidFill>
                  <a:schemeClr val="accent1">
                    <a:lumMod val="50000"/>
                  </a:schemeClr>
                </a:solidFill>
              </a:rPr>
              <a:t>Validation</a:t>
            </a:r>
          </a:p>
        </p:txBody>
      </p:sp>
      <p:sp>
        <p:nvSpPr>
          <p:cNvPr id="27" name="ZoneTexte 26">
            <a:extLst>
              <a:ext uri="{FF2B5EF4-FFF2-40B4-BE49-F238E27FC236}">
                <a16:creationId xmlns:a16="http://schemas.microsoft.com/office/drawing/2014/main" id="{B6621223-C36C-4A6F-A0FD-B04989BBF212}"/>
              </a:ext>
            </a:extLst>
          </p:cNvPr>
          <p:cNvSpPr txBox="1"/>
          <p:nvPr/>
        </p:nvSpPr>
        <p:spPr>
          <a:xfrm>
            <a:off x="3506585" y="5763326"/>
            <a:ext cx="1230392" cy="369332"/>
          </a:xfrm>
          <a:prstGeom prst="rect">
            <a:avLst/>
          </a:prstGeom>
          <a:solidFill>
            <a:schemeClr val="bg1">
              <a:alpha val="48000"/>
            </a:schemeClr>
          </a:solidFill>
        </p:spPr>
        <p:txBody>
          <a:bodyPr wrap="square" rtlCol="0">
            <a:spAutoFit/>
          </a:bodyPr>
          <a:lstStyle/>
          <a:p>
            <a:r>
              <a:rPr lang="fr-FR" sz="1800" dirty="0">
                <a:solidFill>
                  <a:schemeClr val="accent1">
                    <a:lumMod val="50000"/>
                  </a:schemeClr>
                </a:solidFill>
              </a:rPr>
              <a:t>Machines</a:t>
            </a:r>
          </a:p>
        </p:txBody>
      </p:sp>
      <p:sp>
        <p:nvSpPr>
          <p:cNvPr id="28" name="ZoneTexte 27">
            <a:extLst>
              <a:ext uri="{FF2B5EF4-FFF2-40B4-BE49-F238E27FC236}">
                <a16:creationId xmlns:a16="http://schemas.microsoft.com/office/drawing/2014/main" id="{FC5682C7-DE9B-4BBD-BA8F-66A7FB741B4F}"/>
              </a:ext>
            </a:extLst>
          </p:cNvPr>
          <p:cNvSpPr txBox="1"/>
          <p:nvPr/>
        </p:nvSpPr>
        <p:spPr>
          <a:xfrm>
            <a:off x="5456581" y="5765238"/>
            <a:ext cx="2088707" cy="369332"/>
          </a:xfrm>
          <a:prstGeom prst="rect">
            <a:avLst/>
          </a:prstGeom>
          <a:solidFill>
            <a:schemeClr val="bg1">
              <a:alpha val="48000"/>
            </a:schemeClr>
          </a:solidFill>
        </p:spPr>
        <p:txBody>
          <a:bodyPr wrap="square" rtlCol="0">
            <a:spAutoFit/>
          </a:bodyPr>
          <a:lstStyle/>
          <a:p>
            <a:r>
              <a:rPr lang="fr-FR" sz="1800" dirty="0">
                <a:solidFill>
                  <a:schemeClr val="accent1">
                    <a:lumMod val="50000"/>
                  </a:schemeClr>
                </a:solidFill>
              </a:rPr>
              <a:t>Blocs de données</a:t>
            </a:r>
          </a:p>
        </p:txBody>
      </p:sp>
      <p:sp>
        <p:nvSpPr>
          <p:cNvPr id="29" name="ZoneTexte 28">
            <a:extLst>
              <a:ext uri="{FF2B5EF4-FFF2-40B4-BE49-F238E27FC236}">
                <a16:creationId xmlns:a16="http://schemas.microsoft.com/office/drawing/2014/main" id="{FBED3C95-1666-4419-8EAB-B96572FD8C49}"/>
              </a:ext>
            </a:extLst>
          </p:cNvPr>
          <p:cNvSpPr txBox="1"/>
          <p:nvPr/>
        </p:nvSpPr>
        <p:spPr>
          <a:xfrm>
            <a:off x="4871971" y="4397086"/>
            <a:ext cx="1161150" cy="369332"/>
          </a:xfrm>
          <a:prstGeom prst="rect">
            <a:avLst/>
          </a:prstGeom>
          <a:solidFill>
            <a:schemeClr val="bg1">
              <a:alpha val="48000"/>
            </a:schemeClr>
          </a:solidFill>
        </p:spPr>
        <p:txBody>
          <a:bodyPr wrap="square" rtlCol="0">
            <a:spAutoFit/>
          </a:bodyPr>
          <a:lstStyle/>
          <a:p>
            <a:r>
              <a:rPr lang="fr-FR" sz="1800" dirty="0">
                <a:solidFill>
                  <a:schemeClr val="accent1">
                    <a:lumMod val="50000"/>
                  </a:schemeClr>
                </a:solidFill>
              </a:rPr>
              <a:t>Hachage</a:t>
            </a:r>
          </a:p>
        </p:txBody>
      </p:sp>
      <p:sp>
        <p:nvSpPr>
          <p:cNvPr id="30" name="ZoneTexte 29">
            <a:extLst>
              <a:ext uri="{FF2B5EF4-FFF2-40B4-BE49-F238E27FC236}">
                <a16:creationId xmlns:a16="http://schemas.microsoft.com/office/drawing/2014/main" id="{F6FE4EBD-FE08-4B83-8E36-964239499994}"/>
              </a:ext>
            </a:extLst>
          </p:cNvPr>
          <p:cNvSpPr txBox="1"/>
          <p:nvPr/>
        </p:nvSpPr>
        <p:spPr>
          <a:xfrm>
            <a:off x="4871970" y="4829134"/>
            <a:ext cx="1338828"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Distribution</a:t>
            </a:r>
          </a:p>
        </p:txBody>
      </p:sp>
      <p:sp>
        <p:nvSpPr>
          <p:cNvPr id="31" name="ZoneTexte 30">
            <a:extLst>
              <a:ext uri="{FF2B5EF4-FFF2-40B4-BE49-F238E27FC236}">
                <a16:creationId xmlns:a16="http://schemas.microsoft.com/office/drawing/2014/main" id="{1D1C2322-DECE-4E6B-928F-277DD09CB468}"/>
              </a:ext>
            </a:extLst>
          </p:cNvPr>
          <p:cNvSpPr txBox="1"/>
          <p:nvPr/>
        </p:nvSpPr>
        <p:spPr>
          <a:xfrm>
            <a:off x="6961476" y="4829134"/>
            <a:ext cx="1107996" cy="369332"/>
          </a:xfrm>
          <a:prstGeom prst="rect">
            <a:avLst/>
          </a:prstGeom>
          <a:solidFill>
            <a:schemeClr val="bg1">
              <a:alpha val="48000"/>
            </a:schemeClr>
          </a:solidFill>
        </p:spPr>
        <p:txBody>
          <a:bodyPr wrap="none" rtlCol="0">
            <a:spAutoFit/>
          </a:bodyPr>
          <a:lstStyle/>
          <a:p>
            <a:r>
              <a:rPr lang="fr-FR" sz="1800" dirty="0">
                <a:solidFill>
                  <a:schemeClr val="accent1">
                    <a:lumMod val="50000"/>
                  </a:schemeClr>
                </a:solidFill>
              </a:rPr>
              <a:t>Incitation</a:t>
            </a:r>
          </a:p>
        </p:txBody>
      </p:sp>
      <p:sp>
        <p:nvSpPr>
          <p:cNvPr id="32" name="ZoneTexte 31">
            <a:extLst>
              <a:ext uri="{FF2B5EF4-FFF2-40B4-BE49-F238E27FC236}">
                <a16:creationId xmlns:a16="http://schemas.microsoft.com/office/drawing/2014/main" id="{917DFFDD-0657-474E-8D98-79F3E51A8E31}"/>
              </a:ext>
            </a:extLst>
          </p:cNvPr>
          <p:cNvSpPr txBox="1"/>
          <p:nvPr/>
        </p:nvSpPr>
        <p:spPr>
          <a:xfrm>
            <a:off x="6961475" y="4397086"/>
            <a:ext cx="1015861" cy="369332"/>
          </a:xfrm>
          <a:prstGeom prst="rect">
            <a:avLst/>
          </a:prstGeom>
          <a:solidFill>
            <a:schemeClr val="bg1">
              <a:alpha val="48000"/>
            </a:schemeClr>
          </a:solidFill>
        </p:spPr>
        <p:txBody>
          <a:bodyPr wrap="square" rtlCol="0">
            <a:spAutoFit/>
          </a:bodyPr>
          <a:lstStyle/>
          <a:p>
            <a:r>
              <a:rPr lang="fr-FR" sz="1800" dirty="0">
                <a:solidFill>
                  <a:schemeClr val="accent1">
                    <a:lumMod val="50000"/>
                  </a:schemeClr>
                </a:solidFill>
              </a:rPr>
              <a:t>Minage</a:t>
            </a:r>
          </a:p>
        </p:txBody>
      </p:sp>
      <p:sp>
        <p:nvSpPr>
          <p:cNvPr id="3" name="Rectangle 2">
            <a:extLst>
              <a:ext uri="{FF2B5EF4-FFF2-40B4-BE49-F238E27FC236}">
                <a16:creationId xmlns:a16="http://schemas.microsoft.com/office/drawing/2014/main" id="{6C9F99A3-DC4A-4044-B043-6EE97E8AE279}"/>
              </a:ext>
            </a:extLst>
          </p:cNvPr>
          <p:cNvSpPr/>
          <p:nvPr/>
        </p:nvSpPr>
        <p:spPr>
          <a:xfrm>
            <a:off x="133153" y="1759831"/>
            <a:ext cx="9361040" cy="1077218"/>
          </a:xfrm>
          <a:prstGeom prst="rect">
            <a:avLst/>
          </a:prstGeom>
        </p:spPr>
        <p:txBody>
          <a:bodyPr wrap="square">
            <a:spAutoFit/>
          </a:bodyPr>
          <a:lstStyle/>
          <a:p>
            <a:pPr algn="just">
              <a:spcAft>
                <a:spcPts val="0"/>
              </a:spcAft>
            </a:pPr>
            <a:r>
              <a:rPr lang="fr-FR" sz="1600" dirty="0">
                <a:latin typeface="+mj-lt"/>
              </a:rPr>
              <a:t>Trois couches :</a:t>
            </a:r>
          </a:p>
          <a:p>
            <a:pPr marL="342900" lvl="0" indent="-342900" algn="just">
              <a:spcAft>
                <a:spcPts val="0"/>
              </a:spcAft>
              <a:buFont typeface="Symbol" panose="05050102010706020507" pitchFamily="18" charset="2"/>
              <a:buChar char=""/>
            </a:pPr>
            <a:r>
              <a:rPr lang="fr-FR" sz="1600" dirty="0">
                <a:latin typeface="+mj-lt"/>
              </a:rPr>
              <a:t>la </a:t>
            </a:r>
            <a:r>
              <a:rPr lang="fr-FR" sz="1600" b="1" dirty="0">
                <a:effectLst>
                  <a:outerShdw blurRad="38100" dist="38100" dir="2700000" algn="tl">
                    <a:srgbClr val="000000">
                      <a:alpha val="43137"/>
                    </a:srgbClr>
                  </a:outerShdw>
                </a:effectLst>
                <a:latin typeface="+mj-lt"/>
              </a:rPr>
              <a:t>couche basse </a:t>
            </a:r>
            <a:r>
              <a:rPr lang="fr-FR" sz="1600" dirty="0">
                <a:latin typeface="+mj-lt"/>
              </a:rPr>
              <a:t>(infrastructure) se charge du </a:t>
            </a:r>
            <a:r>
              <a:rPr lang="fr-FR" sz="1600" b="1" dirty="0">
                <a:effectLst>
                  <a:outerShdw blurRad="38100" dist="38100" dir="2700000" algn="tl">
                    <a:srgbClr val="000000">
                      <a:alpha val="43137"/>
                    </a:srgbClr>
                  </a:outerShdw>
                </a:effectLst>
                <a:latin typeface="+mj-lt"/>
              </a:rPr>
              <a:t>stockage des blocs </a:t>
            </a:r>
            <a:r>
              <a:rPr lang="fr-FR" sz="1600" dirty="0">
                <a:latin typeface="+mj-lt"/>
              </a:rPr>
              <a:t>de données sur le réseau, </a:t>
            </a:r>
          </a:p>
          <a:p>
            <a:pPr marL="342900" lvl="0" indent="-342900" algn="just">
              <a:spcAft>
                <a:spcPts val="0"/>
              </a:spcAft>
              <a:buFont typeface="Symbol" panose="05050102010706020507" pitchFamily="18" charset="2"/>
              <a:buChar char=""/>
            </a:pPr>
            <a:r>
              <a:rPr lang="fr-FR" sz="1600" dirty="0">
                <a:latin typeface="+mj-lt"/>
              </a:rPr>
              <a:t>la </a:t>
            </a:r>
            <a:r>
              <a:rPr lang="fr-FR" sz="1600" b="1" dirty="0">
                <a:effectLst>
                  <a:outerShdw blurRad="38100" dist="38100" dir="2700000" algn="tl">
                    <a:srgbClr val="000000">
                      <a:alpha val="43137"/>
                    </a:srgbClr>
                  </a:outerShdw>
                </a:effectLst>
                <a:latin typeface="+mj-lt"/>
              </a:rPr>
              <a:t>couche intermédiaire </a:t>
            </a:r>
            <a:r>
              <a:rPr lang="fr-FR" sz="1600" dirty="0">
                <a:latin typeface="+mj-lt"/>
              </a:rPr>
              <a:t>(protocole) comporte toutes les </a:t>
            </a:r>
            <a:r>
              <a:rPr lang="fr-FR" sz="1600" b="1" dirty="0">
                <a:effectLst>
                  <a:outerShdw blurRad="38100" dist="38100" dir="2700000" algn="tl">
                    <a:srgbClr val="000000">
                      <a:alpha val="43137"/>
                    </a:srgbClr>
                  </a:outerShdw>
                </a:effectLst>
                <a:latin typeface="+mj-lt"/>
              </a:rPr>
              <a:t>règles de principe </a:t>
            </a:r>
            <a:r>
              <a:rPr lang="fr-FR" sz="1600" dirty="0">
                <a:latin typeface="+mj-lt"/>
              </a:rPr>
              <a:t>de la blockchain,</a:t>
            </a:r>
          </a:p>
          <a:p>
            <a:pPr marL="342900" lvl="0" indent="-342900" algn="just">
              <a:spcAft>
                <a:spcPts val="0"/>
              </a:spcAft>
              <a:buFont typeface="Symbol" panose="05050102010706020507" pitchFamily="18" charset="2"/>
              <a:buChar char=""/>
            </a:pPr>
            <a:r>
              <a:rPr lang="fr-FR" sz="1600" dirty="0">
                <a:latin typeface="+mj-lt"/>
              </a:rPr>
              <a:t>la </a:t>
            </a:r>
            <a:r>
              <a:rPr lang="fr-FR" sz="1600" b="1" dirty="0">
                <a:effectLst>
                  <a:outerShdw blurRad="38100" dist="38100" dir="2700000" algn="tl">
                    <a:srgbClr val="000000">
                      <a:alpha val="43137"/>
                    </a:srgbClr>
                  </a:outerShdw>
                </a:effectLst>
                <a:latin typeface="+mj-lt"/>
              </a:rPr>
              <a:t>couche d’application </a:t>
            </a:r>
            <a:r>
              <a:rPr lang="fr-FR" sz="1600" dirty="0">
                <a:latin typeface="+mj-lt"/>
              </a:rPr>
              <a:t>met à disposition la blockchain à des </a:t>
            </a:r>
            <a:r>
              <a:rPr lang="fr-FR" sz="1600" b="1" dirty="0">
                <a:effectLst>
                  <a:outerShdw blurRad="38100" dist="38100" dir="2700000" algn="tl">
                    <a:srgbClr val="000000">
                      <a:alpha val="43137"/>
                    </a:srgbClr>
                  </a:outerShdw>
                </a:effectLst>
                <a:latin typeface="+mj-lt"/>
              </a:rPr>
              <a:t>utilisateurs non-experts </a:t>
            </a:r>
            <a:r>
              <a:rPr lang="fr-FR" sz="1600" dirty="0">
                <a:latin typeface="+mj-lt"/>
              </a:rPr>
              <a:t>pour des besoins précis</a:t>
            </a:r>
            <a:r>
              <a:rPr lang="fr-FR" sz="1600" dirty="0"/>
              <a:t>.</a:t>
            </a:r>
          </a:p>
        </p:txBody>
      </p:sp>
    </p:spTree>
    <p:extLst>
      <p:ext uri="{BB962C8B-B14F-4D97-AF65-F5344CB8AC3E}">
        <p14:creationId xmlns:p14="http://schemas.microsoft.com/office/powerpoint/2010/main" val="963881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endParaRPr lang="fr-FR" sz="3200" cap="small" dirty="0">
              <a:effectLst>
                <a:outerShdw blurRad="38100" dist="38100" dir="2700000" algn="tl">
                  <a:srgbClr val="000000">
                    <a:alpha val="43137"/>
                  </a:srgbClr>
                </a:outerShdw>
              </a:effectLst>
            </a:endParaRPr>
          </a:p>
        </p:txBody>
      </p:sp>
      <p:pic>
        <p:nvPicPr>
          <p:cNvPr id="15" name="Image 14">
            <a:extLst>
              <a:ext uri="{FF2B5EF4-FFF2-40B4-BE49-F238E27FC236}">
                <a16:creationId xmlns:a16="http://schemas.microsoft.com/office/drawing/2014/main" id="{9177070C-CE91-48B2-8373-779E52C6917E}"/>
              </a:ext>
            </a:extLst>
          </p:cNvPr>
          <p:cNvPicPr>
            <a:picLocks noChangeAspect="1"/>
          </p:cNvPicPr>
          <p:nvPr/>
        </p:nvPicPr>
        <p:blipFill>
          <a:blip r:embed="rId3" cstate="print">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1411251" y="3461712"/>
            <a:ext cx="6046177" cy="3224628"/>
          </a:xfrm>
          <a:prstGeom prst="ellipse">
            <a:avLst/>
          </a:prstGeom>
          <a:ln>
            <a:noFill/>
          </a:ln>
          <a:effectLst>
            <a:softEdge rad="112500"/>
          </a:effectLst>
        </p:spPr>
      </p:pic>
      <p:sp>
        <p:nvSpPr>
          <p:cNvPr id="3" name="Rectangle 2">
            <a:extLst>
              <a:ext uri="{FF2B5EF4-FFF2-40B4-BE49-F238E27FC236}">
                <a16:creationId xmlns:a16="http://schemas.microsoft.com/office/drawing/2014/main" id="{E70CD6CA-2DEB-4548-AAFE-981CA6FE7C27}"/>
              </a:ext>
            </a:extLst>
          </p:cNvPr>
          <p:cNvSpPr/>
          <p:nvPr/>
        </p:nvSpPr>
        <p:spPr>
          <a:xfrm>
            <a:off x="1601950" y="1805933"/>
            <a:ext cx="2029723" cy="400110"/>
          </a:xfrm>
          <a:prstGeom prst="rect">
            <a:avLst/>
          </a:prstGeom>
        </p:spPr>
        <p:txBody>
          <a:bodyPr wrap="none">
            <a:spAutoFit/>
          </a:bodyPr>
          <a:lstStyle/>
          <a:p>
            <a:r>
              <a:rPr lang="fr-FR" sz="2000" b="1" dirty="0">
                <a:effectLst>
                  <a:outerShdw blurRad="38100" dist="38100" dir="2700000" algn="tl">
                    <a:srgbClr val="000000">
                      <a:alpha val="43137"/>
                    </a:srgbClr>
                  </a:outerShdw>
                </a:effectLst>
                <a:latin typeface="+mj-lt"/>
              </a:rPr>
              <a:t>Ecriture de preuve</a:t>
            </a:r>
            <a:endParaRPr lang="fr-FR" dirty="0">
              <a:latin typeface="+mj-lt"/>
            </a:endParaRPr>
          </a:p>
        </p:txBody>
      </p:sp>
      <p:pic>
        <p:nvPicPr>
          <p:cNvPr id="16" name="Picture 6" descr="Afficher l'image d'origine">
            <a:extLst>
              <a:ext uri="{FF2B5EF4-FFF2-40B4-BE49-F238E27FC236}">
                <a16:creationId xmlns:a16="http://schemas.microsoft.com/office/drawing/2014/main" id="{184FE8AE-1079-40C7-929E-E14C8C0C26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9408" y="2292242"/>
            <a:ext cx="1538719" cy="653956"/>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DC3E0EA6-4FCB-45B8-9194-512B1E13B6D1}"/>
              </a:ext>
            </a:extLst>
          </p:cNvPr>
          <p:cNvGrpSpPr/>
          <p:nvPr/>
        </p:nvGrpSpPr>
        <p:grpSpPr>
          <a:xfrm>
            <a:off x="2051365" y="4687138"/>
            <a:ext cx="1447216" cy="659964"/>
            <a:chOff x="2833168" y="5134769"/>
            <a:chExt cx="2019782" cy="947995"/>
          </a:xfrm>
        </p:grpSpPr>
        <p:pic>
          <p:nvPicPr>
            <p:cNvPr id="18" name="Picture 2" descr="Afficher l'image d'origine">
              <a:extLst>
                <a:ext uri="{FF2B5EF4-FFF2-40B4-BE49-F238E27FC236}">
                  <a16:creationId xmlns:a16="http://schemas.microsoft.com/office/drawing/2014/main" id="{BB7DB30A-92A4-4A4D-B15E-80191FD7D6D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3168" y="5134769"/>
              <a:ext cx="2019782" cy="947995"/>
            </a:xfrm>
            <a:prstGeom prst="rect">
              <a:avLst/>
            </a:prstGeom>
            <a:noFill/>
          </p:spPr>
        </p:pic>
        <p:sp>
          <p:nvSpPr>
            <p:cNvPr id="19" name="ZoneTexte 18">
              <a:extLst>
                <a:ext uri="{FF2B5EF4-FFF2-40B4-BE49-F238E27FC236}">
                  <a16:creationId xmlns:a16="http://schemas.microsoft.com/office/drawing/2014/main" id="{8A511231-7AE7-4C81-8B96-499C1FA81037}"/>
                </a:ext>
              </a:extLst>
            </p:cNvPr>
            <p:cNvSpPr txBox="1"/>
            <p:nvPr/>
          </p:nvSpPr>
          <p:spPr>
            <a:xfrm>
              <a:off x="2833168" y="5387715"/>
              <a:ext cx="1862900" cy="442102"/>
            </a:xfrm>
            <a:prstGeom prst="rect">
              <a:avLst/>
            </a:prstGeom>
            <a:solidFill>
              <a:schemeClr val="bg1">
                <a:alpha val="70000"/>
              </a:schemeClr>
            </a:solidFill>
          </p:spPr>
          <p:txBody>
            <a:bodyPr wrap="square" rtlCol="0">
              <a:spAutoFit/>
            </a:bodyPr>
            <a:lstStyle/>
            <a:p>
              <a:pPr algn="ctr"/>
              <a:r>
                <a:rPr lang="fr-FR" sz="1400" b="1" cap="small" dirty="0">
                  <a:effectLst>
                    <a:outerShdw blurRad="38100" dist="38100" dir="2700000" algn="tl">
                      <a:srgbClr val="000000">
                        <a:alpha val="43137"/>
                      </a:srgbClr>
                    </a:outerShdw>
                  </a:effectLst>
                  <a:uFill>
                    <a:solidFill>
                      <a:schemeClr val="accent3">
                        <a:lumMod val="50000"/>
                      </a:schemeClr>
                    </a:solidFill>
                  </a:uFill>
                </a:rPr>
                <a:t>Preuve</a:t>
              </a:r>
              <a:endParaRPr lang="fr-FR" sz="1400" b="1" dirty="0">
                <a:effectLst>
                  <a:outerShdw blurRad="38100" dist="38100" dir="2700000" algn="tl">
                    <a:srgbClr val="000000">
                      <a:alpha val="43137"/>
                    </a:srgbClr>
                  </a:outerShdw>
                </a:effectLst>
              </a:endParaRPr>
            </a:p>
          </p:txBody>
        </p:sp>
      </p:grpSp>
      <p:cxnSp>
        <p:nvCxnSpPr>
          <p:cNvPr id="20" name="Connecteur droit 19">
            <a:extLst>
              <a:ext uri="{FF2B5EF4-FFF2-40B4-BE49-F238E27FC236}">
                <a16:creationId xmlns:a16="http://schemas.microsoft.com/office/drawing/2014/main" id="{B7500CAF-5927-452A-AB17-73B8A38A3B09}"/>
              </a:ext>
            </a:extLst>
          </p:cNvPr>
          <p:cNvCxnSpPr>
            <a:cxnSpLocks/>
            <a:endCxn id="21" idx="6"/>
          </p:cNvCxnSpPr>
          <p:nvPr/>
        </p:nvCxnSpPr>
        <p:spPr>
          <a:xfrm flipH="1">
            <a:off x="1857977" y="3687657"/>
            <a:ext cx="812924" cy="0"/>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1" name="Ellipse 20">
            <a:extLst>
              <a:ext uri="{FF2B5EF4-FFF2-40B4-BE49-F238E27FC236}">
                <a16:creationId xmlns:a16="http://schemas.microsoft.com/office/drawing/2014/main" id="{FAC65A6D-5315-4C4B-8960-641D53B7566A}"/>
              </a:ext>
            </a:extLst>
          </p:cNvPr>
          <p:cNvSpPr/>
          <p:nvPr/>
        </p:nvSpPr>
        <p:spPr>
          <a:xfrm>
            <a:off x="347626" y="3291341"/>
            <a:ext cx="1510351" cy="792632"/>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Empreinte</a:t>
            </a:r>
          </a:p>
          <a:p>
            <a:pPr algn="ctr"/>
            <a:r>
              <a:rPr lang="fr-FR" sz="1400" dirty="0">
                <a:solidFill>
                  <a:schemeClr val="tx1"/>
                </a:solidFill>
                <a:latin typeface="+mj-lt"/>
              </a:rPr>
              <a:t>horodatée</a:t>
            </a:r>
          </a:p>
          <a:p>
            <a:pPr algn="ctr"/>
            <a:r>
              <a:rPr lang="fr-FR" sz="1400" dirty="0">
                <a:solidFill>
                  <a:schemeClr val="tx1"/>
                </a:solidFill>
                <a:latin typeface="+mj-lt"/>
              </a:rPr>
              <a:t>identifiée</a:t>
            </a:r>
          </a:p>
        </p:txBody>
      </p:sp>
      <p:cxnSp>
        <p:nvCxnSpPr>
          <p:cNvPr id="22" name="Connecteur droit avec flèche 21">
            <a:extLst>
              <a:ext uri="{FF2B5EF4-FFF2-40B4-BE49-F238E27FC236}">
                <a16:creationId xmlns:a16="http://schemas.microsoft.com/office/drawing/2014/main" id="{D5A02105-7744-4839-A140-DE3A96BAE8A7}"/>
              </a:ext>
            </a:extLst>
          </p:cNvPr>
          <p:cNvCxnSpPr>
            <a:cxnSpLocks/>
            <a:stCxn id="16" idx="2"/>
            <a:endCxn id="18" idx="0"/>
          </p:cNvCxnSpPr>
          <p:nvPr/>
        </p:nvCxnSpPr>
        <p:spPr>
          <a:xfrm>
            <a:off x="2718768" y="2946198"/>
            <a:ext cx="56205" cy="1740940"/>
          </a:xfrm>
          <a:prstGeom prst="straightConnector1">
            <a:avLst/>
          </a:prstGeom>
          <a:ln w="38100">
            <a:solidFill>
              <a:schemeClr val="accent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E1C7946A-9107-4781-B3E0-D7CE42663BF5}"/>
              </a:ext>
            </a:extLst>
          </p:cNvPr>
          <p:cNvSpPr/>
          <p:nvPr/>
        </p:nvSpPr>
        <p:spPr>
          <a:xfrm>
            <a:off x="4736976" y="1805933"/>
            <a:ext cx="2379177" cy="400110"/>
          </a:xfrm>
          <a:prstGeom prst="rect">
            <a:avLst/>
          </a:prstGeom>
        </p:spPr>
        <p:txBody>
          <a:bodyPr wrap="none">
            <a:spAutoFit/>
          </a:bodyPr>
          <a:lstStyle/>
          <a:p>
            <a:r>
              <a:rPr lang="fr-FR" sz="2000" b="1" dirty="0">
                <a:effectLst>
                  <a:outerShdw blurRad="38100" dist="38100" dir="2700000" algn="tl">
                    <a:srgbClr val="000000">
                      <a:alpha val="43137"/>
                    </a:srgbClr>
                  </a:outerShdw>
                </a:effectLst>
                <a:latin typeface="+mj-lt"/>
              </a:rPr>
              <a:t>Vérification de preuve</a:t>
            </a:r>
            <a:endParaRPr lang="fr-FR" dirty="0">
              <a:latin typeface="+mj-lt"/>
            </a:endParaRPr>
          </a:p>
        </p:txBody>
      </p:sp>
      <p:pic>
        <p:nvPicPr>
          <p:cNvPr id="31" name="Picture 6" descr="Afficher l'image d'origine">
            <a:extLst>
              <a:ext uri="{FF2B5EF4-FFF2-40B4-BE49-F238E27FC236}">
                <a16:creationId xmlns:a16="http://schemas.microsoft.com/office/drawing/2014/main" id="{CE988A86-5862-4F86-AAC4-F9C70645F3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34370" y="2323440"/>
            <a:ext cx="1538719" cy="653956"/>
          </a:xfrm>
          <a:prstGeom prst="rect">
            <a:avLst/>
          </a:prstGeom>
          <a:noFill/>
          <a:ln>
            <a:solidFill>
              <a:schemeClr val="tx1"/>
            </a:solidFill>
          </a:ln>
          <a:effectLst>
            <a:outerShdw blurRad="50800" dist="50800" dir="432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grpSp>
        <p:nvGrpSpPr>
          <p:cNvPr id="35" name="Groupe 34">
            <a:extLst>
              <a:ext uri="{FF2B5EF4-FFF2-40B4-BE49-F238E27FC236}">
                <a16:creationId xmlns:a16="http://schemas.microsoft.com/office/drawing/2014/main" id="{132084C2-741B-42C0-94FD-0A12EAEA7B26}"/>
              </a:ext>
            </a:extLst>
          </p:cNvPr>
          <p:cNvGrpSpPr/>
          <p:nvPr/>
        </p:nvGrpSpPr>
        <p:grpSpPr>
          <a:xfrm>
            <a:off x="5314905" y="4675313"/>
            <a:ext cx="1447216" cy="659964"/>
            <a:chOff x="2833168" y="5134769"/>
            <a:chExt cx="2019782" cy="947995"/>
          </a:xfrm>
        </p:grpSpPr>
        <p:pic>
          <p:nvPicPr>
            <p:cNvPr id="36" name="Picture 2" descr="Afficher l'image d'origine">
              <a:extLst>
                <a:ext uri="{FF2B5EF4-FFF2-40B4-BE49-F238E27FC236}">
                  <a16:creationId xmlns:a16="http://schemas.microsoft.com/office/drawing/2014/main" id="{B57D101B-98A6-4FE3-93AB-896CE20F35E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3168" y="5134769"/>
              <a:ext cx="2019782" cy="947995"/>
            </a:xfrm>
            <a:prstGeom prst="rect">
              <a:avLst/>
            </a:prstGeom>
            <a:noFill/>
          </p:spPr>
        </p:pic>
        <p:sp>
          <p:nvSpPr>
            <p:cNvPr id="37" name="ZoneTexte 36">
              <a:extLst>
                <a:ext uri="{FF2B5EF4-FFF2-40B4-BE49-F238E27FC236}">
                  <a16:creationId xmlns:a16="http://schemas.microsoft.com/office/drawing/2014/main" id="{ADD7F2ED-9DD7-4C87-AC79-5A1D42EACB87}"/>
                </a:ext>
              </a:extLst>
            </p:cNvPr>
            <p:cNvSpPr txBox="1"/>
            <p:nvPr/>
          </p:nvSpPr>
          <p:spPr>
            <a:xfrm>
              <a:off x="2833168" y="5387715"/>
              <a:ext cx="1862900" cy="442102"/>
            </a:xfrm>
            <a:prstGeom prst="rect">
              <a:avLst/>
            </a:prstGeom>
            <a:solidFill>
              <a:schemeClr val="bg1">
                <a:alpha val="70000"/>
              </a:schemeClr>
            </a:solidFill>
          </p:spPr>
          <p:txBody>
            <a:bodyPr wrap="square" rtlCol="0">
              <a:spAutoFit/>
            </a:bodyPr>
            <a:lstStyle/>
            <a:p>
              <a:pPr algn="ctr"/>
              <a:r>
                <a:rPr lang="fr-FR" sz="1400" b="1" cap="small" dirty="0">
                  <a:effectLst>
                    <a:outerShdw blurRad="38100" dist="38100" dir="2700000" algn="tl">
                      <a:srgbClr val="000000">
                        <a:alpha val="43137"/>
                      </a:srgbClr>
                    </a:outerShdw>
                  </a:effectLst>
                  <a:uFill>
                    <a:solidFill>
                      <a:schemeClr val="accent3">
                        <a:lumMod val="50000"/>
                      </a:schemeClr>
                    </a:solidFill>
                  </a:uFill>
                </a:rPr>
                <a:t>Preuve</a:t>
              </a:r>
              <a:endParaRPr lang="fr-FR" sz="1400" b="1" dirty="0">
                <a:effectLst>
                  <a:outerShdw blurRad="38100" dist="38100" dir="2700000" algn="tl">
                    <a:srgbClr val="000000">
                      <a:alpha val="43137"/>
                    </a:srgbClr>
                  </a:outerShdw>
                </a:effectLst>
              </a:endParaRPr>
            </a:p>
          </p:txBody>
        </p:sp>
      </p:grpSp>
      <p:cxnSp>
        <p:nvCxnSpPr>
          <p:cNvPr id="38" name="Connecteur droit avec flèche 37">
            <a:extLst>
              <a:ext uri="{FF2B5EF4-FFF2-40B4-BE49-F238E27FC236}">
                <a16:creationId xmlns:a16="http://schemas.microsoft.com/office/drawing/2014/main" id="{4C83FCE4-5C9E-4CC9-A6C4-714A6DF2DCBA}"/>
              </a:ext>
            </a:extLst>
          </p:cNvPr>
          <p:cNvCxnSpPr>
            <a:cxnSpLocks/>
            <a:stCxn id="36" idx="0"/>
            <a:endCxn id="45" idx="3"/>
          </p:cNvCxnSpPr>
          <p:nvPr/>
        </p:nvCxnSpPr>
        <p:spPr>
          <a:xfrm flipV="1">
            <a:off x="6038513" y="3687657"/>
            <a:ext cx="2362589" cy="987656"/>
          </a:xfrm>
          <a:prstGeom prst="straightConnector1">
            <a:avLst/>
          </a:prstGeom>
          <a:ln w="38100">
            <a:solidFill>
              <a:schemeClr val="accent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EABD1DEC-C89E-4BE9-AB88-30F54B94589B}"/>
              </a:ext>
            </a:extLst>
          </p:cNvPr>
          <p:cNvCxnSpPr>
            <a:cxnSpLocks/>
            <a:stCxn id="31" idx="3"/>
            <a:endCxn id="45" idx="1"/>
          </p:cNvCxnSpPr>
          <p:nvPr/>
        </p:nvCxnSpPr>
        <p:spPr>
          <a:xfrm>
            <a:off x="6773089" y="2650418"/>
            <a:ext cx="1628013" cy="476763"/>
          </a:xfrm>
          <a:prstGeom prst="straightConnector1">
            <a:avLst/>
          </a:prstGeom>
          <a:ln w="38100">
            <a:solidFill>
              <a:schemeClr val="accent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5" name="Ellipse 44">
            <a:extLst>
              <a:ext uri="{FF2B5EF4-FFF2-40B4-BE49-F238E27FC236}">
                <a16:creationId xmlns:a16="http://schemas.microsoft.com/office/drawing/2014/main" id="{B3BD64D6-2DE3-452C-AEA0-719C34A37EB6}"/>
              </a:ext>
            </a:extLst>
          </p:cNvPr>
          <p:cNvSpPr/>
          <p:nvPr/>
        </p:nvSpPr>
        <p:spPr>
          <a:xfrm>
            <a:off x="8154627" y="3011103"/>
            <a:ext cx="1683039" cy="792632"/>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Vérification de l’intégrité des empreintes</a:t>
            </a:r>
          </a:p>
        </p:txBody>
      </p:sp>
      <p:cxnSp>
        <p:nvCxnSpPr>
          <p:cNvPr id="49" name="Connecteur droit 48">
            <a:extLst>
              <a:ext uri="{FF2B5EF4-FFF2-40B4-BE49-F238E27FC236}">
                <a16:creationId xmlns:a16="http://schemas.microsoft.com/office/drawing/2014/main" id="{CC8FE067-1929-4BE4-A565-8D54D845939C}"/>
              </a:ext>
            </a:extLst>
          </p:cNvPr>
          <p:cNvCxnSpPr>
            <a:cxnSpLocks/>
            <a:endCxn id="51" idx="1"/>
          </p:cNvCxnSpPr>
          <p:nvPr/>
        </p:nvCxnSpPr>
        <p:spPr>
          <a:xfrm>
            <a:off x="7457428" y="4176788"/>
            <a:ext cx="561217" cy="370687"/>
          </a:xfrm>
          <a:prstGeom prst="line">
            <a:avLst/>
          </a:prstGeom>
          <a:ln w="1270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EFCE0D51-A5C5-437A-BEDD-3D113F39AB51}"/>
              </a:ext>
            </a:extLst>
          </p:cNvPr>
          <p:cNvSpPr/>
          <p:nvPr/>
        </p:nvSpPr>
        <p:spPr>
          <a:xfrm>
            <a:off x="7723642" y="4431397"/>
            <a:ext cx="2014405" cy="792632"/>
          </a:xfrm>
          <a:prstGeom prst="ellipse">
            <a:avLst/>
          </a:prstGeom>
          <a:solidFill>
            <a:schemeClr val="accent4">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mj-lt"/>
              </a:rPr>
              <a:t>Récupération selon l’horodatage et l’identification</a:t>
            </a:r>
          </a:p>
        </p:txBody>
      </p:sp>
    </p:spTree>
    <p:extLst>
      <p:ext uri="{BB962C8B-B14F-4D97-AF65-F5344CB8AC3E}">
        <p14:creationId xmlns:p14="http://schemas.microsoft.com/office/powerpoint/2010/main" val="2804080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animBg="1"/>
      <p:bldP spid="28" grpId="0"/>
      <p:bldP spid="45" grpId="0" animBg="1"/>
      <p:bldP spid="5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endParaRPr lang="fr-FR" sz="3200" cap="small" dirty="0">
              <a:effectLst>
                <a:outerShdw blurRad="38100" dist="38100" dir="2700000" algn="tl">
                  <a:srgbClr val="000000">
                    <a:alpha val="43137"/>
                  </a:srgbClr>
                </a:outerShdw>
              </a:effectLst>
            </a:endParaRPr>
          </a:p>
        </p:txBody>
      </p:sp>
      <p:pic>
        <p:nvPicPr>
          <p:cNvPr id="5" name="Image 4">
            <a:extLst>
              <a:ext uri="{FF2B5EF4-FFF2-40B4-BE49-F238E27FC236}">
                <a16:creationId xmlns:a16="http://schemas.microsoft.com/office/drawing/2014/main" id="{D4534E0E-4638-4B76-AECF-B9F02F4D8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8984" y="2896384"/>
            <a:ext cx="4850291" cy="2980888"/>
          </a:xfrm>
          <a:prstGeom prst="rect">
            <a:avLst/>
          </a:prstGeom>
        </p:spPr>
      </p:pic>
      <p:pic>
        <p:nvPicPr>
          <p:cNvPr id="9" name="Image 8">
            <a:extLst>
              <a:ext uri="{FF2B5EF4-FFF2-40B4-BE49-F238E27FC236}">
                <a16:creationId xmlns:a16="http://schemas.microsoft.com/office/drawing/2014/main" id="{125BD2FF-47CE-4087-BC5F-E5F88F14F7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512" y="1562579"/>
            <a:ext cx="2157619" cy="924694"/>
          </a:xfrm>
          <a:prstGeom prst="rect">
            <a:avLst/>
          </a:prstGeom>
        </p:spPr>
      </p:pic>
      <p:pic>
        <p:nvPicPr>
          <p:cNvPr id="13" name="Image 12">
            <a:extLst>
              <a:ext uri="{FF2B5EF4-FFF2-40B4-BE49-F238E27FC236}">
                <a16:creationId xmlns:a16="http://schemas.microsoft.com/office/drawing/2014/main" id="{F7CBA91C-8742-4E41-B73F-C5BA9C4F833F}"/>
              </a:ext>
            </a:extLst>
          </p:cNvPr>
          <p:cNvPicPr>
            <a:picLocks noChangeAspect="1"/>
          </p:cNvPicPr>
          <p:nvPr/>
        </p:nvPicPr>
        <p:blipFill rotWithShape="1">
          <a:blip r:embed="rId5">
            <a:extLst>
              <a:ext uri="{28A0092B-C50C-407E-A947-70E740481C1C}">
                <a14:useLocalDpi xmlns:a14="http://schemas.microsoft.com/office/drawing/2010/main" val="0"/>
              </a:ext>
            </a:extLst>
          </a:blip>
          <a:srcRect t="41365"/>
          <a:stretch/>
        </p:blipFill>
        <p:spPr>
          <a:xfrm>
            <a:off x="1465175" y="2600164"/>
            <a:ext cx="2016224" cy="1109016"/>
          </a:xfrm>
          <a:prstGeom prst="rect">
            <a:avLst/>
          </a:prstGeom>
        </p:spPr>
      </p:pic>
      <p:sp>
        <p:nvSpPr>
          <p:cNvPr id="14" name="Rectangle 13">
            <a:extLst>
              <a:ext uri="{FF2B5EF4-FFF2-40B4-BE49-F238E27FC236}">
                <a16:creationId xmlns:a16="http://schemas.microsoft.com/office/drawing/2014/main" id="{55FB6B38-BCEB-48B2-BC56-E87A2DA446BD}"/>
              </a:ext>
            </a:extLst>
          </p:cNvPr>
          <p:cNvSpPr/>
          <p:nvPr/>
        </p:nvSpPr>
        <p:spPr>
          <a:xfrm>
            <a:off x="2918960" y="1594640"/>
            <a:ext cx="6696744" cy="830997"/>
          </a:xfrm>
          <a:prstGeom prst="rect">
            <a:avLst/>
          </a:prstGeom>
        </p:spPr>
        <p:txBody>
          <a:bodyPr wrap="square">
            <a:spAutoFit/>
          </a:bodyPr>
          <a:lstStyle/>
          <a:p>
            <a:r>
              <a:rPr lang="fr-FR" sz="1600" dirty="0">
                <a:latin typeface="+mj-lt"/>
              </a:rPr>
              <a:t>Le minage de Bitcoins consomme autant d’électricité qu’une ville de </a:t>
            </a:r>
            <a:r>
              <a:rPr lang="fr-FR" sz="1600" b="1" dirty="0">
                <a:effectLst>
                  <a:outerShdw blurRad="38100" dist="38100" dir="2700000" algn="tl">
                    <a:srgbClr val="000000">
                      <a:alpha val="43137"/>
                    </a:srgbClr>
                  </a:outerShdw>
                </a:effectLst>
                <a:latin typeface="+mj-lt"/>
              </a:rPr>
              <a:t>280 000 habitants</a:t>
            </a:r>
            <a:r>
              <a:rPr lang="fr-FR" sz="1600" dirty="0">
                <a:latin typeface="+mj-lt"/>
              </a:rPr>
              <a:t>.</a:t>
            </a:r>
          </a:p>
          <a:p>
            <a:endParaRPr lang="fr-FR" sz="1600" dirty="0">
              <a:latin typeface="+mj-lt"/>
            </a:endParaRPr>
          </a:p>
          <a:p>
            <a:r>
              <a:rPr lang="fr-FR" sz="1600" dirty="0">
                <a:latin typeface="+mj-lt"/>
              </a:rPr>
              <a:t>En 2022, cette blockchain consomme plus d’électricité que les </a:t>
            </a:r>
            <a:r>
              <a:rPr lang="fr-FR" sz="1600" b="1" dirty="0">
                <a:effectLst>
                  <a:outerShdw blurRad="38100" dist="38100" dir="2700000" algn="tl">
                    <a:srgbClr val="000000">
                      <a:alpha val="43137"/>
                    </a:srgbClr>
                  </a:outerShdw>
                </a:effectLst>
                <a:latin typeface="+mj-lt"/>
              </a:rPr>
              <a:t>Pays-Bas</a:t>
            </a:r>
            <a:r>
              <a:rPr lang="fr-FR" sz="1600" dirty="0">
                <a:latin typeface="+mj-lt"/>
              </a:rPr>
              <a:t>.</a:t>
            </a:r>
          </a:p>
        </p:txBody>
      </p:sp>
      <p:sp>
        <p:nvSpPr>
          <p:cNvPr id="23" name="Rectangle 22">
            <a:extLst>
              <a:ext uri="{FF2B5EF4-FFF2-40B4-BE49-F238E27FC236}">
                <a16:creationId xmlns:a16="http://schemas.microsoft.com/office/drawing/2014/main" id="{57E9C7FC-9EEF-4959-B064-97AE63CDAD5D}"/>
              </a:ext>
            </a:extLst>
          </p:cNvPr>
          <p:cNvSpPr/>
          <p:nvPr/>
        </p:nvSpPr>
        <p:spPr>
          <a:xfrm>
            <a:off x="215261" y="3593192"/>
            <a:ext cx="4516052" cy="2062103"/>
          </a:xfrm>
          <a:prstGeom prst="rect">
            <a:avLst/>
          </a:prstGeom>
        </p:spPr>
        <p:txBody>
          <a:bodyPr wrap="square">
            <a:spAutoFit/>
          </a:bodyPr>
          <a:lstStyle/>
          <a:p>
            <a:r>
              <a:rPr lang="fr-FR" sz="1600" dirty="0">
                <a:latin typeface="+mj-lt"/>
              </a:rPr>
              <a:t>Les </a:t>
            </a:r>
            <a:r>
              <a:rPr lang="fr-FR" sz="1600" b="1" dirty="0">
                <a:effectLst>
                  <a:outerShdw blurRad="38100" dist="38100" dir="2700000" algn="tl">
                    <a:srgbClr val="000000">
                      <a:alpha val="43137"/>
                    </a:srgbClr>
                  </a:outerShdw>
                </a:effectLst>
                <a:latin typeface="+mj-lt"/>
              </a:rPr>
              <a:t>plus</a:t>
            </a:r>
            <a:r>
              <a:rPr lang="fr-FR" sz="1600" dirty="0">
                <a:latin typeface="+mj-lt"/>
              </a:rPr>
              <a:t> </a:t>
            </a:r>
            <a:r>
              <a:rPr lang="fr-FR" sz="1600" b="1" dirty="0">
                <a:effectLst>
                  <a:outerShdw blurRad="38100" dist="38100" dir="2700000" algn="tl">
                    <a:srgbClr val="000000">
                      <a:alpha val="43137"/>
                    </a:srgbClr>
                  </a:outerShdw>
                </a:effectLst>
                <a:latin typeface="+mj-lt"/>
              </a:rPr>
              <a:t>polluantes</a:t>
            </a:r>
            <a:r>
              <a:rPr lang="fr-FR" sz="1600" dirty="0">
                <a:latin typeface="+mj-lt"/>
              </a:rPr>
              <a:t> sont les blockchains à </a:t>
            </a:r>
            <a:r>
              <a:rPr lang="fr-FR" sz="1600" b="1" dirty="0">
                <a:effectLst>
                  <a:outerShdw blurRad="38100" dist="38100" dir="2700000" algn="tl">
                    <a:srgbClr val="000000">
                      <a:alpha val="43137"/>
                    </a:srgbClr>
                  </a:outerShdw>
                </a:effectLst>
                <a:latin typeface="+mj-lt"/>
              </a:rPr>
              <a:t>preuve de travail</a:t>
            </a:r>
            <a:r>
              <a:rPr lang="fr-FR" sz="1600" dirty="0">
                <a:latin typeface="+mj-lt"/>
              </a:rPr>
              <a:t>: Bitcoin (BTC) , </a:t>
            </a:r>
            <a:r>
              <a:rPr lang="fr-FR" sz="1600" dirty="0" err="1">
                <a:latin typeface="+mj-lt"/>
              </a:rPr>
              <a:t>Ethereum</a:t>
            </a:r>
            <a:r>
              <a:rPr lang="fr-FR" sz="1600" dirty="0">
                <a:latin typeface="+mj-lt"/>
              </a:rPr>
              <a:t> (ETH), </a:t>
            </a:r>
            <a:r>
              <a:rPr lang="fr-FR" sz="1600" dirty="0" err="1">
                <a:latin typeface="+mj-lt"/>
              </a:rPr>
              <a:t>Litecoin</a:t>
            </a:r>
            <a:r>
              <a:rPr lang="fr-FR" sz="1600" dirty="0">
                <a:latin typeface="+mj-lt"/>
              </a:rPr>
              <a:t> (LTC). </a:t>
            </a:r>
          </a:p>
          <a:p>
            <a:r>
              <a:rPr lang="fr-FR" sz="1600" dirty="0">
                <a:latin typeface="+mj-lt"/>
              </a:rPr>
              <a:t>Elles consomment environ 100 kWh pour une </a:t>
            </a:r>
            <a:r>
              <a:rPr lang="fr-FR" sz="1600" b="1" dirty="0">
                <a:effectLst>
                  <a:outerShdw blurRad="38100" dist="38100" dir="2700000" algn="tl">
                    <a:srgbClr val="000000">
                      <a:alpha val="43137"/>
                    </a:srgbClr>
                  </a:outerShdw>
                </a:effectLst>
                <a:latin typeface="+mj-lt"/>
              </a:rPr>
              <a:t>transaction</a:t>
            </a:r>
            <a:r>
              <a:rPr lang="fr-FR" sz="1600" dirty="0">
                <a:latin typeface="+mj-lt"/>
              </a:rPr>
              <a:t>, l’équivalent d’un trajet de </a:t>
            </a:r>
            <a:r>
              <a:rPr lang="fr-FR" sz="1600" b="1" dirty="0">
                <a:effectLst>
                  <a:outerShdw blurRad="38100" dist="38100" dir="2700000" algn="tl">
                    <a:srgbClr val="000000">
                      <a:alpha val="43137"/>
                    </a:srgbClr>
                  </a:outerShdw>
                </a:effectLst>
                <a:latin typeface="+mj-lt"/>
              </a:rPr>
              <a:t>200 km en berline diesel.</a:t>
            </a:r>
          </a:p>
          <a:p>
            <a:endParaRPr lang="fr-FR" sz="1600" dirty="0">
              <a:latin typeface="+mj-lt"/>
            </a:endParaRPr>
          </a:p>
          <a:p>
            <a:r>
              <a:rPr lang="fr-FR" sz="1600" dirty="0">
                <a:latin typeface="+mj-lt"/>
              </a:rPr>
              <a:t>La croissance des crypto-monnaies est alimentée par la spéculation boursière</a:t>
            </a:r>
            <a:r>
              <a:rPr lang="fr-FR" sz="1600" dirty="0"/>
              <a:t>.</a:t>
            </a:r>
            <a:endParaRPr lang="fr-FR" sz="1600" dirty="0">
              <a:latin typeface="+mj-lt"/>
            </a:endParaRPr>
          </a:p>
        </p:txBody>
      </p:sp>
      <p:sp>
        <p:nvSpPr>
          <p:cNvPr id="24" name="Rectangle 23">
            <a:extLst>
              <a:ext uri="{FF2B5EF4-FFF2-40B4-BE49-F238E27FC236}">
                <a16:creationId xmlns:a16="http://schemas.microsoft.com/office/drawing/2014/main" id="{6DA6AF25-548B-4A5F-B423-FCC87156668C}"/>
              </a:ext>
            </a:extLst>
          </p:cNvPr>
          <p:cNvSpPr/>
          <p:nvPr/>
        </p:nvSpPr>
        <p:spPr>
          <a:xfrm>
            <a:off x="434312" y="6028984"/>
            <a:ext cx="9181392" cy="338554"/>
          </a:xfrm>
          <a:prstGeom prst="rect">
            <a:avLst/>
          </a:prstGeom>
        </p:spPr>
        <p:txBody>
          <a:bodyPr wrap="square">
            <a:spAutoFit/>
          </a:bodyPr>
          <a:lstStyle/>
          <a:p>
            <a:r>
              <a:rPr lang="fr-FR" sz="1600" b="1" dirty="0">
                <a:effectLst>
                  <a:outerShdw blurRad="38100" dist="38100" dir="2700000" algn="tl">
                    <a:srgbClr val="000000">
                      <a:alpha val="43137"/>
                    </a:srgbClr>
                  </a:outerShdw>
                </a:effectLst>
                <a:latin typeface="+mj-lt"/>
              </a:rPr>
              <a:t>Nouvelles approches </a:t>
            </a:r>
            <a:r>
              <a:rPr lang="fr-FR" sz="1600" dirty="0">
                <a:latin typeface="+mj-lt"/>
              </a:rPr>
              <a:t>: preuve de participation, preuve de brûlure, preuve d’enjeu, blockchains privées,…</a:t>
            </a:r>
          </a:p>
        </p:txBody>
      </p:sp>
    </p:spTree>
    <p:extLst>
      <p:ext uri="{BB962C8B-B14F-4D97-AF65-F5344CB8AC3E}">
        <p14:creationId xmlns:p14="http://schemas.microsoft.com/office/powerpoint/2010/main" val="2948949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répartition des nœuds </a:t>
            </a:r>
            <a:r>
              <a:rPr lang="fr-FR" sz="3200" cap="small" dirty="0" err="1">
                <a:effectLst>
                  <a:outerShdw blurRad="38100" dist="38100" dir="2700000" algn="tl">
                    <a:srgbClr val="000000">
                      <a:alpha val="43137"/>
                    </a:srgbClr>
                  </a:outerShdw>
                </a:effectLst>
              </a:rPr>
              <a:t>Ethereum</a:t>
            </a:r>
            <a:endParaRPr lang="fr-FR" sz="3200" cap="small" dirty="0">
              <a:effectLst>
                <a:outerShdw blurRad="38100" dist="38100" dir="2700000" algn="tl">
                  <a:srgbClr val="000000">
                    <a:alpha val="43137"/>
                  </a:srgbClr>
                </a:outerShdw>
              </a:effectLst>
            </a:endParaRPr>
          </a:p>
        </p:txBody>
      </p:sp>
      <p:pic>
        <p:nvPicPr>
          <p:cNvPr id="4" name="Image 3">
            <a:extLst>
              <a:ext uri="{FF2B5EF4-FFF2-40B4-BE49-F238E27FC236}">
                <a16:creationId xmlns:a16="http://schemas.microsoft.com/office/drawing/2014/main" id="{754C2FC6-B1A7-4432-9195-E978FD4669CF}"/>
              </a:ext>
            </a:extLst>
          </p:cNvPr>
          <p:cNvPicPr/>
          <p:nvPr/>
        </p:nvPicPr>
        <p:blipFill>
          <a:blip r:embed="rId3"/>
          <a:stretch>
            <a:fillRect/>
          </a:stretch>
        </p:blipFill>
        <p:spPr>
          <a:xfrm>
            <a:off x="1328910" y="1630960"/>
            <a:ext cx="7248180" cy="3966549"/>
          </a:xfrm>
          <a:prstGeom prst="rect">
            <a:avLst/>
          </a:prstGeom>
          <a:ln>
            <a:solidFill>
              <a:schemeClr val="accent1"/>
            </a:solidFill>
          </a:ln>
        </p:spPr>
      </p:pic>
      <p:sp>
        <p:nvSpPr>
          <p:cNvPr id="3" name="Rectangle 2">
            <a:extLst>
              <a:ext uri="{FF2B5EF4-FFF2-40B4-BE49-F238E27FC236}">
                <a16:creationId xmlns:a16="http://schemas.microsoft.com/office/drawing/2014/main" id="{3E00FB13-747C-4B02-B396-0D8B5DC701B1}"/>
              </a:ext>
            </a:extLst>
          </p:cNvPr>
          <p:cNvSpPr/>
          <p:nvPr/>
        </p:nvSpPr>
        <p:spPr>
          <a:xfrm>
            <a:off x="0" y="5845203"/>
            <a:ext cx="9906000" cy="338554"/>
          </a:xfrm>
          <a:prstGeom prst="rect">
            <a:avLst/>
          </a:prstGeom>
        </p:spPr>
        <p:txBody>
          <a:bodyPr wrap="square">
            <a:spAutoFit/>
          </a:bodyPr>
          <a:lstStyle/>
          <a:p>
            <a:pPr algn="ctr"/>
            <a:r>
              <a:rPr lang="fr-FR" sz="1600" dirty="0"/>
              <a:t>Répartition géographique des nœuds de la blockchain </a:t>
            </a:r>
            <a:r>
              <a:rPr lang="fr-FR" sz="1600" dirty="0" err="1"/>
              <a:t>Ethereum</a:t>
            </a:r>
            <a:r>
              <a:rPr lang="fr-FR" sz="1600" dirty="0"/>
              <a:t> dans le monde</a:t>
            </a:r>
          </a:p>
        </p:txBody>
      </p:sp>
    </p:spTree>
    <p:extLst>
      <p:ext uri="{BB962C8B-B14F-4D97-AF65-F5344CB8AC3E}">
        <p14:creationId xmlns:p14="http://schemas.microsoft.com/office/powerpoint/2010/main" val="2156583399"/>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La </a:t>
            </a:r>
            <a:r>
              <a:rPr lang="fr-FR" sz="3200" cap="small" dirty="0" err="1">
                <a:effectLst>
                  <a:outerShdw blurRad="38100" dist="38100" dir="2700000" algn="tl">
                    <a:srgbClr val="000000">
                      <a:alpha val="43137"/>
                    </a:srgbClr>
                  </a:outerShdw>
                </a:effectLst>
              </a:rPr>
              <a:t>BlockChain</a:t>
            </a:r>
            <a:r>
              <a:rPr lang="fr-FR" sz="3200" cap="small" dirty="0">
                <a:effectLst>
                  <a:outerShdw blurRad="38100" dist="38100" dir="2700000" algn="tl">
                    <a:srgbClr val="000000">
                      <a:alpha val="43137"/>
                    </a:srgbClr>
                  </a:outerShdw>
                </a:effectLst>
              </a:rPr>
              <a:t> – </a:t>
            </a:r>
            <a:r>
              <a:rPr lang="fr-FR" sz="3200" cap="small" dirty="0" err="1">
                <a:effectLst>
                  <a:outerShdw blurRad="38100" dist="38100" dir="2700000" algn="tl">
                    <a:srgbClr val="000000">
                      <a:alpha val="43137"/>
                    </a:srgbClr>
                  </a:outerShdw>
                </a:effectLst>
              </a:rPr>
              <a:t>Ethereum</a:t>
            </a:r>
            <a:r>
              <a:rPr lang="fr-FR" sz="3200" cap="small" dirty="0">
                <a:effectLst>
                  <a:outerShdw blurRad="38100" dist="38100" dir="2700000" algn="tl">
                    <a:srgbClr val="000000">
                      <a:alpha val="43137"/>
                    </a:srgbClr>
                  </a:outerShdw>
                </a:effectLst>
              </a:rPr>
              <a:t> 2.0</a:t>
            </a:r>
          </a:p>
        </p:txBody>
      </p:sp>
      <p:sp>
        <p:nvSpPr>
          <p:cNvPr id="14" name="Rectangle 13">
            <a:extLst>
              <a:ext uri="{FF2B5EF4-FFF2-40B4-BE49-F238E27FC236}">
                <a16:creationId xmlns:a16="http://schemas.microsoft.com/office/drawing/2014/main" id="{55FB6B38-BCEB-48B2-BC56-E87A2DA446BD}"/>
              </a:ext>
            </a:extLst>
          </p:cNvPr>
          <p:cNvSpPr/>
          <p:nvPr/>
        </p:nvSpPr>
        <p:spPr>
          <a:xfrm>
            <a:off x="344488" y="1594641"/>
            <a:ext cx="7272808" cy="2308324"/>
          </a:xfrm>
          <a:prstGeom prst="rect">
            <a:avLst/>
          </a:prstGeom>
        </p:spPr>
        <p:txBody>
          <a:bodyPr wrap="square">
            <a:spAutoFit/>
          </a:bodyPr>
          <a:lstStyle/>
          <a:p>
            <a:r>
              <a:rPr lang="fr-FR" sz="1800" dirty="0">
                <a:latin typeface="+mj-lt"/>
              </a:rPr>
              <a:t>Evolution </a:t>
            </a:r>
            <a:r>
              <a:rPr lang="fr-FR" sz="1800" b="1" dirty="0">
                <a:effectLst>
                  <a:outerShdw blurRad="38100" dist="38100" dir="2700000" algn="tl">
                    <a:srgbClr val="000000">
                      <a:alpha val="43137"/>
                    </a:srgbClr>
                  </a:outerShdw>
                </a:effectLst>
                <a:latin typeface="+mj-lt"/>
              </a:rPr>
              <a:t>d’</a:t>
            </a:r>
            <a:r>
              <a:rPr lang="fr-FR" sz="1800" b="1" dirty="0" err="1">
                <a:effectLst>
                  <a:outerShdw blurRad="38100" dist="38100" dir="2700000" algn="tl">
                    <a:srgbClr val="000000">
                      <a:alpha val="43137"/>
                    </a:srgbClr>
                  </a:outerShdw>
                </a:effectLst>
                <a:latin typeface="+mj-lt"/>
              </a:rPr>
              <a:t>Ethereum</a:t>
            </a:r>
            <a:r>
              <a:rPr lang="fr-FR" sz="1800" dirty="0">
                <a:latin typeface="+mj-lt"/>
              </a:rPr>
              <a:t> vers sa version 2.0 suite à « </a:t>
            </a:r>
            <a:r>
              <a:rPr lang="fr-FR" sz="1800" b="1" dirty="0">
                <a:effectLst>
                  <a:outerShdw blurRad="38100" dist="38100" dir="2700000" algn="tl">
                    <a:srgbClr val="000000">
                      <a:alpha val="43137"/>
                    </a:srgbClr>
                  </a:outerShdw>
                </a:effectLst>
                <a:latin typeface="+mj-lt"/>
              </a:rPr>
              <a:t>The Merge </a:t>
            </a:r>
            <a:r>
              <a:rPr lang="fr-FR" sz="1800" dirty="0">
                <a:latin typeface="+mj-lt"/>
              </a:rPr>
              <a:t>»</a:t>
            </a:r>
          </a:p>
          <a:p>
            <a:endParaRPr lang="fr-FR" sz="1800" dirty="0">
              <a:latin typeface="+mj-lt"/>
            </a:endParaRPr>
          </a:p>
          <a:p>
            <a:r>
              <a:rPr lang="fr-FR" sz="1800" dirty="0">
                <a:latin typeface="+mj-lt"/>
              </a:rPr>
              <a:t>La </a:t>
            </a:r>
            <a:r>
              <a:rPr lang="fr-FR" sz="1800" b="1" dirty="0">
                <a:effectLst>
                  <a:outerShdw blurRad="38100" dist="38100" dir="2700000" algn="tl">
                    <a:srgbClr val="000000">
                      <a:alpha val="43137"/>
                    </a:srgbClr>
                  </a:outerShdw>
                </a:effectLst>
                <a:latin typeface="+mj-lt"/>
              </a:rPr>
              <a:t>Proof of </a:t>
            </a:r>
            <a:r>
              <a:rPr lang="fr-FR" sz="1800" b="1" dirty="0" err="1">
                <a:effectLst>
                  <a:outerShdw blurRad="38100" dist="38100" dir="2700000" algn="tl">
                    <a:srgbClr val="000000">
                      <a:alpha val="43137"/>
                    </a:srgbClr>
                  </a:outerShdw>
                </a:effectLst>
                <a:latin typeface="+mj-lt"/>
              </a:rPr>
              <a:t>work</a:t>
            </a:r>
            <a:r>
              <a:rPr lang="fr-FR" sz="1800" b="1" dirty="0">
                <a:effectLst>
                  <a:outerShdw blurRad="38100" dist="38100" dir="2700000" algn="tl">
                    <a:srgbClr val="000000">
                      <a:alpha val="43137"/>
                    </a:srgbClr>
                  </a:outerShdw>
                </a:effectLst>
                <a:latin typeface="+mj-lt"/>
              </a:rPr>
              <a:t> </a:t>
            </a:r>
            <a:r>
              <a:rPr lang="fr-FR" sz="1800" dirty="0">
                <a:latin typeface="+mj-lt"/>
              </a:rPr>
              <a:t>est remplacée par la </a:t>
            </a:r>
            <a:r>
              <a:rPr lang="fr-FR" sz="1800" b="1" dirty="0">
                <a:effectLst>
                  <a:outerShdw blurRad="38100" dist="38100" dir="2700000" algn="tl">
                    <a:srgbClr val="000000">
                      <a:alpha val="43137"/>
                    </a:srgbClr>
                  </a:outerShdw>
                </a:effectLst>
                <a:latin typeface="+mj-lt"/>
              </a:rPr>
              <a:t>Proof of </a:t>
            </a:r>
            <a:r>
              <a:rPr lang="fr-FR" sz="1800" b="1" dirty="0" err="1">
                <a:effectLst>
                  <a:outerShdw blurRad="38100" dist="38100" dir="2700000" algn="tl">
                    <a:srgbClr val="000000">
                      <a:alpha val="43137"/>
                    </a:srgbClr>
                  </a:outerShdw>
                </a:effectLst>
                <a:latin typeface="+mj-lt"/>
              </a:rPr>
              <a:t>stake</a:t>
            </a:r>
            <a:r>
              <a:rPr lang="fr-FR" sz="1800" b="1" dirty="0">
                <a:effectLst>
                  <a:outerShdw blurRad="38100" dist="38100" dir="2700000" algn="tl">
                    <a:srgbClr val="000000">
                      <a:alpha val="43137"/>
                    </a:srgbClr>
                  </a:outerShdw>
                </a:effectLst>
                <a:latin typeface="+mj-lt"/>
              </a:rPr>
              <a:t> </a:t>
            </a:r>
            <a:r>
              <a:rPr lang="fr-FR" sz="1800" dirty="0">
                <a:latin typeface="+mj-lt"/>
              </a:rPr>
              <a:t>(preuve d’appartenance) qui réduit grandement la consommation énergétique (de plus de 99%). </a:t>
            </a:r>
          </a:p>
          <a:p>
            <a:endParaRPr lang="fr-FR" sz="1800" dirty="0">
              <a:latin typeface="+mj-lt"/>
            </a:endParaRPr>
          </a:p>
          <a:p>
            <a:r>
              <a:rPr lang="fr-FR" sz="1800" dirty="0">
                <a:latin typeface="+mj-lt"/>
              </a:rPr>
              <a:t>Les </a:t>
            </a:r>
            <a:r>
              <a:rPr lang="fr-FR" sz="1800" b="1" dirty="0">
                <a:effectLst>
                  <a:outerShdw blurRad="38100" dist="38100" dir="2700000" algn="tl">
                    <a:srgbClr val="000000">
                      <a:alpha val="43137"/>
                    </a:srgbClr>
                  </a:outerShdw>
                </a:effectLst>
                <a:latin typeface="+mj-lt"/>
              </a:rPr>
              <a:t>Mineurs</a:t>
            </a:r>
            <a:r>
              <a:rPr lang="fr-FR" sz="1800" dirty="0">
                <a:latin typeface="+mj-lt"/>
              </a:rPr>
              <a:t> deviennent des </a:t>
            </a:r>
            <a:r>
              <a:rPr lang="fr-FR" sz="1800" b="1" dirty="0">
                <a:effectLst>
                  <a:outerShdw blurRad="38100" dist="38100" dir="2700000" algn="tl">
                    <a:srgbClr val="000000">
                      <a:alpha val="43137"/>
                    </a:srgbClr>
                  </a:outerShdw>
                </a:effectLst>
                <a:latin typeface="+mj-lt"/>
              </a:rPr>
              <a:t>Validateurs</a:t>
            </a:r>
            <a:r>
              <a:rPr lang="fr-FR" sz="1800" dirty="0">
                <a:latin typeface="+mj-lt"/>
              </a:rPr>
              <a:t>.</a:t>
            </a:r>
          </a:p>
          <a:p>
            <a:r>
              <a:rPr lang="fr-FR" sz="1800" dirty="0">
                <a:latin typeface="+mj-lt"/>
              </a:rPr>
              <a:t>Les Validateurs sont validés en amont via un certain montant de la monnaie bloqué. Ces validateurs deviennent des entités de confiance.</a:t>
            </a:r>
          </a:p>
        </p:txBody>
      </p:sp>
      <p:pic>
        <p:nvPicPr>
          <p:cNvPr id="8194" name="Picture 2" descr="Description de cette image, également commentée ci-après">
            <a:extLst>
              <a:ext uri="{FF2B5EF4-FFF2-40B4-BE49-F238E27FC236}">
                <a16:creationId xmlns:a16="http://schemas.microsoft.com/office/drawing/2014/main" id="{E1C1D925-034F-4547-898F-211110B73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8991" y="1490406"/>
            <a:ext cx="1852521" cy="261879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6757003-2237-4273-BA92-E082D43DB172}"/>
              </a:ext>
            </a:extLst>
          </p:cNvPr>
          <p:cNvSpPr/>
          <p:nvPr/>
        </p:nvSpPr>
        <p:spPr>
          <a:xfrm>
            <a:off x="344488" y="4109197"/>
            <a:ext cx="9120388" cy="2308324"/>
          </a:xfrm>
          <a:prstGeom prst="rect">
            <a:avLst/>
          </a:prstGeom>
        </p:spPr>
        <p:txBody>
          <a:bodyPr wrap="square">
            <a:spAutoFit/>
          </a:bodyPr>
          <a:lstStyle/>
          <a:p>
            <a:endParaRPr lang="fr-FR" sz="1800" dirty="0">
              <a:latin typeface="+mj-lt"/>
            </a:endParaRPr>
          </a:p>
          <a:p>
            <a:r>
              <a:rPr lang="fr-FR" sz="1800" dirty="0">
                <a:latin typeface="+mj-lt"/>
              </a:rPr>
              <a:t>Chaque validateur doit déposer </a:t>
            </a:r>
            <a:r>
              <a:rPr lang="fr-FR" sz="1800" b="1" dirty="0">
                <a:effectLst>
                  <a:outerShdw blurRad="38100" dist="38100" dir="2700000" algn="tl">
                    <a:srgbClr val="000000">
                      <a:alpha val="43137"/>
                    </a:srgbClr>
                  </a:outerShdw>
                </a:effectLst>
                <a:latin typeface="+mj-lt"/>
              </a:rPr>
              <a:t>32 </a:t>
            </a:r>
            <a:r>
              <a:rPr lang="fr-FR" sz="1800" b="1" dirty="0" err="1">
                <a:effectLst>
                  <a:outerShdw blurRad="38100" dist="38100" dir="2700000" algn="tl">
                    <a:srgbClr val="000000">
                      <a:alpha val="43137"/>
                    </a:srgbClr>
                  </a:outerShdw>
                </a:effectLst>
                <a:latin typeface="+mj-lt"/>
              </a:rPr>
              <a:t>Ethereum</a:t>
            </a:r>
            <a:r>
              <a:rPr lang="fr-FR" sz="1800" b="1" dirty="0">
                <a:effectLst>
                  <a:outerShdw blurRad="38100" dist="38100" dir="2700000" algn="tl">
                    <a:srgbClr val="000000">
                      <a:alpha val="43137"/>
                    </a:srgbClr>
                  </a:outerShdw>
                </a:effectLst>
                <a:latin typeface="+mj-lt"/>
              </a:rPr>
              <a:t> </a:t>
            </a:r>
            <a:r>
              <a:rPr lang="fr-FR" sz="1800" dirty="0">
                <a:latin typeface="+mj-lt"/>
              </a:rPr>
              <a:t>(environ 61 000 $) bloqués et assurer de rester connecté en permanence au réseau.</a:t>
            </a:r>
          </a:p>
          <a:p>
            <a:r>
              <a:rPr lang="fr-FR" sz="1800" dirty="0">
                <a:latin typeface="+mj-lt"/>
              </a:rPr>
              <a:t>Lorsqu’une transaction est effectuée, un validateur est choisi </a:t>
            </a:r>
            <a:r>
              <a:rPr lang="fr-FR" sz="1800" b="1" dirty="0">
                <a:effectLst>
                  <a:outerShdw blurRad="38100" dist="38100" dir="2700000" algn="tl">
                    <a:srgbClr val="000000">
                      <a:alpha val="43137"/>
                    </a:srgbClr>
                  </a:outerShdw>
                </a:effectLst>
                <a:latin typeface="+mj-lt"/>
              </a:rPr>
              <a:t>au hasard </a:t>
            </a:r>
            <a:r>
              <a:rPr lang="fr-FR" sz="1800" dirty="0">
                <a:latin typeface="+mj-lt"/>
              </a:rPr>
              <a:t>pour la valider, hasard pondéré par la quantité d’</a:t>
            </a:r>
            <a:r>
              <a:rPr lang="fr-FR" sz="1800" dirty="0" err="1">
                <a:latin typeface="+mj-lt"/>
              </a:rPr>
              <a:t>Eth</a:t>
            </a:r>
            <a:r>
              <a:rPr lang="fr-FR" sz="1800" dirty="0">
                <a:latin typeface="+mj-lt"/>
              </a:rPr>
              <a:t> possédée.</a:t>
            </a:r>
          </a:p>
          <a:p>
            <a:endParaRPr lang="fr-FR" sz="1800" dirty="0">
              <a:latin typeface="+mj-lt"/>
            </a:endParaRPr>
          </a:p>
          <a:p>
            <a:r>
              <a:rPr lang="fr-FR" sz="1800" dirty="0">
                <a:latin typeface="+mj-lt"/>
              </a:rPr>
              <a:t>La logique est la suivante : si le validateur possède lui-même une </a:t>
            </a:r>
            <a:r>
              <a:rPr lang="fr-FR" sz="1800" b="1" dirty="0">
                <a:effectLst>
                  <a:outerShdw blurRad="38100" dist="38100" dir="2700000" algn="tl">
                    <a:srgbClr val="000000">
                      <a:alpha val="43137"/>
                    </a:srgbClr>
                  </a:outerShdw>
                </a:effectLst>
                <a:latin typeface="+mj-lt"/>
              </a:rPr>
              <a:t>grande quantité de jetons</a:t>
            </a:r>
            <a:r>
              <a:rPr lang="fr-FR" sz="1800" dirty="0">
                <a:latin typeface="+mj-lt"/>
              </a:rPr>
              <a:t>, il n’aurait aucunement intérêt à ce que le système déraille ou soit truqué. </a:t>
            </a:r>
          </a:p>
        </p:txBody>
      </p:sp>
    </p:spTree>
    <p:extLst>
      <p:ext uri="{BB962C8B-B14F-4D97-AF65-F5344CB8AC3E}">
        <p14:creationId xmlns:p14="http://schemas.microsoft.com/office/powerpoint/2010/main" val="30811576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72680" y="2780928"/>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Les NFT</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8387376"/>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Les NFT – Non </a:t>
            </a:r>
            <a:r>
              <a:rPr lang="fr-FR" sz="3200" cap="small" dirty="0" err="1">
                <a:effectLst>
                  <a:outerShdw blurRad="38100" dist="38100" dir="2700000" algn="tl">
                    <a:srgbClr val="000000">
                      <a:alpha val="43137"/>
                    </a:srgbClr>
                  </a:outerShdw>
                </a:effectLst>
              </a:rPr>
              <a:t>Fungible</a:t>
            </a:r>
            <a:r>
              <a:rPr lang="fr-FR" sz="3200" cap="small" dirty="0">
                <a:effectLst>
                  <a:outerShdw blurRad="38100" dist="38100" dir="2700000" algn="tl">
                    <a:srgbClr val="000000">
                      <a:alpha val="43137"/>
                    </a:srgbClr>
                  </a:outerShdw>
                </a:effectLst>
              </a:rPr>
              <a:t> </a:t>
            </a:r>
            <a:r>
              <a:rPr lang="fr-FR" sz="3200" cap="small" dirty="0" err="1">
                <a:effectLst>
                  <a:outerShdw blurRad="38100" dist="38100" dir="2700000" algn="tl">
                    <a:srgbClr val="000000">
                      <a:alpha val="43137"/>
                    </a:srgbClr>
                  </a:outerShdw>
                </a:effectLst>
              </a:rPr>
              <a:t>Token</a:t>
            </a:r>
            <a:endParaRPr lang="fr-FR" sz="3200" cap="small" dirty="0">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55FB6B38-BCEB-48B2-BC56-E87A2DA446BD}"/>
              </a:ext>
            </a:extLst>
          </p:cNvPr>
          <p:cNvSpPr/>
          <p:nvPr/>
        </p:nvSpPr>
        <p:spPr>
          <a:xfrm>
            <a:off x="344488" y="1594640"/>
            <a:ext cx="9217024" cy="4524315"/>
          </a:xfrm>
          <a:prstGeom prst="rect">
            <a:avLst/>
          </a:prstGeom>
        </p:spPr>
        <p:txBody>
          <a:bodyPr wrap="square">
            <a:spAutoFit/>
          </a:bodyPr>
          <a:lstStyle/>
          <a:p>
            <a:r>
              <a:rPr lang="fr-FR" sz="1800" dirty="0">
                <a:latin typeface="+mj-lt"/>
              </a:rPr>
              <a:t>Un </a:t>
            </a:r>
            <a:r>
              <a:rPr lang="fr-FR" sz="1800" b="1" dirty="0">
                <a:effectLst>
                  <a:outerShdw blurRad="38100" dist="38100" dir="2700000" algn="tl">
                    <a:srgbClr val="000000">
                      <a:alpha val="43137"/>
                    </a:srgbClr>
                  </a:outerShdw>
                </a:effectLst>
                <a:latin typeface="+mj-lt"/>
              </a:rPr>
              <a:t>Jeton Non Fongible </a:t>
            </a:r>
            <a:r>
              <a:rPr lang="fr-FR" sz="1800" dirty="0">
                <a:latin typeface="+mj-lt"/>
              </a:rPr>
              <a:t>est composé de :</a:t>
            </a:r>
          </a:p>
          <a:p>
            <a:pPr marL="285750" indent="-285750">
              <a:buClr>
                <a:schemeClr val="accent1">
                  <a:lumMod val="60000"/>
                  <a:lumOff val="40000"/>
                </a:schemeClr>
              </a:buClr>
              <a:buFont typeface="Arial" panose="020B0604020202020204" pitchFamily="34" charset="0"/>
              <a:buChar char="•"/>
            </a:pPr>
            <a:r>
              <a:rPr lang="fr-FR" sz="1800" dirty="0">
                <a:latin typeface="+mj-lt"/>
              </a:rPr>
              <a:t>un </a:t>
            </a:r>
            <a:r>
              <a:rPr lang="fr-FR" sz="1800" b="1" dirty="0">
                <a:effectLst>
                  <a:outerShdw blurRad="38100" dist="38100" dir="2700000" algn="tl">
                    <a:srgbClr val="000000">
                      <a:alpha val="43137"/>
                    </a:srgbClr>
                  </a:outerShdw>
                </a:effectLst>
                <a:latin typeface="+mj-lt"/>
              </a:rPr>
              <a:t>jeton cryptographique</a:t>
            </a:r>
          </a:p>
          <a:p>
            <a:pPr marL="285750" indent="-285750">
              <a:buClr>
                <a:schemeClr val="accent1">
                  <a:lumMod val="60000"/>
                  <a:lumOff val="40000"/>
                </a:schemeClr>
              </a:buClr>
              <a:buFont typeface="Arial" panose="020B0604020202020204" pitchFamily="34" charset="0"/>
              <a:buChar char="•"/>
            </a:pPr>
            <a:r>
              <a:rPr lang="fr-FR" sz="1800" dirty="0">
                <a:latin typeface="+mj-lt"/>
              </a:rPr>
              <a:t>une </a:t>
            </a:r>
            <a:r>
              <a:rPr lang="fr-FR" sz="1800" b="1" dirty="0">
                <a:effectLst>
                  <a:outerShdw blurRad="38100" dist="38100" dir="2700000" algn="tl">
                    <a:srgbClr val="000000">
                      <a:alpha val="43137"/>
                    </a:srgbClr>
                  </a:outerShdw>
                </a:effectLst>
                <a:latin typeface="+mj-lt"/>
              </a:rPr>
              <a:t>identité numérique </a:t>
            </a:r>
            <a:r>
              <a:rPr lang="fr-FR" sz="1800" dirty="0">
                <a:latin typeface="+mj-lt"/>
              </a:rPr>
              <a:t>rattachée à ce jeton</a:t>
            </a:r>
          </a:p>
          <a:p>
            <a:pPr marL="285750" indent="-285750">
              <a:buClr>
                <a:schemeClr val="accent1">
                  <a:lumMod val="60000"/>
                  <a:lumOff val="40000"/>
                </a:schemeClr>
              </a:buClr>
              <a:buFont typeface="Arial" panose="020B0604020202020204" pitchFamily="34" charset="0"/>
              <a:buChar char="•"/>
            </a:pPr>
            <a:endParaRPr lang="fr-FR" sz="1800" dirty="0">
              <a:latin typeface="+mj-lt"/>
            </a:endParaRPr>
          </a:p>
          <a:p>
            <a:pPr>
              <a:buClr>
                <a:schemeClr val="accent1">
                  <a:lumMod val="60000"/>
                  <a:lumOff val="40000"/>
                </a:schemeClr>
              </a:buClr>
            </a:pPr>
            <a:r>
              <a:rPr lang="fr-FR" sz="1800" dirty="0">
                <a:latin typeface="+mj-lt"/>
              </a:rPr>
              <a:t>Une identité numérique peut concerner :</a:t>
            </a:r>
          </a:p>
          <a:p>
            <a:pPr marL="285750" indent="-285750">
              <a:buClr>
                <a:schemeClr val="accent1">
                  <a:lumMod val="60000"/>
                  <a:lumOff val="40000"/>
                </a:schemeClr>
              </a:buClr>
              <a:buFont typeface="Arial" panose="020B0604020202020204" pitchFamily="34" charset="0"/>
              <a:buChar char="•"/>
            </a:pPr>
            <a:r>
              <a:rPr lang="fr-FR" sz="1800" dirty="0">
                <a:latin typeface="+mj-lt"/>
              </a:rPr>
              <a:t>une</a:t>
            </a:r>
            <a:r>
              <a:rPr lang="fr-FR" sz="1800" b="1" dirty="0">
                <a:effectLst>
                  <a:outerShdw blurRad="38100" dist="38100" dir="2700000" algn="tl">
                    <a:srgbClr val="000000">
                      <a:alpha val="43137"/>
                    </a:srgbClr>
                  </a:outerShdw>
                </a:effectLst>
                <a:latin typeface="+mj-lt"/>
              </a:rPr>
              <a:t> photo</a:t>
            </a:r>
          </a:p>
          <a:p>
            <a:pPr marL="285750" indent="-285750">
              <a:buClr>
                <a:schemeClr val="accent1">
                  <a:lumMod val="60000"/>
                  <a:lumOff val="40000"/>
                </a:schemeClr>
              </a:buClr>
              <a:buFont typeface="Arial" panose="020B0604020202020204" pitchFamily="34" charset="0"/>
              <a:buChar char="•"/>
            </a:pPr>
            <a:r>
              <a:rPr lang="fr-FR" sz="1800" dirty="0">
                <a:latin typeface="+mj-lt"/>
              </a:rPr>
              <a:t>une</a:t>
            </a:r>
            <a:r>
              <a:rPr lang="fr-FR" sz="1800" b="1" dirty="0">
                <a:effectLst>
                  <a:outerShdw blurRad="38100" dist="38100" dir="2700000" algn="tl">
                    <a:srgbClr val="000000">
                      <a:alpha val="43137"/>
                    </a:srgbClr>
                  </a:outerShdw>
                </a:effectLst>
                <a:latin typeface="+mj-lt"/>
              </a:rPr>
              <a:t> musique</a:t>
            </a:r>
          </a:p>
          <a:p>
            <a:pPr marL="285750" indent="-285750">
              <a:buClr>
                <a:schemeClr val="accent1">
                  <a:lumMod val="60000"/>
                  <a:lumOff val="40000"/>
                </a:schemeClr>
              </a:buClr>
              <a:buFont typeface="Arial" panose="020B0604020202020204" pitchFamily="34" charset="0"/>
              <a:buChar char="•"/>
            </a:pPr>
            <a:r>
              <a:rPr lang="fr-FR" sz="1800" dirty="0">
                <a:latin typeface="+mj-lt"/>
              </a:rPr>
              <a:t>un élément de </a:t>
            </a:r>
            <a:r>
              <a:rPr lang="fr-FR" sz="1800" b="1" dirty="0">
                <a:effectLst>
                  <a:outerShdw blurRad="38100" dist="38100" dir="2700000" algn="tl">
                    <a:srgbClr val="000000">
                      <a:alpha val="43137"/>
                    </a:srgbClr>
                  </a:outerShdw>
                </a:effectLst>
                <a:latin typeface="+mj-lt"/>
              </a:rPr>
              <a:t>jeux vidéo </a:t>
            </a:r>
            <a:r>
              <a:rPr lang="fr-FR" sz="1800" dirty="0">
                <a:latin typeface="+mj-lt"/>
              </a:rPr>
              <a:t>(équipement, skin, achat virtuel,…)</a:t>
            </a:r>
          </a:p>
          <a:p>
            <a:pPr marL="285750" indent="-285750">
              <a:buClr>
                <a:schemeClr val="accent1">
                  <a:lumMod val="60000"/>
                  <a:lumOff val="40000"/>
                </a:schemeClr>
              </a:buClr>
              <a:buFont typeface="Arial" panose="020B0604020202020204" pitchFamily="34" charset="0"/>
              <a:buChar char="•"/>
            </a:pPr>
            <a:r>
              <a:rPr lang="fr-FR" sz="1800" dirty="0">
                <a:latin typeface="+mj-lt"/>
              </a:rPr>
              <a:t>tout autre élément qui peut être identifié sur internet</a:t>
            </a:r>
          </a:p>
          <a:p>
            <a:pPr marL="285750" indent="-285750">
              <a:buClr>
                <a:schemeClr val="accent1">
                  <a:lumMod val="60000"/>
                  <a:lumOff val="40000"/>
                </a:schemeClr>
              </a:buClr>
              <a:buFont typeface="Arial" panose="020B0604020202020204" pitchFamily="34" charset="0"/>
              <a:buChar char="•"/>
            </a:pPr>
            <a:r>
              <a:rPr lang="fr-FR" sz="1800" dirty="0">
                <a:latin typeface="+mj-lt"/>
              </a:rPr>
              <a:t>un tweet</a:t>
            </a:r>
          </a:p>
          <a:p>
            <a:pPr marL="285750" indent="-285750">
              <a:buClr>
                <a:schemeClr val="accent1">
                  <a:lumMod val="60000"/>
                  <a:lumOff val="40000"/>
                </a:schemeClr>
              </a:buClr>
              <a:buFont typeface="Arial" panose="020B0604020202020204" pitchFamily="34" charset="0"/>
              <a:buChar char="•"/>
            </a:pPr>
            <a:endParaRPr lang="fr-FR" sz="1800" dirty="0">
              <a:latin typeface="+mj-lt"/>
            </a:endParaRPr>
          </a:p>
          <a:p>
            <a:pPr>
              <a:buClr>
                <a:schemeClr val="accent1">
                  <a:lumMod val="60000"/>
                  <a:lumOff val="40000"/>
                </a:schemeClr>
              </a:buClr>
            </a:pPr>
            <a:r>
              <a:rPr lang="fr-FR" sz="1800" dirty="0">
                <a:latin typeface="+mj-lt"/>
              </a:rPr>
              <a:t>Un bien fongible est un bien </a:t>
            </a:r>
            <a:r>
              <a:rPr lang="fr-FR" sz="1800" b="1" dirty="0">
                <a:effectLst>
                  <a:outerShdw blurRad="38100" dist="38100" dir="2700000" algn="tl">
                    <a:srgbClr val="000000">
                      <a:alpha val="43137"/>
                    </a:srgbClr>
                  </a:outerShdw>
                </a:effectLst>
                <a:latin typeface="+mj-lt"/>
              </a:rPr>
              <a:t>sans identité propre</a:t>
            </a:r>
            <a:r>
              <a:rPr lang="fr-FR" sz="1800" dirty="0">
                <a:latin typeface="+mj-lt"/>
              </a:rPr>
              <a:t>, que l'on peut mesurer, compter ou peser, et qui peut </a:t>
            </a:r>
            <a:r>
              <a:rPr lang="fr-FR" sz="1800" b="1" dirty="0">
                <a:effectLst>
                  <a:outerShdw blurRad="38100" dist="38100" dir="2700000" algn="tl">
                    <a:srgbClr val="000000">
                      <a:alpha val="43137"/>
                    </a:srgbClr>
                  </a:outerShdw>
                </a:effectLst>
                <a:latin typeface="+mj-lt"/>
              </a:rPr>
              <a:t>indifféremment être échangé</a:t>
            </a:r>
            <a:r>
              <a:rPr lang="fr-FR" sz="1800" dirty="0">
                <a:latin typeface="+mj-lt"/>
              </a:rPr>
              <a:t> contre un autre bien du même genre en même quantité. </a:t>
            </a:r>
          </a:p>
          <a:p>
            <a:pPr>
              <a:buClr>
                <a:schemeClr val="accent1">
                  <a:lumMod val="60000"/>
                  <a:lumOff val="40000"/>
                </a:schemeClr>
              </a:buClr>
            </a:pPr>
            <a:r>
              <a:rPr lang="fr-FR" sz="1800" dirty="0">
                <a:latin typeface="+mj-lt"/>
              </a:rPr>
              <a:t>Par exemple, la monnaie, de la </a:t>
            </a:r>
            <a:r>
              <a:rPr lang="fr-FR" sz="1800" b="1" dirty="0">
                <a:effectLst>
                  <a:outerShdw blurRad="38100" dist="38100" dir="2700000" algn="tl">
                    <a:srgbClr val="000000">
                      <a:alpha val="43137"/>
                    </a:srgbClr>
                  </a:outerShdw>
                </a:effectLst>
                <a:latin typeface="+mj-lt"/>
              </a:rPr>
              <a:t>cryptomonnaie</a:t>
            </a:r>
            <a:r>
              <a:rPr lang="fr-FR" sz="1800" dirty="0">
                <a:latin typeface="+mj-lt"/>
              </a:rPr>
              <a:t> ou le riz sont des biens fongibles.</a:t>
            </a:r>
          </a:p>
          <a:p>
            <a:pPr>
              <a:buClr>
                <a:schemeClr val="accent1">
                  <a:lumMod val="60000"/>
                  <a:lumOff val="40000"/>
                </a:schemeClr>
              </a:buClr>
            </a:pPr>
            <a:endParaRPr lang="fr-FR" sz="1800" dirty="0">
              <a:latin typeface="+mj-lt"/>
            </a:endParaRPr>
          </a:p>
          <a:p>
            <a:pPr>
              <a:buClr>
                <a:schemeClr val="accent1">
                  <a:lumMod val="60000"/>
                  <a:lumOff val="40000"/>
                </a:schemeClr>
              </a:buClr>
            </a:pPr>
            <a:r>
              <a:rPr lang="fr-FR" sz="1800" dirty="0">
                <a:latin typeface="+mj-lt"/>
              </a:rPr>
              <a:t>Les NFT sont gérés via des blockchains.</a:t>
            </a:r>
          </a:p>
        </p:txBody>
      </p:sp>
      <p:pic>
        <p:nvPicPr>
          <p:cNvPr id="7170" name="Picture 2">
            <a:extLst>
              <a:ext uri="{FF2B5EF4-FFF2-40B4-BE49-F238E27FC236}">
                <a16:creationId xmlns:a16="http://schemas.microsoft.com/office/drawing/2014/main" id="{0146F9BE-5A05-415A-A594-6FF0A6DA5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7256" y="1625777"/>
            <a:ext cx="209550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102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72680" y="2780928"/>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Le cadre juridique</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62422799"/>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Le cadre juridique</a:t>
            </a:r>
          </a:p>
        </p:txBody>
      </p:sp>
      <p:sp>
        <p:nvSpPr>
          <p:cNvPr id="10" name="ZoneTexte 9"/>
          <p:cNvSpPr txBox="1"/>
          <p:nvPr/>
        </p:nvSpPr>
        <p:spPr>
          <a:xfrm>
            <a:off x="272480" y="1772816"/>
            <a:ext cx="6624736" cy="1569660"/>
          </a:xfrm>
          <a:prstGeom prst="rect">
            <a:avLst/>
          </a:prstGeom>
          <a:noFill/>
        </p:spPr>
        <p:txBody>
          <a:bodyPr wrap="square" rtlCol="0">
            <a:spAutoFit/>
          </a:bodyPr>
          <a:lstStyle/>
          <a:p>
            <a:pPr>
              <a:buClr>
                <a:schemeClr val="accent6"/>
              </a:buClr>
            </a:pPr>
            <a:r>
              <a:rPr lang="fr-FR" sz="1600" dirty="0">
                <a:latin typeface="+mj-lt"/>
              </a:rPr>
              <a:t>En France depuis la loi pour la confiance dans l’économie numérique du </a:t>
            </a:r>
            <a:r>
              <a:rPr lang="fr-FR" sz="1600" b="1" dirty="0">
                <a:effectLst>
                  <a:outerShdw blurRad="38100" dist="38100" dir="2700000" algn="tl">
                    <a:srgbClr val="000000">
                      <a:alpha val="43137"/>
                    </a:srgbClr>
                  </a:outerShdw>
                </a:effectLst>
                <a:latin typeface="+mj-lt"/>
              </a:rPr>
              <a:t>21 juin 2004 </a:t>
            </a:r>
            <a:r>
              <a:rPr lang="fr-FR" sz="1600" dirty="0">
                <a:latin typeface="+mj-lt"/>
              </a:rPr>
              <a:t>:</a:t>
            </a:r>
          </a:p>
          <a:p>
            <a:pPr>
              <a:buClr>
                <a:schemeClr val="accent6"/>
              </a:buClr>
            </a:pPr>
            <a:endParaRPr lang="fr-FR" sz="1600" dirty="0">
              <a:latin typeface="+mj-lt"/>
            </a:endParaRPr>
          </a:p>
          <a:p>
            <a:pPr marL="285750" indent="-285750">
              <a:buClr>
                <a:schemeClr val="accent2"/>
              </a:buClr>
              <a:buFont typeface="Arial" panose="020B0604020202020204" pitchFamily="34" charset="0"/>
              <a:buChar char="•"/>
            </a:pPr>
            <a:r>
              <a:rPr lang="fr-FR" sz="1600" dirty="0">
                <a:latin typeface="+mj-lt"/>
              </a:rPr>
              <a:t>L’utilisation de moyens de cryptologie est </a:t>
            </a:r>
            <a:r>
              <a:rPr lang="fr-FR" sz="1600" b="1" dirty="0">
                <a:effectLst>
                  <a:outerShdw blurRad="38100" dist="38100" dir="2700000" algn="tl">
                    <a:srgbClr val="000000">
                      <a:alpha val="43137"/>
                    </a:srgbClr>
                  </a:outerShdw>
                </a:effectLst>
                <a:latin typeface="+mj-lt"/>
              </a:rPr>
              <a:t>libre</a:t>
            </a:r>
          </a:p>
          <a:p>
            <a:pPr marL="285750" indent="-285750">
              <a:buClr>
                <a:schemeClr val="accent2"/>
              </a:buClr>
              <a:buFont typeface="Arial" panose="020B0604020202020204" pitchFamily="34" charset="0"/>
              <a:buChar char="•"/>
            </a:pPr>
            <a:endParaRPr lang="fr-FR" sz="1600" dirty="0">
              <a:latin typeface="+mj-lt"/>
            </a:endParaRPr>
          </a:p>
          <a:p>
            <a:pPr marL="285750" indent="-285750">
              <a:buClr>
                <a:schemeClr val="accent2"/>
              </a:buClr>
              <a:buFont typeface="Arial" panose="020B0604020202020204" pitchFamily="34" charset="0"/>
              <a:buChar char="•"/>
            </a:pPr>
            <a:r>
              <a:rPr lang="fr-FR" sz="1600" dirty="0">
                <a:latin typeface="+mj-lt"/>
              </a:rPr>
              <a:t>La fourniture de </a:t>
            </a:r>
            <a:r>
              <a:rPr lang="fr-FR" sz="1600" b="1" dirty="0">
                <a:effectLst>
                  <a:outerShdw blurRad="38100" dist="38100" dir="2700000" algn="tl">
                    <a:srgbClr val="000000">
                      <a:alpha val="43137"/>
                    </a:srgbClr>
                  </a:outerShdw>
                </a:effectLst>
                <a:latin typeface="+mj-lt"/>
              </a:rPr>
              <a:t>prestations de cryptologie </a:t>
            </a:r>
            <a:r>
              <a:rPr lang="fr-FR" sz="1600" dirty="0">
                <a:latin typeface="+mj-lt"/>
              </a:rPr>
              <a:t>(vente de logiciels, de certificats, de supports cryptographiques,…) doit être déclarée auprès du </a:t>
            </a:r>
            <a:r>
              <a:rPr lang="fr-FR" sz="1600" b="1" dirty="0">
                <a:effectLst>
                  <a:outerShdw blurRad="38100" dist="38100" dir="2700000" algn="tl">
                    <a:srgbClr val="000000">
                      <a:alpha val="43137"/>
                    </a:srgbClr>
                  </a:outerShdw>
                </a:effectLst>
                <a:latin typeface="+mj-lt"/>
              </a:rPr>
              <a:t>Premier Ministre</a:t>
            </a:r>
            <a:r>
              <a:rPr lang="fr-FR" sz="1600" dirty="0">
                <a:latin typeface="+mj-lt"/>
              </a:rPr>
              <a:t>.</a:t>
            </a:r>
          </a:p>
        </p:txBody>
      </p:sp>
      <p:sp>
        <p:nvSpPr>
          <p:cNvPr id="14" name="Rectangle 13"/>
          <p:cNvSpPr/>
          <p:nvPr/>
        </p:nvSpPr>
        <p:spPr>
          <a:xfrm>
            <a:off x="296832" y="4831705"/>
            <a:ext cx="8924925" cy="1077218"/>
          </a:xfrm>
          <a:prstGeom prst="rect">
            <a:avLst/>
          </a:prstGeom>
          <a:gradFill>
            <a:gsLst>
              <a:gs pos="0">
                <a:schemeClr val="accent4"/>
              </a:gs>
              <a:gs pos="35000">
                <a:schemeClr val="accent4">
                  <a:lumMod val="40000"/>
                  <a:lumOff val="60000"/>
                </a:schemeClr>
              </a:gs>
              <a:gs pos="100000">
                <a:schemeClr val="accent4">
                  <a:tint val="15000"/>
                  <a:satMod val="350000"/>
                </a:schemeClr>
              </a:gs>
            </a:gsLst>
          </a:gradFill>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fr-FR" sz="1600" dirty="0">
                <a:solidFill>
                  <a:schemeClr val="tx1"/>
                </a:solidFill>
                <a:latin typeface="+mj-lt"/>
              </a:rPr>
              <a:t>Lorsqu'elle est </a:t>
            </a:r>
            <a:r>
              <a:rPr lang="fr-FR" sz="1600" b="1" dirty="0">
                <a:solidFill>
                  <a:schemeClr val="tx1"/>
                </a:solidFill>
                <a:effectLst>
                  <a:outerShdw blurRad="38100" dist="38100" dir="2700000" algn="tl">
                    <a:srgbClr val="000000">
                      <a:alpha val="43137"/>
                    </a:srgbClr>
                  </a:outerShdw>
                </a:effectLst>
                <a:latin typeface="+mj-lt"/>
              </a:rPr>
              <a:t>électronique</a:t>
            </a:r>
            <a:r>
              <a:rPr lang="fr-FR" sz="1600" dirty="0">
                <a:solidFill>
                  <a:schemeClr val="tx1"/>
                </a:solidFill>
                <a:latin typeface="+mj-lt"/>
              </a:rPr>
              <a:t>, la signature consiste en l'usage d'un </a:t>
            </a:r>
            <a:r>
              <a:rPr lang="fr-FR" sz="1600" b="1" dirty="0">
                <a:solidFill>
                  <a:schemeClr val="tx1"/>
                </a:solidFill>
                <a:effectLst>
                  <a:outerShdw blurRad="38100" dist="38100" dir="2700000" algn="tl">
                    <a:srgbClr val="000000">
                      <a:alpha val="43137"/>
                    </a:srgbClr>
                  </a:outerShdw>
                </a:effectLst>
                <a:latin typeface="+mj-lt"/>
              </a:rPr>
              <a:t>procédé fiable d'identification </a:t>
            </a:r>
            <a:r>
              <a:rPr lang="fr-FR" sz="1600" dirty="0">
                <a:solidFill>
                  <a:schemeClr val="tx1"/>
                </a:solidFill>
                <a:latin typeface="+mj-lt"/>
              </a:rPr>
              <a:t>garantissant son lien avec l'acte auquel elle s'attache. La fiabilité de ce procédé est présumée, jusqu'à preuve contraire, lorsque la signature électronique est créée, </a:t>
            </a:r>
            <a:r>
              <a:rPr lang="fr-FR" sz="1600" b="1" dirty="0">
                <a:solidFill>
                  <a:schemeClr val="tx1"/>
                </a:solidFill>
                <a:effectLst>
                  <a:outerShdw blurRad="38100" dist="38100" dir="2700000" algn="tl">
                    <a:srgbClr val="000000">
                      <a:alpha val="43137"/>
                    </a:srgbClr>
                  </a:outerShdw>
                </a:effectLst>
                <a:latin typeface="+mj-lt"/>
              </a:rPr>
              <a:t>l'identité du signataire assurée</a:t>
            </a:r>
            <a:r>
              <a:rPr lang="fr-FR" sz="1600" dirty="0">
                <a:solidFill>
                  <a:schemeClr val="tx1"/>
                </a:solidFill>
                <a:latin typeface="+mj-lt"/>
              </a:rPr>
              <a:t> et </a:t>
            </a:r>
            <a:r>
              <a:rPr lang="fr-FR" sz="1600" b="1" dirty="0">
                <a:solidFill>
                  <a:schemeClr val="tx1"/>
                </a:solidFill>
                <a:effectLst>
                  <a:outerShdw blurRad="38100" dist="38100" dir="2700000" algn="tl">
                    <a:srgbClr val="000000">
                      <a:alpha val="43137"/>
                    </a:srgbClr>
                  </a:outerShdw>
                </a:effectLst>
                <a:latin typeface="+mj-lt"/>
              </a:rPr>
              <a:t>l'intégrité</a:t>
            </a:r>
            <a:r>
              <a:rPr lang="fr-FR" sz="1600" dirty="0">
                <a:solidFill>
                  <a:schemeClr val="tx1"/>
                </a:solidFill>
                <a:latin typeface="+mj-lt"/>
              </a:rPr>
              <a:t> de l'acte garantie, dans des conditions fixées par décret en Conseil d'Etat (article 1316-4 du code civil).</a:t>
            </a:r>
          </a:p>
        </p:txBody>
      </p:sp>
      <p:sp>
        <p:nvSpPr>
          <p:cNvPr id="8" name="Rectangle 7"/>
          <p:cNvSpPr/>
          <p:nvPr/>
        </p:nvSpPr>
        <p:spPr>
          <a:xfrm>
            <a:off x="301643" y="3953961"/>
            <a:ext cx="8949276" cy="584775"/>
          </a:xfrm>
          <a:prstGeom prst="rect">
            <a:avLst/>
          </a:prstGeom>
        </p:spPr>
        <p:txBody>
          <a:bodyPr wrap="square">
            <a:spAutoFit/>
          </a:bodyPr>
          <a:lstStyle/>
          <a:p>
            <a:pPr algn="just"/>
            <a:r>
              <a:rPr lang="fr-FR" sz="1600" dirty="0">
                <a:latin typeface="+mj-lt"/>
              </a:rPr>
              <a:t>La </a:t>
            </a:r>
            <a:r>
              <a:rPr lang="fr-FR" sz="1600" b="1" dirty="0">
                <a:effectLst>
                  <a:outerShdw blurRad="38100" dist="38100" dir="2700000" algn="tl">
                    <a:srgbClr val="000000">
                      <a:alpha val="43137"/>
                    </a:srgbClr>
                  </a:outerShdw>
                </a:effectLst>
                <a:latin typeface="+mj-lt"/>
              </a:rPr>
              <a:t>signature électronique </a:t>
            </a:r>
            <a:r>
              <a:rPr lang="fr-FR" sz="1600" dirty="0">
                <a:latin typeface="+mj-lt"/>
              </a:rPr>
              <a:t>est reconnue par les textes de loi et a la </a:t>
            </a:r>
            <a:r>
              <a:rPr lang="fr-FR" sz="1600" b="1" dirty="0">
                <a:effectLst>
                  <a:outerShdw blurRad="38100" dist="38100" dir="2700000" algn="tl">
                    <a:srgbClr val="000000">
                      <a:alpha val="43137"/>
                    </a:srgbClr>
                  </a:outerShdw>
                </a:effectLst>
                <a:latin typeface="+mj-lt"/>
              </a:rPr>
              <a:t>même valeur juridique </a:t>
            </a:r>
            <a:r>
              <a:rPr lang="fr-FR" sz="1600" dirty="0">
                <a:latin typeface="+mj-lt"/>
              </a:rPr>
              <a:t>que la signature manuscrite :</a:t>
            </a:r>
          </a:p>
        </p:txBody>
      </p:sp>
      <p:pic>
        <p:nvPicPr>
          <p:cNvPr id="11268" name="Picture 4"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7216" y="1523417"/>
            <a:ext cx="2601744" cy="1764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5703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792760" y="2780928"/>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ANSSI</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847403"/>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ANSSI</a:t>
            </a:r>
          </a:p>
        </p:txBody>
      </p:sp>
      <p:sp>
        <p:nvSpPr>
          <p:cNvPr id="10" name="ZoneTexte 9"/>
          <p:cNvSpPr txBox="1"/>
          <p:nvPr/>
        </p:nvSpPr>
        <p:spPr>
          <a:xfrm>
            <a:off x="272480" y="1484784"/>
            <a:ext cx="6984776" cy="3724096"/>
          </a:xfrm>
          <a:prstGeom prst="rect">
            <a:avLst/>
          </a:prstGeom>
          <a:noFill/>
        </p:spPr>
        <p:txBody>
          <a:bodyPr wrap="square" rtlCol="0">
            <a:spAutoFit/>
          </a:bodyPr>
          <a:lstStyle/>
          <a:p>
            <a:r>
              <a:rPr lang="fr-FR" sz="2000" b="1" cap="small" dirty="0">
                <a:effectLst>
                  <a:outerShdw blurRad="38100" dist="38100" dir="2700000" algn="tl">
                    <a:srgbClr val="000000">
                      <a:alpha val="43137"/>
                    </a:srgbClr>
                  </a:outerShdw>
                </a:effectLst>
                <a:latin typeface="+mj-lt"/>
              </a:rPr>
              <a:t>Agence Nationale de la Sécurité des Systèmes d’Information</a:t>
            </a:r>
          </a:p>
          <a:p>
            <a:endParaRPr lang="fr-FR" sz="1800" b="1" dirty="0">
              <a:effectLst>
                <a:outerShdw blurRad="38100" dist="38100" dir="2700000" algn="tl">
                  <a:srgbClr val="000000">
                    <a:alpha val="43137"/>
                  </a:srgbClr>
                </a:outerShdw>
              </a:effectLst>
              <a:latin typeface="+mj-lt"/>
            </a:endParaRPr>
          </a:p>
          <a:p>
            <a:endParaRPr lang="fr-FR" sz="1800" b="1" dirty="0">
              <a:effectLst>
                <a:outerShdw blurRad="38100" dist="38100" dir="2700000" algn="tl">
                  <a:srgbClr val="000000">
                    <a:alpha val="43137"/>
                  </a:srgbClr>
                </a:outerShdw>
              </a:effectLst>
              <a:latin typeface="+mj-lt"/>
            </a:endParaRPr>
          </a:p>
          <a:p>
            <a:pPr marL="285750" indent="-285750">
              <a:buClr>
                <a:schemeClr val="accent2"/>
              </a:buClr>
              <a:buFont typeface="Arial" panose="020B0604020202020204" pitchFamily="34" charset="0"/>
              <a:buChar char="•"/>
            </a:pPr>
            <a:r>
              <a:rPr lang="fr-FR" sz="1800" dirty="0">
                <a:latin typeface="+mj-lt"/>
              </a:rPr>
              <a:t>Créée en 2009, héritière de la </a:t>
            </a:r>
            <a:r>
              <a:rPr lang="fr-FR" sz="1800" b="1" dirty="0">
                <a:effectLst>
                  <a:outerShdw blurRad="38100" dist="38100" dir="2700000" algn="tl">
                    <a:srgbClr val="000000">
                      <a:alpha val="43137"/>
                    </a:srgbClr>
                  </a:outerShdw>
                </a:effectLst>
                <a:latin typeface="+mj-lt"/>
              </a:rPr>
              <a:t>Direction Technique du Chiffre </a:t>
            </a:r>
            <a:r>
              <a:rPr lang="fr-FR" sz="1800" dirty="0">
                <a:latin typeface="+mj-lt"/>
              </a:rPr>
              <a:t>qui avait vu le jour en 1943 à Alger</a:t>
            </a:r>
          </a:p>
          <a:p>
            <a:pPr marL="285750"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dirty="0">
                <a:latin typeface="+mj-lt"/>
              </a:rPr>
              <a:t>Sous la responsabilité du </a:t>
            </a:r>
            <a:r>
              <a:rPr lang="fr-FR" sz="1800" b="1" dirty="0">
                <a:effectLst>
                  <a:outerShdw blurRad="38100" dist="38100" dir="2700000" algn="tl">
                    <a:srgbClr val="000000">
                      <a:alpha val="43137"/>
                    </a:srgbClr>
                  </a:outerShdw>
                </a:effectLst>
                <a:latin typeface="+mj-lt"/>
              </a:rPr>
              <a:t>Premier Ministre </a:t>
            </a:r>
            <a:r>
              <a:rPr lang="fr-FR" sz="1800" dirty="0">
                <a:latin typeface="+mj-lt"/>
              </a:rPr>
              <a:t>et du </a:t>
            </a:r>
            <a:r>
              <a:rPr lang="fr-FR" sz="1800" b="1" dirty="0">
                <a:effectLst>
                  <a:outerShdw blurRad="38100" dist="38100" dir="2700000" algn="tl">
                    <a:srgbClr val="000000">
                      <a:alpha val="43137"/>
                    </a:srgbClr>
                  </a:outerShdw>
                </a:effectLst>
                <a:latin typeface="+mj-lt"/>
              </a:rPr>
              <a:t>Secrétaire général de la défense et de la sécurité nationale</a:t>
            </a:r>
          </a:p>
          <a:p>
            <a:pPr marL="285750"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dirty="0">
                <a:latin typeface="+mj-lt"/>
              </a:rPr>
              <a:t>Assure un service de </a:t>
            </a:r>
            <a:r>
              <a:rPr lang="fr-FR" sz="1800" b="1" dirty="0">
                <a:effectLst>
                  <a:outerShdw blurRad="38100" dist="38100" dir="2700000" algn="tl">
                    <a:srgbClr val="000000">
                      <a:alpha val="43137"/>
                    </a:srgbClr>
                  </a:outerShdw>
                </a:effectLst>
                <a:latin typeface="+mj-lt"/>
              </a:rPr>
              <a:t>veille</a:t>
            </a:r>
            <a:r>
              <a:rPr lang="fr-FR" sz="1800" dirty="0">
                <a:latin typeface="+mj-lt"/>
              </a:rPr>
              <a:t>, de </a:t>
            </a:r>
            <a:r>
              <a:rPr lang="fr-FR" sz="1800" b="1" dirty="0">
                <a:effectLst>
                  <a:outerShdw blurRad="38100" dist="38100" dir="2700000" algn="tl">
                    <a:srgbClr val="000000">
                      <a:alpha val="43137"/>
                    </a:srgbClr>
                  </a:outerShdw>
                </a:effectLst>
                <a:latin typeface="+mj-lt"/>
              </a:rPr>
              <a:t>détection</a:t>
            </a:r>
            <a:r>
              <a:rPr lang="fr-FR" sz="1800" dirty="0">
                <a:latin typeface="+mj-lt"/>
              </a:rPr>
              <a:t>, </a:t>
            </a:r>
            <a:r>
              <a:rPr lang="fr-FR" sz="1800" b="1" dirty="0">
                <a:effectLst>
                  <a:outerShdw blurRad="38100" dist="38100" dir="2700000" algn="tl">
                    <a:srgbClr val="000000">
                      <a:alpha val="43137"/>
                    </a:srgbClr>
                  </a:outerShdw>
                </a:effectLst>
                <a:latin typeface="+mj-lt"/>
              </a:rPr>
              <a:t>d'alerte</a:t>
            </a:r>
            <a:r>
              <a:rPr lang="fr-FR" sz="1800" dirty="0">
                <a:latin typeface="+mj-lt"/>
              </a:rPr>
              <a:t> et de </a:t>
            </a:r>
            <a:r>
              <a:rPr lang="fr-FR" sz="1800" b="1" dirty="0">
                <a:effectLst>
                  <a:outerShdw blurRad="38100" dist="38100" dir="2700000" algn="tl">
                    <a:srgbClr val="000000">
                      <a:alpha val="43137"/>
                    </a:srgbClr>
                  </a:outerShdw>
                </a:effectLst>
                <a:latin typeface="+mj-lt"/>
              </a:rPr>
              <a:t>réaction</a:t>
            </a:r>
            <a:r>
              <a:rPr lang="fr-FR" sz="1800" dirty="0">
                <a:latin typeface="+mj-lt"/>
              </a:rPr>
              <a:t> aux attaques informatiques</a:t>
            </a:r>
          </a:p>
          <a:p>
            <a:pPr marL="285750"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dirty="0">
                <a:latin typeface="+mj-lt"/>
              </a:rPr>
              <a:t>Un effectif de </a:t>
            </a:r>
            <a:r>
              <a:rPr lang="fr-FR" sz="1800" b="1" dirty="0">
                <a:effectLst>
                  <a:outerShdw blurRad="38100" dist="38100" dir="2700000" algn="tl">
                    <a:srgbClr val="000000">
                      <a:alpha val="43137"/>
                    </a:srgbClr>
                  </a:outerShdw>
                </a:effectLst>
                <a:latin typeface="+mj-lt"/>
              </a:rPr>
              <a:t>600 personnes </a:t>
            </a:r>
            <a:r>
              <a:rPr lang="fr-FR" sz="1800" dirty="0">
                <a:latin typeface="+mj-lt"/>
              </a:rPr>
              <a:t>en 2022</a:t>
            </a:r>
          </a:p>
        </p:txBody>
      </p:sp>
      <p:pic>
        <p:nvPicPr>
          <p:cNvPr id="13" name="Picture 2" descr="C:\Users\clot\Desktop\Anss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9422" y="1492620"/>
            <a:ext cx="1936380" cy="1936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446310"/>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ANSSI</a:t>
            </a:r>
          </a:p>
        </p:txBody>
      </p:sp>
      <p:sp>
        <p:nvSpPr>
          <p:cNvPr id="10" name="ZoneTexte 9"/>
          <p:cNvSpPr txBox="1"/>
          <p:nvPr/>
        </p:nvSpPr>
        <p:spPr>
          <a:xfrm>
            <a:off x="272480" y="1628800"/>
            <a:ext cx="9001000" cy="4801314"/>
          </a:xfrm>
          <a:prstGeom prst="rect">
            <a:avLst/>
          </a:prstGeom>
          <a:noFill/>
        </p:spPr>
        <p:txBody>
          <a:bodyPr wrap="square" rtlCol="0">
            <a:spAutoFit/>
          </a:bodyPr>
          <a:lstStyle/>
          <a:p>
            <a:pPr marL="285750" indent="-285750">
              <a:buClr>
                <a:schemeClr val="accent2"/>
              </a:buClr>
              <a:buFont typeface="Arial" panose="020B0604020202020204" pitchFamily="34" charset="0"/>
              <a:buChar char="•"/>
            </a:pPr>
            <a:r>
              <a:rPr lang="fr-FR" sz="1800" dirty="0">
                <a:latin typeface="+mj-lt"/>
              </a:rPr>
              <a:t>Liste des </a:t>
            </a:r>
            <a:r>
              <a:rPr lang="fr-FR" sz="1800" b="1" dirty="0">
                <a:effectLst>
                  <a:outerShdw blurRad="38100" dist="38100" dir="2700000" algn="tl">
                    <a:srgbClr val="000000">
                      <a:alpha val="43137"/>
                    </a:srgbClr>
                  </a:outerShdw>
                </a:effectLst>
                <a:latin typeface="+mj-lt"/>
              </a:rPr>
              <a:t>alertes de sécurité</a:t>
            </a:r>
            <a:r>
              <a:rPr lang="fr-FR" sz="1800" dirty="0">
                <a:latin typeface="+mj-lt"/>
              </a:rPr>
              <a:t>, des </a:t>
            </a:r>
            <a:r>
              <a:rPr lang="fr-FR" sz="1800" b="1" dirty="0">
                <a:effectLst>
                  <a:outerShdw blurRad="38100" dist="38100" dir="2700000" algn="tl">
                    <a:srgbClr val="000000">
                      <a:alpha val="43137"/>
                    </a:srgbClr>
                  </a:outerShdw>
                </a:effectLst>
                <a:latin typeface="+mj-lt"/>
              </a:rPr>
              <a:t>menaces et incidents</a:t>
            </a:r>
            <a:r>
              <a:rPr lang="fr-FR" sz="1800" dirty="0">
                <a:latin typeface="+mj-lt"/>
              </a:rPr>
              <a:t>, indicateurs de </a:t>
            </a:r>
            <a:r>
              <a:rPr lang="fr-FR" sz="1800" b="1" dirty="0">
                <a:effectLst>
                  <a:outerShdw blurRad="38100" dist="38100" dir="2700000" algn="tl">
                    <a:srgbClr val="000000">
                      <a:alpha val="43137"/>
                    </a:srgbClr>
                  </a:outerShdw>
                </a:effectLst>
                <a:latin typeface="+mj-lt"/>
              </a:rPr>
              <a:t>compromission</a:t>
            </a:r>
            <a:r>
              <a:rPr lang="fr-FR" sz="1800" dirty="0">
                <a:latin typeface="+mj-lt"/>
              </a:rPr>
              <a:t>…</a:t>
            </a:r>
          </a:p>
          <a:p>
            <a:pPr marL="285750"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dirty="0">
                <a:latin typeface="+mj-lt"/>
              </a:rPr>
              <a:t>Déclaration de </a:t>
            </a:r>
            <a:r>
              <a:rPr lang="fr-FR" sz="1800" b="1" dirty="0">
                <a:effectLst>
                  <a:outerShdw blurRad="38100" dist="38100" dir="2700000" algn="tl">
                    <a:srgbClr val="000000">
                      <a:alpha val="43137"/>
                    </a:srgbClr>
                  </a:outerShdw>
                </a:effectLst>
                <a:latin typeface="+mj-lt"/>
              </a:rPr>
              <a:t>vulnérabilité</a:t>
            </a:r>
          </a:p>
          <a:p>
            <a:pPr>
              <a:buClr>
                <a:schemeClr val="accent2"/>
              </a:buClr>
            </a:pPr>
            <a:endParaRPr lang="fr-FR" sz="1800" dirty="0">
              <a:latin typeface="+mj-lt"/>
            </a:endParaRPr>
          </a:p>
          <a:p>
            <a:pPr marL="285750" indent="-285750">
              <a:buClr>
                <a:schemeClr val="accent2"/>
              </a:buClr>
              <a:buFont typeface="Arial" panose="020B0604020202020204" pitchFamily="34" charset="0"/>
              <a:buChar char="•"/>
            </a:pPr>
            <a:r>
              <a:rPr lang="fr-FR" sz="1800" dirty="0">
                <a:latin typeface="+mj-lt"/>
              </a:rPr>
              <a:t>RGS : </a:t>
            </a:r>
            <a:r>
              <a:rPr lang="fr-FR" sz="1800" b="1" dirty="0">
                <a:effectLst>
                  <a:outerShdw blurRad="38100" dist="38100" dir="2700000" algn="tl">
                    <a:srgbClr val="000000">
                      <a:alpha val="43137"/>
                    </a:srgbClr>
                  </a:outerShdw>
                </a:effectLst>
                <a:latin typeface="+mj-lt"/>
              </a:rPr>
              <a:t>Référentiel Général de Sécurité </a:t>
            </a:r>
            <a:r>
              <a:rPr lang="fr-FR" sz="1800" dirty="0">
                <a:latin typeface="+mj-lt"/>
              </a:rPr>
              <a:t>qui est le « cadre réglementaire permettant d’instaurer la confiance dans les échanges au sein de l’administration et avec les citoyens »</a:t>
            </a:r>
          </a:p>
          <a:p>
            <a:pPr marL="285750"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b="1" dirty="0">
                <a:effectLst>
                  <a:outerShdw blurRad="38100" dist="38100" dir="2700000" algn="tl">
                    <a:srgbClr val="000000">
                      <a:alpha val="43137"/>
                    </a:srgbClr>
                  </a:outerShdw>
                </a:effectLst>
                <a:latin typeface="+mj-lt"/>
              </a:rPr>
              <a:t>Préconisations et bonnes pratiques </a:t>
            </a:r>
            <a:r>
              <a:rPr lang="fr-FR" sz="1800" dirty="0">
                <a:latin typeface="+mj-lt"/>
              </a:rPr>
              <a:t>pour la sécurité sur Internet pour :</a:t>
            </a:r>
          </a:p>
          <a:p>
            <a:pPr marL="1243566" lvl="2" indent="-285750">
              <a:buClr>
                <a:schemeClr val="accent2"/>
              </a:buClr>
              <a:buFont typeface="Courier New" panose="02070309020205020404" pitchFamily="49" charset="0"/>
              <a:buChar char="o"/>
            </a:pPr>
            <a:r>
              <a:rPr lang="fr-FR" sz="1800" dirty="0">
                <a:latin typeface="+mj-lt"/>
              </a:rPr>
              <a:t>Les particuliers</a:t>
            </a:r>
          </a:p>
          <a:p>
            <a:pPr marL="1243566" lvl="2" indent="-285750">
              <a:buClr>
                <a:schemeClr val="accent2"/>
              </a:buClr>
              <a:buFont typeface="Courier New" panose="02070309020205020404" pitchFamily="49" charset="0"/>
              <a:buChar char="o"/>
            </a:pPr>
            <a:r>
              <a:rPr lang="fr-FR" sz="1800" dirty="0">
                <a:latin typeface="+mj-lt"/>
              </a:rPr>
              <a:t>Les entreprises</a:t>
            </a:r>
          </a:p>
          <a:p>
            <a:pPr marL="1243566" lvl="2" indent="-285750">
              <a:buClr>
                <a:schemeClr val="accent2"/>
              </a:buClr>
              <a:buFont typeface="Courier New" panose="02070309020205020404" pitchFamily="49" charset="0"/>
              <a:buChar char="o"/>
            </a:pPr>
            <a:r>
              <a:rPr lang="fr-FR" sz="1800" dirty="0">
                <a:latin typeface="+mj-lt"/>
              </a:rPr>
              <a:t>Les administrations</a:t>
            </a:r>
          </a:p>
          <a:p>
            <a:pPr marL="1243566" lvl="2"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b="1" dirty="0">
                <a:effectLst>
                  <a:outerShdw blurRad="38100" dist="38100" dir="2700000" algn="tl">
                    <a:srgbClr val="000000">
                      <a:alpha val="43137"/>
                    </a:srgbClr>
                  </a:outerShdw>
                </a:effectLst>
                <a:latin typeface="+mj-lt"/>
              </a:rPr>
              <a:t>Formations</a:t>
            </a:r>
            <a:r>
              <a:rPr lang="fr-FR" sz="1800" dirty="0">
                <a:latin typeface="+mj-lt"/>
              </a:rPr>
              <a:t> de sécurité</a:t>
            </a:r>
          </a:p>
          <a:p>
            <a:pPr marL="285750" indent="-285750">
              <a:buClr>
                <a:schemeClr val="accent2"/>
              </a:buClr>
              <a:buFont typeface="Arial" panose="020B0604020202020204" pitchFamily="34" charset="0"/>
              <a:buChar char="•"/>
            </a:pPr>
            <a:endParaRPr lang="fr-FR" sz="1800" dirty="0">
              <a:latin typeface="+mj-lt"/>
            </a:endParaRPr>
          </a:p>
          <a:p>
            <a:pPr marL="285750" indent="-285750">
              <a:buClr>
                <a:schemeClr val="accent2"/>
              </a:buClr>
              <a:buFont typeface="Arial" panose="020B0604020202020204" pitchFamily="34" charset="0"/>
              <a:buChar char="•"/>
            </a:pPr>
            <a:r>
              <a:rPr lang="fr-FR" sz="1800" b="1" dirty="0">
                <a:effectLst>
                  <a:outerShdw blurRad="38100" dist="38100" dir="2700000" algn="tl">
                    <a:srgbClr val="000000">
                      <a:alpha val="43137"/>
                    </a:srgbClr>
                  </a:outerShdw>
                </a:effectLst>
                <a:latin typeface="+mj-lt"/>
              </a:rPr>
              <a:t>Certification</a:t>
            </a:r>
            <a:r>
              <a:rPr lang="fr-FR" sz="1800" dirty="0">
                <a:latin typeface="+mj-lt"/>
              </a:rPr>
              <a:t> de sécurité pour des produits pour </a:t>
            </a:r>
            <a:r>
              <a:rPr lang="fr-FR" sz="1800" b="1" dirty="0">
                <a:effectLst>
                  <a:outerShdw blurRad="38100" dist="38100" dir="2700000" algn="tl">
                    <a:srgbClr val="000000">
                      <a:alpha val="43137"/>
                    </a:srgbClr>
                  </a:outerShdw>
                </a:effectLst>
                <a:latin typeface="+mj-lt"/>
              </a:rPr>
              <a:t>l’effacement de données</a:t>
            </a:r>
            <a:r>
              <a:rPr lang="fr-FR" sz="1800" dirty="0">
                <a:latin typeface="+mj-lt"/>
              </a:rPr>
              <a:t>, le </a:t>
            </a:r>
            <a:r>
              <a:rPr lang="fr-FR" sz="1800" b="1" dirty="0">
                <a:effectLst>
                  <a:outerShdw blurRad="38100" dist="38100" dir="2700000" algn="tl">
                    <a:srgbClr val="000000">
                      <a:alpha val="43137"/>
                    </a:srgbClr>
                  </a:outerShdw>
                </a:effectLst>
                <a:latin typeface="+mj-lt"/>
              </a:rPr>
              <a:t>stockage</a:t>
            </a:r>
            <a:r>
              <a:rPr lang="fr-FR" sz="1800" dirty="0">
                <a:latin typeface="+mj-lt"/>
              </a:rPr>
              <a:t> sécurisé, </a:t>
            </a:r>
            <a:r>
              <a:rPr lang="fr-FR" sz="1800" b="1" dirty="0">
                <a:effectLst>
                  <a:outerShdw blurRad="38100" dist="38100" dir="2700000" algn="tl">
                    <a:srgbClr val="000000">
                      <a:alpha val="43137"/>
                    </a:srgbClr>
                  </a:outerShdw>
                </a:effectLst>
                <a:latin typeface="+mj-lt"/>
              </a:rPr>
              <a:t>pare-feu</a:t>
            </a:r>
            <a:r>
              <a:rPr lang="fr-FR" sz="1800" dirty="0">
                <a:latin typeface="+mj-lt"/>
              </a:rPr>
              <a:t>, détection </a:t>
            </a:r>
            <a:r>
              <a:rPr lang="fr-FR" sz="1800" b="1" dirty="0">
                <a:effectLst>
                  <a:outerShdw blurRad="38100" dist="38100" dir="2700000" algn="tl">
                    <a:srgbClr val="000000">
                      <a:alpha val="43137"/>
                    </a:srgbClr>
                  </a:outerShdw>
                </a:effectLst>
                <a:latin typeface="+mj-lt"/>
              </a:rPr>
              <a:t>d’intrusion</a:t>
            </a:r>
            <a:r>
              <a:rPr lang="fr-FR" sz="1800" dirty="0">
                <a:latin typeface="+mj-lt"/>
              </a:rPr>
              <a:t>, anti-virus, </a:t>
            </a:r>
            <a:r>
              <a:rPr lang="fr-FR" sz="1800" b="1" dirty="0">
                <a:effectLst>
                  <a:outerShdw blurRad="38100" dist="38100" dir="2700000" algn="tl">
                    <a:srgbClr val="000000">
                      <a:alpha val="43137"/>
                    </a:srgbClr>
                  </a:outerShdw>
                </a:effectLst>
                <a:latin typeface="+mj-lt"/>
              </a:rPr>
              <a:t>identification</a:t>
            </a:r>
            <a:r>
              <a:rPr lang="fr-FR" sz="1800" dirty="0">
                <a:latin typeface="+mj-lt"/>
              </a:rPr>
              <a:t> et </a:t>
            </a:r>
            <a:r>
              <a:rPr lang="fr-FR" sz="1800" b="1" dirty="0">
                <a:effectLst>
                  <a:outerShdw blurRad="38100" dist="38100" dir="2700000" algn="tl">
                    <a:srgbClr val="000000">
                      <a:alpha val="43137"/>
                    </a:srgbClr>
                  </a:outerShdw>
                </a:effectLst>
                <a:latin typeface="+mj-lt"/>
              </a:rPr>
              <a:t>authentification</a:t>
            </a:r>
            <a:r>
              <a:rPr lang="fr-FR" sz="1800" dirty="0">
                <a:latin typeface="+mj-lt"/>
              </a:rPr>
              <a:t>, communication sécurisée et API de </a:t>
            </a:r>
            <a:r>
              <a:rPr lang="fr-FR" sz="1800" b="1" dirty="0">
                <a:effectLst>
                  <a:outerShdw blurRad="38100" dist="38100" dir="2700000" algn="tl">
                    <a:srgbClr val="000000">
                      <a:alpha val="43137"/>
                    </a:srgbClr>
                  </a:outerShdw>
                </a:effectLst>
                <a:latin typeface="+mj-lt"/>
              </a:rPr>
              <a:t>signature numérique</a:t>
            </a:r>
          </a:p>
        </p:txBody>
      </p:sp>
      <p:pic>
        <p:nvPicPr>
          <p:cNvPr id="13" name="Picture 2" descr="C:\Users\clot\Desktop\Anss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3138" y="427886"/>
            <a:ext cx="741255" cy="74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945849"/>
      </p:ext>
    </p:extLst>
  </p:cSld>
  <p:clrMapOvr>
    <a:overrideClrMapping bg1="lt1" tx1="dk1" bg2="lt2" tx2="dk2" accent1="accent1" accent2="accent2" accent3="accent3" accent4="accent4" accent5="accent5" accent6="accent6" hlink="hlink" folHlink="folHlink"/>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4688" y="2780928"/>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Et après ?</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02796121"/>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792760" y="2780928"/>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L’Ordinateur quantique</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24153378"/>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Ordinateur Quantique</a:t>
            </a:r>
          </a:p>
        </p:txBody>
      </p:sp>
      <p:sp>
        <p:nvSpPr>
          <p:cNvPr id="9" name="ZoneTexte 8"/>
          <p:cNvSpPr txBox="1"/>
          <p:nvPr/>
        </p:nvSpPr>
        <p:spPr>
          <a:xfrm>
            <a:off x="272480" y="2420888"/>
            <a:ext cx="9361040" cy="3139321"/>
          </a:xfrm>
          <a:prstGeom prst="rect">
            <a:avLst/>
          </a:prstGeom>
          <a:noFill/>
        </p:spPr>
        <p:txBody>
          <a:bodyPr wrap="square" rtlCol="0">
            <a:spAutoFit/>
          </a:bodyPr>
          <a:lstStyle/>
          <a:p>
            <a:r>
              <a:rPr lang="fr-FR" sz="1800" dirty="0"/>
              <a:t>« Un </a:t>
            </a:r>
            <a:r>
              <a:rPr lang="fr-FR" sz="1800" b="1" dirty="0">
                <a:effectLst>
                  <a:outerShdw blurRad="38100" dist="38100" dir="2700000" algn="tl">
                    <a:srgbClr val="000000">
                      <a:alpha val="43137"/>
                    </a:srgbClr>
                  </a:outerShdw>
                </a:effectLst>
              </a:rPr>
              <a:t>calculateur quantique</a:t>
            </a:r>
            <a:r>
              <a:rPr lang="fr-FR" sz="1800" dirty="0">
                <a:effectLst>
                  <a:outerShdw blurRad="38100" dist="38100" dir="2700000" algn="tl">
                    <a:srgbClr val="000000">
                      <a:alpha val="43137"/>
                    </a:srgbClr>
                  </a:outerShdw>
                </a:effectLst>
              </a:rPr>
              <a:t> </a:t>
            </a:r>
            <a:r>
              <a:rPr lang="fr-FR" sz="1800" dirty="0"/>
              <a:t>utilise les </a:t>
            </a:r>
            <a:r>
              <a:rPr lang="fr-FR" sz="1800" b="1" dirty="0">
                <a:effectLst>
                  <a:outerShdw blurRad="38100" dist="38100" dir="2700000" algn="tl">
                    <a:srgbClr val="000000">
                      <a:alpha val="43137"/>
                    </a:srgbClr>
                  </a:outerShdw>
                </a:effectLst>
              </a:rPr>
              <a:t>propriétés quantiques</a:t>
            </a:r>
            <a:r>
              <a:rPr lang="fr-FR" sz="1800" dirty="0">
                <a:effectLst>
                  <a:outerShdw blurRad="38100" dist="38100" dir="2700000" algn="tl">
                    <a:srgbClr val="000000">
                      <a:alpha val="43137"/>
                    </a:srgbClr>
                  </a:outerShdw>
                </a:effectLst>
              </a:rPr>
              <a:t> </a:t>
            </a:r>
            <a:r>
              <a:rPr lang="fr-FR" sz="1800" dirty="0"/>
              <a:t>de la matière, telle que la </a:t>
            </a:r>
            <a:r>
              <a:rPr lang="fr-FR" sz="1800" b="1" dirty="0">
                <a:effectLst>
                  <a:outerShdw blurRad="38100" dist="38100" dir="2700000" algn="tl">
                    <a:srgbClr val="000000">
                      <a:alpha val="43137"/>
                    </a:srgbClr>
                  </a:outerShdw>
                </a:effectLst>
              </a:rPr>
              <a:t>superposition</a:t>
            </a:r>
            <a:r>
              <a:rPr lang="fr-FR" sz="1800" dirty="0">
                <a:effectLst>
                  <a:outerShdw blurRad="38100" dist="38100" dir="2700000" algn="tl">
                    <a:srgbClr val="000000">
                      <a:alpha val="43137"/>
                    </a:srgbClr>
                  </a:outerShdw>
                </a:effectLst>
              </a:rPr>
              <a:t> </a:t>
            </a:r>
            <a:r>
              <a:rPr lang="fr-FR" sz="1800" dirty="0"/>
              <a:t>et </a:t>
            </a:r>
            <a:r>
              <a:rPr lang="fr-FR" sz="1800" b="1" dirty="0">
                <a:effectLst>
                  <a:outerShdw blurRad="38100" dist="38100" dir="2700000" algn="tl">
                    <a:srgbClr val="000000">
                      <a:alpha val="43137"/>
                    </a:srgbClr>
                  </a:outerShdw>
                </a:effectLst>
              </a:rPr>
              <a:t>l'intrication</a:t>
            </a:r>
            <a:r>
              <a:rPr lang="fr-FR" sz="1800" dirty="0">
                <a:effectLst>
                  <a:outerShdw blurRad="38100" dist="38100" dir="2700000" algn="tl">
                    <a:srgbClr val="000000">
                      <a:alpha val="43137"/>
                    </a:srgbClr>
                  </a:outerShdw>
                </a:effectLst>
              </a:rPr>
              <a:t> </a:t>
            </a:r>
            <a:r>
              <a:rPr lang="fr-FR" sz="1800" dirty="0"/>
              <a:t>afin d'effectuer des opérations sur des données. </a:t>
            </a:r>
          </a:p>
          <a:p>
            <a:endParaRPr lang="fr-FR" sz="1800" dirty="0"/>
          </a:p>
          <a:p>
            <a:r>
              <a:rPr lang="fr-FR" sz="1800" dirty="0"/>
              <a:t>À la différence d'un ordinateur classique basé sur des </a:t>
            </a:r>
            <a:r>
              <a:rPr lang="fr-FR" sz="1800" b="1" dirty="0">
                <a:effectLst>
                  <a:outerShdw blurRad="38100" dist="38100" dir="2700000" algn="tl">
                    <a:srgbClr val="000000">
                      <a:alpha val="43137"/>
                    </a:srgbClr>
                  </a:outerShdw>
                </a:effectLst>
              </a:rPr>
              <a:t>transistors</a:t>
            </a:r>
            <a:r>
              <a:rPr lang="fr-FR" sz="1800" dirty="0"/>
              <a:t> qui travaille sur des données binaires, le calculateur quantique travaille sur des </a:t>
            </a:r>
            <a:r>
              <a:rPr lang="fr-FR" sz="1800" b="1" dirty="0" err="1">
                <a:effectLst>
                  <a:outerShdw blurRad="38100" dist="38100" dir="2700000" algn="tl">
                    <a:srgbClr val="000000">
                      <a:alpha val="43137"/>
                    </a:srgbClr>
                  </a:outerShdw>
                </a:effectLst>
              </a:rPr>
              <a:t>qubits</a:t>
            </a:r>
            <a:r>
              <a:rPr lang="fr-FR" sz="1800" dirty="0"/>
              <a:t> dont </a:t>
            </a:r>
            <a:r>
              <a:rPr lang="fr-FR" sz="1800" b="1" dirty="0">
                <a:effectLst>
                  <a:outerShdw blurRad="38100" dist="38100" dir="2700000" algn="tl">
                    <a:srgbClr val="000000">
                      <a:alpha val="43137"/>
                    </a:srgbClr>
                  </a:outerShdw>
                </a:effectLst>
              </a:rPr>
              <a:t>l'état quantique peut posséder plusieurs valeurs</a:t>
            </a:r>
            <a:r>
              <a:rPr lang="fr-FR" sz="1800" dirty="0"/>
              <a:t>.</a:t>
            </a:r>
          </a:p>
          <a:p>
            <a:endParaRPr lang="fr-FR" sz="1800" dirty="0"/>
          </a:p>
          <a:p>
            <a:r>
              <a:rPr lang="fr-FR" sz="1800" dirty="0"/>
              <a:t>De petits calculateurs quantiques ont été construits à partir des années 1990. Jusqu'en 2008, la difficulté majeure concerne la réalisation physique de l'élément de base : </a:t>
            </a:r>
            <a:r>
              <a:rPr lang="fr-FR" sz="1800" b="1" dirty="0">
                <a:effectLst>
                  <a:outerShdw blurRad="38100" dist="38100" dir="2700000" algn="tl">
                    <a:srgbClr val="000000">
                      <a:alpha val="43137"/>
                    </a:srgbClr>
                  </a:outerShdw>
                </a:effectLst>
              </a:rPr>
              <a:t>le </a:t>
            </a:r>
            <a:r>
              <a:rPr lang="fr-FR" sz="1800" b="1" dirty="0" err="1">
                <a:effectLst>
                  <a:outerShdw blurRad="38100" dist="38100" dir="2700000" algn="tl">
                    <a:srgbClr val="000000">
                      <a:alpha val="43137"/>
                    </a:srgbClr>
                  </a:outerShdw>
                </a:effectLst>
              </a:rPr>
              <a:t>qubit</a:t>
            </a:r>
            <a:r>
              <a:rPr lang="fr-FR" sz="1800" dirty="0"/>
              <a:t>. </a:t>
            </a:r>
          </a:p>
          <a:p>
            <a:r>
              <a:rPr lang="fr-FR" sz="1800" dirty="0"/>
              <a:t>Le phénomène de </a:t>
            </a:r>
            <a:r>
              <a:rPr lang="fr-FR" sz="1800" b="1" dirty="0">
                <a:effectLst>
                  <a:outerShdw blurRad="38100" dist="38100" dir="2700000" algn="tl">
                    <a:srgbClr val="000000">
                      <a:alpha val="43137"/>
                    </a:srgbClr>
                  </a:outerShdw>
                </a:effectLst>
              </a:rPr>
              <a:t>décohérence</a:t>
            </a:r>
            <a:r>
              <a:rPr lang="fr-FR" sz="1800" dirty="0">
                <a:effectLst>
                  <a:outerShdw blurRad="38100" dist="38100" dir="2700000" algn="tl">
                    <a:srgbClr val="000000">
                      <a:alpha val="43137"/>
                    </a:srgbClr>
                  </a:outerShdw>
                </a:effectLst>
              </a:rPr>
              <a:t> </a:t>
            </a:r>
            <a:r>
              <a:rPr lang="fr-FR" sz="1800" dirty="0"/>
              <a:t>(</a:t>
            </a:r>
            <a:r>
              <a:rPr lang="fr-FR" sz="1800" i="1" dirty="0"/>
              <a:t>perte des effets quantiques en passant à l'échelle macroscopique</a:t>
            </a:r>
            <a:r>
              <a:rPr lang="fr-FR" sz="1800" dirty="0"/>
              <a:t>) freine le développement des calculateurs quantiques. »</a:t>
            </a:r>
          </a:p>
        </p:txBody>
      </p:sp>
      <p:sp>
        <p:nvSpPr>
          <p:cNvPr id="3" name="Rectangle 2"/>
          <p:cNvSpPr/>
          <p:nvPr/>
        </p:nvSpPr>
        <p:spPr>
          <a:xfrm>
            <a:off x="344487" y="1635524"/>
            <a:ext cx="2194832" cy="384721"/>
          </a:xfrm>
          <a:prstGeom prst="rect">
            <a:avLst/>
          </a:prstGeom>
        </p:spPr>
        <p:txBody>
          <a:bodyPr wrap="none">
            <a:spAutoFit/>
          </a:bodyPr>
          <a:lstStyle/>
          <a:p>
            <a:r>
              <a:rPr lang="fr-FR" b="1" cap="small" dirty="0">
                <a:solidFill>
                  <a:srgbClr val="222221"/>
                </a:solidFill>
                <a:effectLst>
                  <a:outerShdw blurRad="38100" dist="38100" dir="2700000" algn="tl">
                    <a:srgbClr val="000000">
                      <a:alpha val="43137"/>
                    </a:srgbClr>
                  </a:outerShdw>
                </a:effectLst>
              </a:rPr>
              <a:t>Source Wikipédia</a:t>
            </a:r>
          </a:p>
        </p:txBody>
      </p:sp>
    </p:spTree>
    <p:extLst>
      <p:ext uri="{BB962C8B-B14F-4D97-AF65-F5344CB8AC3E}">
        <p14:creationId xmlns:p14="http://schemas.microsoft.com/office/powerpoint/2010/main" val="2717968014"/>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72480" y="1556793"/>
            <a:ext cx="9289032" cy="432047"/>
          </a:xfrm>
        </p:spPr>
        <p:txBody>
          <a:bodyPr/>
          <a:lstStyle/>
          <a:p>
            <a:pPr lvl="0" defTabSz="957816">
              <a:spcAft>
                <a:spcPts val="0"/>
              </a:spcAft>
            </a:pPr>
            <a:r>
              <a:rPr lang="fr-FR" sz="1800" b="1" cap="small" dirty="0">
                <a:solidFill>
                  <a:srgbClr val="222221"/>
                </a:solidFill>
                <a:effectLst>
                  <a:outerShdw blurRad="38100" dist="38100" dir="2700000" algn="tl">
                    <a:srgbClr val="000000">
                      <a:alpha val="43137"/>
                    </a:srgbClr>
                  </a:outerShdw>
                </a:effectLst>
              </a:rPr>
              <a:t>Principe de superposition des états</a:t>
            </a:r>
            <a:endParaRPr lang="fr-FR" dirty="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9388" y="2622191"/>
            <a:ext cx="3322532" cy="305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Ordinateur Quantique</a:t>
            </a:r>
          </a:p>
        </p:txBody>
      </p:sp>
      <p:sp>
        <p:nvSpPr>
          <p:cNvPr id="2" name="Rectangle 1"/>
          <p:cNvSpPr/>
          <p:nvPr/>
        </p:nvSpPr>
        <p:spPr>
          <a:xfrm>
            <a:off x="808604" y="4408687"/>
            <a:ext cx="3270447" cy="384721"/>
          </a:xfrm>
          <a:prstGeom prst="rect">
            <a:avLst/>
          </a:prstGeom>
        </p:spPr>
        <p:txBody>
          <a:bodyPr wrap="none">
            <a:spAutoFit/>
          </a:bodyPr>
          <a:lstStyle/>
          <a:p>
            <a:pPr algn="ctr"/>
            <a:r>
              <a:rPr lang="fr-FR" b="1" dirty="0">
                <a:effectLst>
                  <a:outerShdw blurRad="38100" dist="38100" dir="2700000" algn="tl">
                    <a:srgbClr val="000000">
                      <a:alpha val="43137"/>
                    </a:srgbClr>
                  </a:outerShdw>
                </a:effectLst>
              </a:rPr>
              <a:t>|E&gt;  =  20% |A&gt;  +  80% |B&gt;</a:t>
            </a:r>
          </a:p>
        </p:txBody>
      </p:sp>
      <p:sp>
        <p:nvSpPr>
          <p:cNvPr id="4" name="Rectangle 3"/>
          <p:cNvSpPr/>
          <p:nvPr/>
        </p:nvSpPr>
        <p:spPr>
          <a:xfrm>
            <a:off x="272480" y="1916832"/>
            <a:ext cx="9289032" cy="707886"/>
          </a:xfrm>
          <a:prstGeom prst="rect">
            <a:avLst/>
          </a:prstGeom>
        </p:spPr>
        <p:txBody>
          <a:bodyPr wrap="square">
            <a:spAutoFit/>
          </a:bodyPr>
          <a:lstStyle/>
          <a:p>
            <a:r>
              <a:rPr lang="fr-FR" sz="2000" dirty="0"/>
              <a:t>En physique quantique, une particule peut posséder plusieurs valeurs pour une certaine quantité observable (</a:t>
            </a:r>
            <a:r>
              <a:rPr lang="fr-FR" sz="2000" i="1" dirty="0"/>
              <a:t>spin, position, quantité de mouvement...</a:t>
            </a:r>
            <a:r>
              <a:rPr lang="fr-FR" sz="2000" dirty="0"/>
              <a:t>)</a:t>
            </a:r>
          </a:p>
        </p:txBody>
      </p:sp>
      <p:sp>
        <p:nvSpPr>
          <p:cNvPr id="7" name="Rectangle 6">
            <a:extLst>
              <a:ext uri="{FF2B5EF4-FFF2-40B4-BE49-F238E27FC236}">
                <a16:creationId xmlns:a16="http://schemas.microsoft.com/office/drawing/2014/main" id="{8D002182-EDB3-4114-B409-5FB67289C1D1}"/>
              </a:ext>
            </a:extLst>
          </p:cNvPr>
          <p:cNvSpPr/>
          <p:nvPr/>
        </p:nvSpPr>
        <p:spPr>
          <a:xfrm>
            <a:off x="1399311" y="2984757"/>
            <a:ext cx="2089034" cy="584775"/>
          </a:xfrm>
          <a:prstGeom prst="rect">
            <a:avLst/>
          </a:prstGeom>
        </p:spPr>
        <p:txBody>
          <a:bodyPr wrap="none">
            <a:spAutoFit/>
          </a:bodyPr>
          <a:lstStyle/>
          <a:p>
            <a:pPr algn="ctr"/>
            <a:r>
              <a:rPr lang="fr-FR" sz="3200" b="1" dirty="0">
                <a:effectLst>
                  <a:outerShdw blurRad="38100" dist="38100" dir="2700000" algn="tl">
                    <a:srgbClr val="000000">
                      <a:alpha val="43137"/>
                    </a:srgbClr>
                  </a:outerShdw>
                </a:effectLst>
              </a:rPr>
              <a:t>Bit</a:t>
            </a:r>
            <a:r>
              <a:rPr lang="fr-FR" sz="2800" b="1" dirty="0">
                <a:effectLst>
                  <a:outerShdw blurRad="38100" dist="38100" dir="2700000" algn="tl">
                    <a:srgbClr val="000000">
                      <a:alpha val="43137"/>
                    </a:srgbClr>
                  </a:outerShdw>
                </a:effectLst>
              </a:rPr>
              <a:t> : </a:t>
            </a:r>
            <a:r>
              <a:rPr lang="fr-FR" sz="2800" b="1" dirty="0">
                <a:solidFill>
                  <a:srgbClr val="FF0000"/>
                </a:solidFill>
                <a:effectLst>
                  <a:outerShdw blurRad="38100" dist="38100" dir="2700000" algn="tl">
                    <a:srgbClr val="000000">
                      <a:alpha val="43137"/>
                    </a:srgbClr>
                  </a:outerShdw>
                </a:effectLst>
              </a:rPr>
              <a:t>0</a:t>
            </a:r>
            <a:r>
              <a:rPr lang="fr-FR" sz="2800" b="1" dirty="0">
                <a:effectLst>
                  <a:outerShdw blurRad="38100" dist="38100" dir="2700000" algn="tl">
                    <a:srgbClr val="000000">
                      <a:alpha val="43137"/>
                    </a:srgbClr>
                  </a:outerShdw>
                </a:effectLst>
              </a:rPr>
              <a:t> ou </a:t>
            </a:r>
            <a:r>
              <a:rPr lang="fr-FR" sz="2800" b="1" dirty="0">
                <a:solidFill>
                  <a:srgbClr val="00569D"/>
                </a:solidFill>
                <a:effectLst>
                  <a:outerShdw blurRad="38100" dist="38100" dir="2700000" algn="tl">
                    <a:srgbClr val="000000">
                      <a:alpha val="43137"/>
                    </a:srgbClr>
                  </a:outerShdw>
                </a:effectLst>
              </a:rPr>
              <a:t>1</a:t>
            </a:r>
          </a:p>
        </p:txBody>
      </p:sp>
      <p:sp>
        <p:nvSpPr>
          <p:cNvPr id="8" name="Rectangle 7">
            <a:extLst>
              <a:ext uri="{FF2B5EF4-FFF2-40B4-BE49-F238E27FC236}">
                <a16:creationId xmlns:a16="http://schemas.microsoft.com/office/drawing/2014/main" id="{B860AF9C-07B4-4BC8-A276-FF6642C90657}"/>
              </a:ext>
            </a:extLst>
          </p:cNvPr>
          <p:cNvSpPr/>
          <p:nvPr/>
        </p:nvSpPr>
        <p:spPr>
          <a:xfrm>
            <a:off x="1425950" y="3677011"/>
            <a:ext cx="1845378" cy="584775"/>
          </a:xfrm>
          <a:prstGeom prst="rect">
            <a:avLst/>
          </a:prstGeom>
        </p:spPr>
        <p:txBody>
          <a:bodyPr wrap="none">
            <a:spAutoFit/>
          </a:bodyPr>
          <a:lstStyle/>
          <a:p>
            <a:pPr algn="ctr"/>
            <a:r>
              <a:rPr lang="fr-FR" sz="3200" b="1" dirty="0">
                <a:effectLst>
                  <a:outerShdw blurRad="38100" dist="38100" dir="2700000" algn="tl">
                    <a:srgbClr val="000000">
                      <a:alpha val="43137"/>
                    </a:srgbClr>
                  </a:outerShdw>
                </a:effectLst>
              </a:rPr>
              <a:t>Qubit : </a:t>
            </a:r>
            <a:r>
              <a:rPr lang="fr-FR" sz="3200" b="1" dirty="0">
                <a:solidFill>
                  <a:srgbClr val="FF0000"/>
                </a:solidFill>
                <a:effectLst>
                  <a:outerShdw blurRad="38100" dist="38100" dir="2700000" algn="tl">
                    <a:srgbClr val="000000">
                      <a:alpha val="43137"/>
                    </a:srgbClr>
                  </a:outerShdw>
                </a:effectLst>
              </a:rPr>
              <a:t>0</a:t>
            </a:r>
          </a:p>
        </p:txBody>
      </p:sp>
      <p:sp>
        <p:nvSpPr>
          <p:cNvPr id="10" name="Rectangle 9">
            <a:extLst>
              <a:ext uri="{FF2B5EF4-FFF2-40B4-BE49-F238E27FC236}">
                <a16:creationId xmlns:a16="http://schemas.microsoft.com/office/drawing/2014/main" id="{76F043B6-8414-4417-AF4D-629D7D50759C}"/>
              </a:ext>
            </a:extLst>
          </p:cNvPr>
          <p:cNvSpPr/>
          <p:nvPr/>
        </p:nvSpPr>
        <p:spPr>
          <a:xfrm>
            <a:off x="2886287" y="3707788"/>
            <a:ext cx="385041" cy="523220"/>
          </a:xfrm>
          <a:prstGeom prst="rect">
            <a:avLst/>
          </a:prstGeom>
        </p:spPr>
        <p:txBody>
          <a:bodyPr wrap="none">
            <a:spAutoFit/>
          </a:bodyPr>
          <a:lstStyle/>
          <a:p>
            <a:pPr algn="ctr"/>
            <a:r>
              <a:rPr lang="fr-FR" sz="2800" b="1" dirty="0">
                <a:solidFill>
                  <a:srgbClr val="00569D"/>
                </a:solidFill>
                <a:effectLst>
                  <a:outerShdw blurRad="38100" dist="38100" dir="2700000" algn="tl">
                    <a:srgbClr val="000000">
                      <a:alpha val="43137"/>
                    </a:srgbClr>
                  </a:outerShdw>
                </a:effectLst>
              </a:rPr>
              <a:t>1</a:t>
            </a:r>
          </a:p>
        </p:txBody>
      </p:sp>
      <p:sp>
        <p:nvSpPr>
          <p:cNvPr id="11" name="Rectangle 10">
            <a:extLst>
              <a:ext uri="{FF2B5EF4-FFF2-40B4-BE49-F238E27FC236}">
                <a16:creationId xmlns:a16="http://schemas.microsoft.com/office/drawing/2014/main" id="{4C4D0ECE-8D54-4D05-A14B-ACEC1433958F}"/>
              </a:ext>
            </a:extLst>
          </p:cNvPr>
          <p:cNvSpPr/>
          <p:nvPr/>
        </p:nvSpPr>
        <p:spPr>
          <a:xfrm>
            <a:off x="5108495" y="5677918"/>
            <a:ext cx="4093685" cy="384721"/>
          </a:xfrm>
          <a:prstGeom prst="rect">
            <a:avLst/>
          </a:prstGeom>
        </p:spPr>
        <p:txBody>
          <a:bodyPr wrap="none">
            <a:spAutoFit/>
          </a:bodyPr>
          <a:lstStyle/>
          <a:p>
            <a:pPr algn="ctr"/>
            <a:r>
              <a:rPr lang="fr-FR" b="1" dirty="0">
                <a:effectLst>
                  <a:outerShdw blurRad="38100" dist="38100" dir="2700000" algn="tl">
                    <a:srgbClr val="000000">
                      <a:alpha val="43137"/>
                    </a:srgbClr>
                  </a:outerShdw>
                </a:effectLst>
              </a:rPr>
              <a:t>|E&gt;  =  50% |</a:t>
            </a:r>
            <a:r>
              <a:rPr lang="fr-FR" i="1" dirty="0">
                <a:effectLst>
                  <a:outerShdw blurRad="38100" dist="38100" dir="2700000" algn="tl">
                    <a:srgbClr val="000000">
                      <a:alpha val="43137"/>
                    </a:srgbClr>
                  </a:outerShdw>
                </a:effectLst>
              </a:rPr>
              <a:t>M</a:t>
            </a:r>
            <a:r>
              <a:rPr lang="fr-FR" i="1" baseline="-25000" dirty="0">
                <a:effectLst>
                  <a:outerShdw blurRad="38100" dist="38100" dir="2700000" algn="tl">
                    <a:srgbClr val="000000">
                      <a:alpha val="43137"/>
                    </a:srgbClr>
                  </a:outerShdw>
                </a:effectLst>
              </a:rPr>
              <a:t>ORT</a:t>
            </a:r>
            <a:r>
              <a:rPr lang="fr-FR" b="1" dirty="0">
                <a:effectLst>
                  <a:outerShdw blurRad="38100" dist="38100" dir="2700000" algn="tl">
                    <a:srgbClr val="000000">
                      <a:alpha val="43137"/>
                    </a:srgbClr>
                  </a:outerShdw>
                </a:effectLst>
              </a:rPr>
              <a:t>&gt;  +  50% |</a:t>
            </a:r>
            <a:r>
              <a:rPr lang="fr-FR" i="1" dirty="0">
                <a:effectLst>
                  <a:outerShdw blurRad="38100" dist="38100" dir="2700000" algn="tl">
                    <a:srgbClr val="000000">
                      <a:alpha val="43137"/>
                    </a:srgbClr>
                  </a:outerShdw>
                </a:effectLst>
              </a:rPr>
              <a:t>V</a:t>
            </a:r>
            <a:r>
              <a:rPr lang="fr-FR" i="1" baseline="-25000" dirty="0">
                <a:effectLst>
                  <a:outerShdw blurRad="38100" dist="38100" dir="2700000" algn="tl">
                    <a:srgbClr val="000000">
                      <a:alpha val="43137"/>
                    </a:srgbClr>
                  </a:outerShdw>
                </a:effectLst>
              </a:rPr>
              <a:t>IVANT</a:t>
            </a:r>
            <a:r>
              <a:rPr lang="fr-FR" b="1" dirty="0">
                <a:effectLst>
                  <a:outerShdw blurRad="38100" dist="38100" dir="2700000" algn="tl">
                    <a:srgbClr val="000000">
                      <a:alpha val="43137"/>
                    </a:srgbClr>
                  </a:outerShdw>
                </a:effectLst>
              </a:rPr>
              <a:t>&gt;</a:t>
            </a:r>
          </a:p>
        </p:txBody>
      </p:sp>
      <p:sp>
        <p:nvSpPr>
          <p:cNvPr id="12" name="Rectangle 11">
            <a:extLst>
              <a:ext uri="{FF2B5EF4-FFF2-40B4-BE49-F238E27FC236}">
                <a16:creationId xmlns:a16="http://schemas.microsoft.com/office/drawing/2014/main" id="{9F876F4F-F0D4-4E2E-9BB5-0C642E933FCB}"/>
              </a:ext>
            </a:extLst>
          </p:cNvPr>
          <p:cNvSpPr/>
          <p:nvPr/>
        </p:nvSpPr>
        <p:spPr>
          <a:xfrm>
            <a:off x="331101" y="6126525"/>
            <a:ext cx="9289032" cy="400110"/>
          </a:xfrm>
          <a:prstGeom prst="rect">
            <a:avLst/>
          </a:prstGeom>
        </p:spPr>
        <p:txBody>
          <a:bodyPr wrap="square">
            <a:spAutoFit/>
          </a:bodyPr>
          <a:lstStyle/>
          <a:p>
            <a:r>
              <a:rPr lang="fr-FR" sz="2000" dirty="0"/>
              <a:t>On fixe une particule lorsqu’on la mesure =&gt; perte de l’état quantique superposé</a:t>
            </a:r>
          </a:p>
        </p:txBody>
      </p:sp>
    </p:spTree>
    <p:extLst>
      <p:ext uri="{BB962C8B-B14F-4D97-AF65-F5344CB8AC3E}">
        <p14:creationId xmlns:p14="http://schemas.microsoft.com/office/powerpoint/2010/main" val="12420561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72"/>
                                        </p:tgtEl>
                                        <p:attrNameLst>
                                          <p:attrName>style.visibility</p:attrName>
                                        </p:attrNameLst>
                                      </p:cBhvr>
                                      <p:to>
                                        <p:strVal val="visible"/>
                                      </p:to>
                                    </p:set>
                                    <p:animEffect transition="in" filter="fade">
                                      <p:cBhvr>
                                        <p:cTn id="27" dur="500"/>
                                        <p:tgtEl>
                                          <p:spTgt spid="717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8" grpId="0"/>
      <p:bldP spid="10" grpId="0"/>
      <p:bldP spid="11" grpId="0"/>
      <p:bldP spid="1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Ordinateur Quantique</a:t>
            </a:r>
          </a:p>
        </p:txBody>
      </p:sp>
      <p:graphicFrame>
        <p:nvGraphicFramePr>
          <p:cNvPr id="2" name="Tableau 1"/>
          <p:cNvGraphicFramePr>
            <a:graphicFrameLocks noGrp="1"/>
          </p:cNvGraphicFramePr>
          <p:nvPr/>
        </p:nvGraphicFramePr>
        <p:xfrm>
          <a:off x="162661" y="2622420"/>
          <a:ext cx="4824536" cy="2992120"/>
        </p:xfrm>
        <a:graphic>
          <a:graphicData uri="http://schemas.openxmlformats.org/drawingml/2006/table">
            <a:tbl>
              <a:tblPr firstRow="1" bandRow="1">
                <a:tableStyleId>{21E4AEA4-8DFA-4A89-87EB-49C32662AFE0}</a:tableStyleId>
              </a:tblPr>
              <a:tblGrid>
                <a:gridCol w="585208">
                  <a:extLst>
                    <a:ext uri="{9D8B030D-6E8A-4147-A177-3AD203B41FA5}">
                      <a16:colId xmlns:a16="http://schemas.microsoft.com/office/drawing/2014/main" val="20000"/>
                    </a:ext>
                  </a:extLst>
                </a:gridCol>
                <a:gridCol w="365755">
                  <a:extLst>
                    <a:ext uri="{9D8B030D-6E8A-4147-A177-3AD203B41FA5}">
                      <a16:colId xmlns:a16="http://schemas.microsoft.com/office/drawing/2014/main" val="20001"/>
                    </a:ext>
                  </a:extLst>
                </a:gridCol>
                <a:gridCol w="365755">
                  <a:extLst>
                    <a:ext uri="{9D8B030D-6E8A-4147-A177-3AD203B41FA5}">
                      <a16:colId xmlns:a16="http://schemas.microsoft.com/office/drawing/2014/main" val="20002"/>
                    </a:ext>
                  </a:extLst>
                </a:gridCol>
                <a:gridCol w="365755">
                  <a:extLst>
                    <a:ext uri="{9D8B030D-6E8A-4147-A177-3AD203B41FA5}">
                      <a16:colId xmlns:a16="http://schemas.microsoft.com/office/drawing/2014/main" val="20003"/>
                    </a:ext>
                  </a:extLst>
                </a:gridCol>
                <a:gridCol w="365755">
                  <a:extLst>
                    <a:ext uri="{9D8B030D-6E8A-4147-A177-3AD203B41FA5}">
                      <a16:colId xmlns:a16="http://schemas.microsoft.com/office/drawing/2014/main" val="20004"/>
                    </a:ext>
                  </a:extLst>
                </a:gridCol>
                <a:gridCol w="365755">
                  <a:extLst>
                    <a:ext uri="{9D8B030D-6E8A-4147-A177-3AD203B41FA5}">
                      <a16:colId xmlns:a16="http://schemas.microsoft.com/office/drawing/2014/main" val="20005"/>
                    </a:ext>
                  </a:extLst>
                </a:gridCol>
                <a:gridCol w="365755">
                  <a:extLst>
                    <a:ext uri="{9D8B030D-6E8A-4147-A177-3AD203B41FA5}">
                      <a16:colId xmlns:a16="http://schemas.microsoft.com/office/drawing/2014/main" val="20006"/>
                    </a:ext>
                  </a:extLst>
                </a:gridCol>
                <a:gridCol w="365755">
                  <a:extLst>
                    <a:ext uri="{9D8B030D-6E8A-4147-A177-3AD203B41FA5}">
                      <a16:colId xmlns:a16="http://schemas.microsoft.com/office/drawing/2014/main" val="20007"/>
                    </a:ext>
                  </a:extLst>
                </a:gridCol>
                <a:gridCol w="365755">
                  <a:extLst>
                    <a:ext uri="{9D8B030D-6E8A-4147-A177-3AD203B41FA5}">
                      <a16:colId xmlns:a16="http://schemas.microsoft.com/office/drawing/2014/main" val="20008"/>
                    </a:ext>
                  </a:extLst>
                </a:gridCol>
                <a:gridCol w="593208">
                  <a:extLst>
                    <a:ext uri="{9D8B030D-6E8A-4147-A177-3AD203B41FA5}">
                      <a16:colId xmlns:a16="http://schemas.microsoft.com/office/drawing/2014/main" val="20009"/>
                    </a:ext>
                  </a:extLst>
                </a:gridCol>
                <a:gridCol w="720080">
                  <a:extLst>
                    <a:ext uri="{9D8B030D-6E8A-4147-A177-3AD203B41FA5}">
                      <a16:colId xmlns:a16="http://schemas.microsoft.com/office/drawing/2014/main" val="20010"/>
                    </a:ext>
                  </a:extLst>
                </a:gridCol>
              </a:tblGrid>
              <a:tr h="370840">
                <a:tc>
                  <a:txBody>
                    <a:bodyPr/>
                    <a:lstStyle/>
                    <a:p>
                      <a:pPr algn="ctr"/>
                      <a:r>
                        <a:rPr lang="fr-FR" sz="1000" dirty="0">
                          <a:effectLst>
                            <a:outerShdw blurRad="38100" dist="38100" dir="2700000" algn="tl">
                              <a:srgbClr val="000000">
                                <a:alpha val="43137"/>
                              </a:srgbClr>
                            </a:outerShdw>
                          </a:effectLst>
                        </a:rPr>
                        <a:t>Valeur</a:t>
                      </a:r>
                    </a:p>
                  </a:txBody>
                  <a:tcPr/>
                </a:tc>
                <a:tc>
                  <a:txBody>
                    <a:bodyPr/>
                    <a:lstStyle/>
                    <a:p>
                      <a:pPr algn="ctr"/>
                      <a:r>
                        <a:rPr lang="fr-FR" sz="1000" dirty="0">
                          <a:effectLst>
                            <a:outerShdw blurRad="38100" dist="38100" dir="2700000" algn="tl">
                              <a:srgbClr val="000000">
                                <a:alpha val="43137"/>
                              </a:srgbClr>
                            </a:outerShdw>
                          </a:effectLst>
                        </a:rPr>
                        <a:t>bit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effectLst>
                            <a:outerShdw blurRad="38100" dist="38100" dir="2700000" algn="tl">
                              <a:srgbClr val="000000">
                                <a:alpha val="43137"/>
                              </a:srgbClr>
                            </a:outerShdw>
                          </a:effectLst>
                        </a:rPr>
                        <a:t>bit</a:t>
                      </a:r>
                    </a:p>
                    <a:p>
                      <a:pPr algn="ctr"/>
                      <a:endParaRPr lang="fr-FR" sz="1000" dirty="0">
                        <a:effectLst>
                          <a:outerShdw blurRad="38100" dist="38100" dir="2700000" algn="tl">
                            <a:srgbClr val="000000">
                              <a:alpha val="43137"/>
                            </a:srgbClr>
                          </a:outerShdw>
                        </a:effectLst>
                      </a:endParaRPr>
                    </a:p>
                  </a:txBody>
                  <a:tcPr/>
                </a:tc>
                <a:tc>
                  <a:txBody>
                    <a:bodyPr/>
                    <a:lstStyle/>
                    <a:p>
                      <a:pPr algn="ctr"/>
                      <a:r>
                        <a:rPr lang="fr-FR" sz="1000" dirty="0">
                          <a:effectLst>
                            <a:outerShdw blurRad="38100" dist="38100" dir="2700000" algn="tl">
                              <a:srgbClr val="000000">
                                <a:alpha val="43137"/>
                              </a:srgbClr>
                            </a:outerShdw>
                          </a:effectLst>
                        </a:rPr>
                        <a:t>carré</a:t>
                      </a:r>
                    </a:p>
                  </a:txBody>
                  <a:tcPr/>
                </a:tc>
                <a:tc>
                  <a:txBody>
                    <a:bodyPr/>
                    <a:lstStyle/>
                    <a:p>
                      <a:pPr algn="ctr"/>
                      <a:r>
                        <a:rPr lang="fr-FR" sz="1000" dirty="0">
                          <a:effectLst>
                            <a:outerShdw blurRad="38100" dist="38100" dir="2700000" algn="tl">
                              <a:srgbClr val="000000">
                                <a:alpha val="43137"/>
                              </a:srgbClr>
                            </a:outerShdw>
                          </a:effectLst>
                        </a:rPr>
                        <a:t>cube</a:t>
                      </a:r>
                    </a:p>
                  </a:txBody>
                  <a:tcPr/>
                </a:tc>
                <a:extLst>
                  <a:ext uri="{0D108BD9-81ED-4DB2-BD59-A6C34878D82A}">
                    <a16:rowId xmlns:a16="http://schemas.microsoft.com/office/drawing/2014/main" val="10000"/>
                  </a:ext>
                </a:extLst>
              </a:tr>
              <a:tr h="370840">
                <a:tc>
                  <a:txBody>
                    <a:bodyPr/>
                    <a:lstStyle/>
                    <a:p>
                      <a:pPr algn="ctr"/>
                      <a:r>
                        <a:rPr lang="fr-FR" sz="1200" dirty="0"/>
                        <a:t>1</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1</a:t>
                      </a:r>
                    </a:p>
                  </a:txBody>
                  <a:tcPr/>
                </a:tc>
                <a:tc>
                  <a:txBody>
                    <a:bodyPr/>
                    <a:lstStyle/>
                    <a:p>
                      <a:pPr algn="ctr"/>
                      <a:r>
                        <a:rPr lang="fr-FR" sz="1200" dirty="0"/>
                        <a:t>1</a:t>
                      </a:r>
                    </a:p>
                  </a:txBody>
                  <a:tcPr/>
                </a:tc>
                <a:extLst>
                  <a:ext uri="{0D108BD9-81ED-4DB2-BD59-A6C34878D82A}">
                    <a16:rowId xmlns:a16="http://schemas.microsoft.com/office/drawing/2014/main" val="10001"/>
                  </a:ext>
                </a:extLst>
              </a:tr>
              <a:tr h="370840">
                <a:tc>
                  <a:txBody>
                    <a:bodyPr/>
                    <a:lstStyle/>
                    <a:p>
                      <a:pPr algn="ctr"/>
                      <a:r>
                        <a:rPr lang="fr-FR" sz="1200" dirty="0"/>
                        <a:t>2</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0</a:t>
                      </a:r>
                    </a:p>
                  </a:txBody>
                  <a:tcPr/>
                </a:tc>
                <a:tc>
                  <a:txBody>
                    <a:bodyPr/>
                    <a:lstStyle/>
                    <a:p>
                      <a:pPr algn="ctr"/>
                      <a:r>
                        <a:rPr lang="fr-FR" sz="1200" dirty="0"/>
                        <a:t>4</a:t>
                      </a:r>
                    </a:p>
                  </a:txBody>
                  <a:tcPr/>
                </a:tc>
                <a:tc>
                  <a:txBody>
                    <a:bodyPr/>
                    <a:lstStyle/>
                    <a:p>
                      <a:pPr algn="ctr"/>
                      <a:r>
                        <a:rPr lang="fr-FR" sz="1200" dirty="0"/>
                        <a:t>8</a:t>
                      </a:r>
                    </a:p>
                  </a:txBody>
                  <a:tcPr/>
                </a:tc>
                <a:extLst>
                  <a:ext uri="{0D108BD9-81ED-4DB2-BD59-A6C34878D82A}">
                    <a16:rowId xmlns:a16="http://schemas.microsoft.com/office/drawing/2014/main" val="10002"/>
                  </a:ext>
                </a:extLst>
              </a:tr>
              <a:tr h="370840">
                <a:tc>
                  <a:txBody>
                    <a:bodyPr/>
                    <a:lstStyle/>
                    <a:p>
                      <a:pPr algn="ctr"/>
                      <a:r>
                        <a:rPr lang="fr-FR" sz="1200" dirty="0"/>
                        <a:t>3</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1</a:t>
                      </a:r>
                    </a:p>
                  </a:txBody>
                  <a:tcPr/>
                </a:tc>
                <a:tc>
                  <a:txBody>
                    <a:bodyPr/>
                    <a:lstStyle/>
                    <a:p>
                      <a:pPr algn="ctr"/>
                      <a:r>
                        <a:rPr lang="fr-FR" sz="1200" dirty="0"/>
                        <a:t>9</a:t>
                      </a:r>
                    </a:p>
                  </a:txBody>
                  <a:tcPr/>
                </a:tc>
                <a:tc>
                  <a:txBody>
                    <a:bodyPr/>
                    <a:lstStyle/>
                    <a:p>
                      <a:pPr algn="ctr"/>
                      <a:r>
                        <a:rPr lang="fr-FR" sz="1200" dirty="0"/>
                        <a:t>27</a:t>
                      </a:r>
                    </a:p>
                  </a:txBody>
                  <a:tcPr/>
                </a:tc>
                <a:extLst>
                  <a:ext uri="{0D108BD9-81ED-4DB2-BD59-A6C34878D82A}">
                    <a16:rowId xmlns:a16="http://schemas.microsoft.com/office/drawing/2014/main" val="10003"/>
                  </a:ext>
                </a:extLst>
              </a:tr>
              <a:tr h="370840">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extLst>
                  <a:ext uri="{0D108BD9-81ED-4DB2-BD59-A6C34878D82A}">
                    <a16:rowId xmlns:a16="http://schemas.microsoft.com/office/drawing/2014/main" val="10004"/>
                  </a:ext>
                </a:extLst>
              </a:tr>
              <a:tr h="370840">
                <a:tc>
                  <a:txBody>
                    <a:bodyPr/>
                    <a:lstStyle/>
                    <a:p>
                      <a:pPr algn="ctr"/>
                      <a:r>
                        <a:rPr lang="fr-FR" sz="1200" dirty="0"/>
                        <a:t>10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0</a:t>
                      </a:r>
                    </a:p>
                  </a:txBody>
                  <a:tcPr/>
                </a:tc>
                <a:tc>
                  <a:txBody>
                    <a:bodyPr/>
                    <a:lstStyle/>
                    <a:p>
                      <a:pPr algn="ctr"/>
                      <a:r>
                        <a:rPr lang="fr-FR" sz="1200" dirty="0"/>
                        <a:t>100</a:t>
                      </a:r>
                    </a:p>
                  </a:txBody>
                  <a:tcPr/>
                </a:tc>
                <a:tc>
                  <a:txBody>
                    <a:bodyPr/>
                    <a:lstStyle/>
                    <a:p>
                      <a:pPr algn="ctr"/>
                      <a:r>
                        <a:rPr lang="fr-FR" sz="1200" dirty="0"/>
                        <a:t>10000</a:t>
                      </a:r>
                    </a:p>
                  </a:txBody>
                  <a:tcPr/>
                </a:tc>
                <a:extLst>
                  <a:ext uri="{0D108BD9-81ED-4DB2-BD59-A6C34878D82A}">
                    <a16:rowId xmlns:a16="http://schemas.microsoft.com/office/drawing/2014/main" val="10005"/>
                  </a:ext>
                </a:extLst>
              </a:tr>
              <a:tr h="370840">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tc>
                  <a:txBody>
                    <a:bodyPr/>
                    <a:lstStyle/>
                    <a:p>
                      <a:pPr algn="ctr"/>
                      <a:r>
                        <a:rPr lang="fr-FR" sz="1200" dirty="0"/>
                        <a:t>…</a:t>
                      </a:r>
                    </a:p>
                  </a:txBody>
                  <a:tcPr/>
                </a:tc>
                <a:extLst>
                  <a:ext uri="{0D108BD9-81ED-4DB2-BD59-A6C34878D82A}">
                    <a16:rowId xmlns:a16="http://schemas.microsoft.com/office/drawing/2014/main" val="10006"/>
                  </a:ext>
                </a:extLst>
              </a:tr>
              <a:tr h="370840">
                <a:tc>
                  <a:txBody>
                    <a:bodyPr/>
                    <a:lstStyle/>
                    <a:p>
                      <a:pPr algn="ctr"/>
                      <a:r>
                        <a:rPr lang="fr-FR" sz="1200" dirty="0"/>
                        <a:t>69</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0</a:t>
                      </a:r>
                    </a:p>
                  </a:txBody>
                  <a:tcPr/>
                </a:tc>
                <a:tc>
                  <a:txBody>
                    <a:bodyPr/>
                    <a:lstStyle/>
                    <a:p>
                      <a:pPr algn="ctr"/>
                      <a:r>
                        <a:rPr lang="fr-FR" sz="1200" dirty="0"/>
                        <a:t>1</a:t>
                      </a:r>
                    </a:p>
                  </a:txBody>
                  <a:tcPr/>
                </a:tc>
                <a:tc>
                  <a:txBody>
                    <a:bodyPr/>
                    <a:lstStyle/>
                    <a:p>
                      <a:pPr algn="ctr"/>
                      <a:r>
                        <a:rPr lang="fr-FR" sz="1200" dirty="0"/>
                        <a:t>4761</a:t>
                      </a:r>
                    </a:p>
                  </a:txBody>
                  <a:tcPr/>
                </a:tc>
                <a:tc>
                  <a:txBody>
                    <a:bodyPr/>
                    <a:lstStyle/>
                    <a:p>
                      <a:pPr algn="ctr"/>
                      <a:r>
                        <a:rPr lang="fr-FR" sz="1200" dirty="0"/>
                        <a:t>328509</a:t>
                      </a:r>
                    </a:p>
                  </a:txBody>
                  <a:tcPr/>
                </a:tc>
                <a:extLst>
                  <a:ext uri="{0D108BD9-81ED-4DB2-BD59-A6C34878D82A}">
                    <a16:rowId xmlns:a16="http://schemas.microsoft.com/office/drawing/2014/main" val="10007"/>
                  </a:ext>
                </a:extLst>
              </a:tr>
            </a:tbl>
          </a:graphicData>
        </a:graphic>
      </p:graphicFrame>
      <p:graphicFrame>
        <p:nvGraphicFramePr>
          <p:cNvPr id="5" name="Tableau 4"/>
          <p:cNvGraphicFramePr>
            <a:graphicFrameLocks noGrp="1"/>
          </p:cNvGraphicFramePr>
          <p:nvPr/>
        </p:nvGraphicFramePr>
        <p:xfrm>
          <a:off x="5097016" y="2622420"/>
          <a:ext cx="4646323" cy="919480"/>
        </p:xfrm>
        <a:graphic>
          <a:graphicData uri="http://schemas.openxmlformats.org/drawingml/2006/table">
            <a:tbl>
              <a:tblPr firstRow="1" bandRow="1">
                <a:tableStyleId>{21E4AEA4-8DFA-4A89-87EB-49C32662AFE0}</a:tableStyleId>
              </a:tblPr>
              <a:tblGrid>
                <a:gridCol w="613875">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504056">
                  <a:extLst>
                    <a:ext uri="{9D8B030D-6E8A-4147-A177-3AD203B41FA5}">
                      <a16:colId xmlns:a16="http://schemas.microsoft.com/office/drawing/2014/main" val="20002"/>
                    </a:ext>
                  </a:extLst>
                </a:gridCol>
                <a:gridCol w="504056">
                  <a:extLst>
                    <a:ext uri="{9D8B030D-6E8A-4147-A177-3AD203B41FA5}">
                      <a16:colId xmlns:a16="http://schemas.microsoft.com/office/drawing/2014/main" val="20003"/>
                    </a:ext>
                  </a:extLst>
                </a:gridCol>
                <a:gridCol w="504056">
                  <a:extLst>
                    <a:ext uri="{9D8B030D-6E8A-4147-A177-3AD203B41FA5}">
                      <a16:colId xmlns:a16="http://schemas.microsoft.com/office/drawing/2014/main" val="20004"/>
                    </a:ext>
                  </a:extLst>
                </a:gridCol>
                <a:gridCol w="504056">
                  <a:extLst>
                    <a:ext uri="{9D8B030D-6E8A-4147-A177-3AD203B41FA5}">
                      <a16:colId xmlns:a16="http://schemas.microsoft.com/office/drawing/2014/main" val="20005"/>
                    </a:ext>
                  </a:extLst>
                </a:gridCol>
                <a:gridCol w="504056">
                  <a:extLst>
                    <a:ext uri="{9D8B030D-6E8A-4147-A177-3AD203B41FA5}">
                      <a16:colId xmlns:a16="http://schemas.microsoft.com/office/drawing/2014/main" val="20006"/>
                    </a:ext>
                  </a:extLst>
                </a:gridCol>
                <a:gridCol w="504056">
                  <a:extLst>
                    <a:ext uri="{9D8B030D-6E8A-4147-A177-3AD203B41FA5}">
                      <a16:colId xmlns:a16="http://schemas.microsoft.com/office/drawing/2014/main" val="20007"/>
                    </a:ext>
                  </a:extLst>
                </a:gridCol>
                <a:gridCol w="504056">
                  <a:extLst>
                    <a:ext uri="{9D8B030D-6E8A-4147-A177-3AD203B41FA5}">
                      <a16:colId xmlns:a16="http://schemas.microsoft.com/office/drawing/2014/main" val="20008"/>
                    </a:ext>
                  </a:extLst>
                </a:gridCol>
              </a:tblGrid>
              <a:tr h="548640">
                <a:tc>
                  <a:txBody>
                    <a:bodyPr/>
                    <a:lstStyle/>
                    <a:p>
                      <a:pPr algn="ctr"/>
                      <a:r>
                        <a:rPr lang="fr-FR" sz="1000" dirty="0">
                          <a:effectLst>
                            <a:outerShdw blurRad="38100" dist="38100" dir="2700000" algn="tl">
                              <a:srgbClr val="000000">
                                <a:alpha val="43137"/>
                              </a:srgbClr>
                            </a:outerShdw>
                          </a:effectLst>
                        </a:rPr>
                        <a:t>Valeur</a:t>
                      </a:r>
                    </a:p>
                  </a:txBody>
                  <a:tcPr/>
                </a:tc>
                <a:tc>
                  <a:txBody>
                    <a:bodyPr/>
                    <a:lstStyle/>
                    <a:p>
                      <a:pPr algn="ct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algn="ct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algn="ct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err="1">
                          <a:effectLst>
                            <a:outerShdw blurRad="38100" dist="38100" dir="2700000" algn="tl">
                              <a:srgbClr val="000000">
                                <a:alpha val="43137"/>
                              </a:srgbClr>
                            </a:outerShdw>
                          </a:effectLst>
                        </a:rPr>
                        <a:t>qubit</a:t>
                      </a:r>
                      <a:endParaRPr lang="fr-FR" sz="1000"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10000"/>
                  </a:ext>
                </a:extLst>
              </a:tr>
              <a:tr h="370840">
                <a:tc>
                  <a:txBody>
                    <a:bodyPr/>
                    <a:lstStyle/>
                    <a:p>
                      <a:pPr algn="ctr"/>
                      <a:r>
                        <a:rPr lang="fr-FR" sz="1200" dirty="0"/>
                        <a:t>0-127</a:t>
                      </a:r>
                    </a:p>
                  </a:txBody>
                  <a:tcPr/>
                </a:tc>
                <a:tc>
                  <a:txBody>
                    <a:bodyPr/>
                    <a:lstStyle/>
                    <a:p>
                      <a:pPr algn="ctr"/>
                      <a:r>
                        <a:rPr lang="fr-FR" sz="1200" dirty="0"/>
                        <a:t>0-1</a:t>
                      </a:r>
                    </a:p>
                  </a:txBody>
                  <a:tcPr/>
                </a:tc>
                <a:tc>
                  <a:txBody>
                    <a:bodyPr/>
                    <a:lstStyle/>
                    <a:p>
                      <a:pPr algn="ctr"/>
                      <a:r>
                        <a:rPr lang="fr-FR" sz="1200" dirty="0"/>
                        <a:t>0-1</a:t>
                      </a:r>
                    </a:p>
                  </a:txBody>
                  <a:tcPr/>
                </a:tc>
                <a:tc>
                  <a:txBody>
                    <a:bodyPr/>
                    <a:lstStyle/>
                    <a:p>
                      <a:pPr algn="ctr"/>
                      <a:r>
                        <a:rPr lang="fr-FR" sz="1200" dirty="0"/>
                        <a:t>0-1</a:t>
                      </a:r>
                    </a:p>
                  </a:txBody>
                  <a:tcPr/>
                </a:tc>
                <a:tc>
                  <a:txBody>
                    <a:bodyPr/>
                    <a:lstStyle/>
                    <a:p>
                      <a:pPr algn="ctr"/>
                      <a:r>
                        <a:rPr lang="fr-FR" sz="1200" dirty="0"/>
                        <a:t>0-1</a:t>
                      </a:r>
                    </a:p>
                  </a:txBody>
                  <a:tcPr/>
                </a:tc>
                <a:tc>
                  <a:txBody>
                    <a:bodyPr/>
                    <a:lstStyle/>
                    <a:p>
                      <a:pPr algn="ctr"/>
                      <a:r>
                        <a:rPr lang="fr-FR" sz="1200" dirty="0"/>
                        <a:t>0-1</a:t>
                      </a:r>
                    </a:p>
                  </a:txBody>
                  <a:tcPr/>
                </a:tc>
                <a:tc>
                  <a:txBody>
                    <a:bodyPr/>
                    <a:lstStyle/>
                    <a:p>
                      <a:pPr algn="ctr"/>
                      <a:r>
                        <a:rPr lang="fr-FR" sz="1200" dirty="0"/>
                        <a:t>0-1</a:t>
                      </a:r>
                    </a:p>
                  </a:txBody>
                  <a:tcPr/>
                </a:tc>
                <a:tc>
                  <a:txBody>
                    <a:bodyPr/>
                    <a:lstStyle/>
                    <a:p>
                      <a:pPr algn="ctr"/>
                      <a:r>
                        <a:rPr lang="fr-FR" sz="1200" dirty="0"/>
                        <a:t>0-1</a:t>
                      </a:r>
                    </a:p>
                  </a:txBody>
                  <a:tcPr/>
                </a:tc>
                <a:tc>
                  <a:txBody>
                    <a:bodyPr/>
                    <a:lstStyle/>
                    <a:p>
                      <a:pPr algn="ctr"/>
                      <a:r>
                        <a:rPr lang="fr-FR" sz="1200" dirty="0"/>
                        <a:t>0-1</a:t>
                      </a:r>
                    </a:p>
                  </a:txBody>
                  <a:tcPr/>
                </a:tc>
                <a:extLst>
                  <a:ext uri="{0D108BD9-81ED-4DB2-BD59-A6C34878D82A}">
                    <a16:rowId xmlns:a16="http://schemas.microsoft.com/office/drawing/2014/main" val="10001"/>
                  </a:ext>
                </a:extLst>
              </a:tr>
            </a:tbl>
          </a:graphicData>
        </a:graphic>
      </p:graphicFrame>
      <p:sp>
        <p:nvSpPr>
          <p:cNvPr id="9" name="ZoneTexte 8"/>
          <p:cNvSpPr txBox="1"/>
          <p:nvPr/>
        </p:nvSpPr>
        <p:spPr>
          <a:xfrm>
            <a:off x="200472" y="1852269"/>
            <a:ext cx="9361040" cy="338554"/>
          </a:xfrm>
          <a:prstGeom prst="rect">
            <a:avLst/>
          </a:prstGeom>
          <a:noFill/>
        </p:spPr>
        <p:txBody>
          <a:bodyPr wrap="square" rtlCol="0">
            <a:spAutoFit/>
          </a:bodyPr>
          <a:lstStyle/>
          <a:p>
            <a:r>
              <a:rPr lang="fr-FR" sz="1600" dirty="0"/>
              <a:t>Chercher le nombre dont le carré et le cube contiennent les chiffres 0,1,2,3,4,5,6,7,8 et 9</a:t>
            </a:r>
          </a:p>
        </p:txBody>
      </p:sp>
      <p:sp>
        <p:nvSpPr>
          <p:cNvPr id="4" name="Rectangle 3"/>
          <p:cNvSpPr/>
          <p:nvPr/>
        </p:nvSpPr>
        <p:spPr>
          <a:xfrm>
            <a:off x="1208584" y="2196226"/>
            <a:ext cx="2411238" cy="338554"/>
          </a:xfrm>
          <a:prstGeom prst="rect">
            <a:avLst/>
          </a:prstGeom>
        </p:spPr>
        <p:txBody>
          <a:bodyPr wrap="none">
            <a:spAutoFit/>
          </a:bodyPr>
          <a:lstStyle/>
          <a:p>
            <a:r>
              <a:rPr lang="fr-FR" sz="1600" b="1" dirty="0">
                <a:effectLst>
                  <a:outerShdw blurRad="38100" dist="38100" dir="2700000" algn="tl">
                    <a:srgbClr val="000000">
                      <a:alpha val="43137"/>
                    </a:srgbClr>
                  </a:outerShdw>
                </a:effectLst>
              </a:rPr>
              <a:t>Ordinateur traditionnel</a:t>
            </a:r>
          </a:p>
        </p:txBody>
      </p:sp>
      <p:sp>
        <p:nvSpPr>
          <p:cNvPr id="10" name="Rectangle 9"/>
          <p:cNvSpPr/>
          <p:nvPr/>
        </p:nvSpPr>
        <p:spPr>
          <a:xfrm>
            <a:off x="5961112" y="2190823"/>
            <a:ext cx="2271776" cy="338554"/>
          </a:xfrm>
          <a:prstGeom prst="rect">
            <a:avLst/>
          </a:prstGeom>
        </p:spPr>
        <p:txBody>
          <a:bodyPr wrap="none">
            <a:spAutoFit/>
          </a:bodyPr>
          <a:lstStyle/>
          <a:p>
            <a:r>
              <a:rPr lang="fr-FR" sz="1600" b="1" dirty="0">
                <a:effectLst>
                  <a:outerShdw blurRad="38100" dist="38100" dir="2700000" algn="tl">
                    <a:srgbClr val="000000">
                      <a:alpha val="43137"/>
                    </a:srgbClr>
                  </a:outerShdw>
                </a:effectLst>
              </a:rPr>
              <a:t>Ordinateur quantique</a:t>
            </a:r>
          </a:p>
        </p:txBody>
      </p:sp>
      <p:sp>
        <p:nvSpPr>
          <p:cNvPr id="11" name="Espace réservé du contenu 2"/>
          <p:cNvSpPr>
            <a:spLocks noGrp="1"/>
          </p:cNvSpPr>
          <p:nvPr>
            <p:ph idx="1"/>
          </p:nvPr>
        </p:nvSpPr>
        <p:spPr>
          <a:xfrm>
            <a:off x="272480" y="1556793"/>
            <a:ext cx="9289032" cy="432047"/>
          </a:xfrm>
        </p:spPr>
        <p:txBody>
          <a:bodyPr/>
          <a:lstStyle/>
          <a:p>
            <a:pPr lvl="0" defTabSz="957816">
              <a:spcAft>
                <a:spcPts val="0"/>
              </a:spcAft>
            </a:pPr>
            <a:r>
              <a:rPr lang="fr-FR" sz="1800" b="1" cap="small" dirty="0">
                <a:solidFill>
                  <a:srgbClr val="222221"/>
                </a:solidFill>
                <a:effectLst>
                  <a:outerShdw blurRad="38100" dist="38100" dir="2700000" algn="tl">
                    <a:srgbClr val="000000">
                      <a:alpha val="43137"/>
                    </a:srgbClr>
                  </a:outerShdw>
                </a:effectLst>
              </a:rPr>
              <a:t>Problème informatique</a:t>
            </a:r>
            <a:endParaRPr lang="fr-FR" dirty="0"/>
          </a:p>
        </p:txBody>
      </p:sp>
      <p:sp>
        <p:nvSpPr>
          <p:cNvPr id="6" name="Flèche : bas 5">
            <a:extLst>
              <a:ext uri="{FF2B5EF4-FFF2-40B4-BE49-F238E27FC236}">
                <a16:creationId xmlns:a16="http://schemas.microsoft.com/office/drawing/2014/main" id="{16DD14FA-29D3-467F-A8D0-112915EE3B90}"/>
              </a:ext>
            </a:extLst>
          </p:cNvPr>
          <p:cNvSpPr/>
          <p:nvPr/>
        </p:nvSpPr>
        <p:spPr>
          <a:xfrm>
            <a:off x="7240157" y="3612149"/>
            <a:ext cx="360040" cy="28803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7" name="ZoneTexte 6">
            <a:extLst>
              <a:ext uri="{FF2B5EF4-FFF2-40B4-BE49-F238E27FC236}">
                <a16:creationId xmlns:a16="http://schemas.microsoft.com/office/drawing/2014/main" id="{610F1C81-53CF-4CA8-95B1-891C9E1EC9E0}"/>
              </a:ext>
            </a:extLst>
          </p:cNvPr>
          <p:cNvSpPr txBox="1"/>
          <p:nvPr/>
        </p:nvSpPr>
        <p:spPr>
          <a:xfrm>
            <a:off x="5063252" y="4006203"/>
            <a:ext cx="4502307" cy="338554"/>
          </a:xfrm>
          <a:prstGeom prst="rect">
            <a:avLst/>
          </a:prstGeom>
          <a:noFill/>
        </p:spPr>
        <p:txBody>
          <a:bodyPr wrap="square" rtlCol="0">
            <a:spAutoFit/>
          </a:bodyPr>
          <a:lstStyle/>
          <a:p>
            <a:pPr algn="ctr"/>
            <a:r>
              <a:rPr lang="fr-FR" sz="1600" i="1" dirty="0"/>
              <a:t>Lecture du résultat : 69 </a:t>
            </a:r>
            <a:r>
              <a:rPr lang="fr-FR" sz="1600" dirty="0"/>
              <a:t>=&gt; </a:t>
            </a:r>
            <a:r>
              <a:rPr lang="fr-FR" sz="1600" b="1" dirty="0"/>
              <a:t>1 seconde</a:t>
            </a:r>
          </a:p>
        </p:txBody>
      </p:sp>
      <p:sp>
        <p:nvSpPr>
          <p:cNvPr id="13" name="Flèche : bas 12">
            <a:extLst>
              <a:ext uri="{FF2B5EF4-FFF2-40B4-BE49-F238E27FC236}">
                <a16:creationId xmlns:a16="http://schemas.microsoft.com/office/drawing/2014/main" id="{9AC38DA6-ACD4-4D68-AD46-C4C2A081727E}"/>
              </a:ext>
            </a:extLst>
          </p:cNvPr>
          <p:cNvSpPr/>
          <p:nvPr/>
        </p:nvSpPr>
        <p:spPr>
          <a:xfrm>
            <a:off x="2343613" y="5692661"/>
            <a:ext cx="360040" cy="28803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4" name="ZoneTexte 13">
            <a:extLst>
              <a:ext uri="{FF2B5EF4-FFF2-40B4-BE49-F238E27FC236}">
                <a16:creationId xmlns:a16="http://schemas.microsoft.com/office/drawing/2014/main" id="{D39392AC-033C-41BD-BB97-4552533C6C67}"/>
              </a:ext>
            </a:extLst>
          </p:cNvPr>
          <p:cNvSpPr txBox="1"/>
          <p:nvPr/>
        </p:nvSpPr>
        <p:spPr>
          <a:xfrm>
            <a:off x="208293" y="5990385"/>
            <a:ext cx="4502307" cy="338554"/>
          </a:xfrm>
          <a:prstGeom prst="rect">
            <a:avLst/>
          </a:prstGeom>
          <a:noFill/>
        </p:spPr>
        <p:txBody>
          <a:bodyPr wrap="square" rtlCol="0">
            <a:spAutoFit/>
          </a:bodyPr>
          <a:lstStyle/>
          <a:p>
            <a:pPr algn="ctr"/>
            <a:r>
              <a:rPr lang="fr-FR" sz="1600" i="1" dirty="0"/>
              <a:t>Résultat : 69 </a:t>
            </a:r>
            <a:r>
              <a:rPr lang="fr-FR" sz="1600" dirty="0"/>
              <a:t>=&gt; </a:t>
            </a:r>
            <a:r>
              <a:rPr lang="fr-FR" sz="1600" b="1" dirty="0"/>
              <a:t>69 secondes</a:t>
            </a:r>
          </a:p>
        </p:txBody>
      </p:sp>
    </p:spTree>
    <p:extLst>
      <p:ext uri="{BB962C8B-B14F-4D97-AF65-F5344CB8AC3E}">
        <p14:creationId xmlns:p14="http://schemas.microsoft.com/office/powerpoint/2010/main" val="20282467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6" grpId="0" animBg="1"/>
      <p:bldP spid="7" grpId="0"/>
      <p:bldP spid="13" grpId="0" animBg="1"/>
      <p:bldP spid="1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16496" y="1556792"/>
            <a:ext cx="7839074" cy="4322301"/>
          </a:xfrm>
        </p:spPr>
        <p:txBody>
          <a:bodyPr/>
          <a:lstStyle/>
          <a:p>
            <a:r>
              <a:rPr lang="fr-FR" b="1" cap="small" dirty="0">
                <a:solidFill>
                  <a:srgbClr val="222221"/>
                </a:solidFill>
                <a:effectLst>
                  <a:outerShdw blurRad="38100" dist="38100" dir="2700000" algn="tl">
                    <a:srgbClr val="000000">
                      <a:alpha val="43137"/>
                    </a:srgbClr>
                  </a:outerShdw>
                </a:effectLst>
              </a:rPr>
              <a:t>Algorithme de </a:t>
            </a:r>
            <a:r>
              <a:rPr lang="fr-FR" b="1" cap="small" dirty="0" err="1">
                <a:solidFill>
                  <a:srgbClr val="222221"/>
                </a:solidFill>
                <a:effectLst>
                  <a:outerShdw blurRad="38100" dist="38100" dir="2700000" algn="tl">
                    <a:srgbClr val="000000">
                      <a:alpha val="43137"/>
                    </a:srgbClr>
                  </a:outerShdw>
                </a:effectLst>
              </a:rPr>
              <a:t>Shor</a:t>
            </a:r>
            <a:endParaRPr lang="fr-FR" b="1" cap="small" dirty="0">
              <a:solidFill>
                <a:srgbClr val="222221"/>
              </a:solidFill>
              <a:effectLst>
                <a:outerShdw blurRad="38100" dist="38100" dir="2700000" algn="tl">
                  <a:srgbClr val="000000">
                    <a:alpha val="43137"/>
                  </a:srgbClr>
                </a:outerShdw>
              </a:effectLst>
            </a:endParaRPr>
          </a:p>
          <a:p>
            <a:endParaRPr lang="fr-FR" dirty="0"/>
          </a:p>
          <a:p>
            <a:endParaRPr lang="fr-FR"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568" y="2132856"/>
            <a:ext cx="8037605"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Ordinateur Quantique</a:t>
            </a:r>
          </a:p>
        </p:txBody>
      </p:sp>
    </p:spTree>
    <p:extLst>
      <p:ext uri="{BB962C8B-B14F-4D97-AF65-F5344CB8AC3E}">
        <p14:creationId xmlns:p14="http://schemas.microsoft.com/office/powerpoint/2010/main" val="2273720995"/>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00472" y="3090348"/>
            <a:ext cx="5688632" cy="410660"/>
          </a:xfrm>
          <a:prstGeom prst="rect">
            <a:avLst/>
          </a:prstGeom>
          <a:pattFill prst="pct25">
            <a:fgClr>
              <a:schemeClr val="accent1"/>
            </a:fgClr>
            <a:bgClr>
              <a:schemeClr val="bg1"/>
            </a:bgClr>
          </a:patt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cxnSp>
        <p:nvCxnSpPr>
          <p:cNvPr id="5" name="Connecteur droit avec flèche 4"/>
          <p:cNvCxnSpPr>
            <a:cxnSpLocks/>
          </p:cNvCxnSpPr>
          <p:nvPr/>
        </p:nvCxnSpPr>
        <p:spPr>
          <a:xfrm>
            <a:off x="848543" y="1844824"/>
            <a:ext cx="0" cy="475252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6" name="Rectangle 5"/>
          <p:cNvSpPr/>
          <p:nvPr/>
        </p:nvSpPr>
        <p:spPr>
          <a:xfrm>
            <a:off x="126150" y="1418293"/>
            <a:ext cx="4106770" cy="338554"/>
          </a:xfrm>
          <a:prstGeom prst="rect">
            <a:avLst/>
          </a:prstGeom>
        </p:spPr>
        <p:txBody>
          <a:bodyPr wrap="square">
            <a:spAutoFit/>
          </a:bodyPr>
          <a:lstStyle/>
          <a:p>
            <a:r>
              <a:rPr lang="fr-FR" sz="1600" b="1" cap="small" dirty="0">
                <a:solidFill>
                  <a:srgbClr val="222221"/>
                </a:solidFill>
                <a:effectLst>
                  <a:outerShdw blurRad="38100" dist="38100" dir="2700000" algn="tl">
                    <a:srgbClr val="000000">
                      <a:alpha val="43137"/>
                    </a:srgbClr>
                  </a:outerShdw>
                </a:effectLst>
              </a:rPr>
              <a:t>Nombre de qubits</a:t>
            </a:r>
            <a:endParaRPr lang="fr-FR" sz="1600" dirty="0"/>
          </a:p>
        </p:txBody>
      </p:sp>
      <p:sp>
        <p:nvSpPr>
          <p:cNvPr id="10" name="Rectangle 9"/>
          <p:cNvSpPr/>
          <p:nvPr/>
        </p:nvSpPr>
        <p:spPr>
          <a:xfrm>
            <a:off x="954221" y="4873561"/>
            <a:ext cx="4515980" cy="338554"/>
          </a:xfrm>
          <a:prstGeom prst="rect">
            <a:avLst/>
          </a:prstGeom>
        </p:spPr>
        <p:txBody>
          <a:bodyPr wrap="none">
            <a:spAutoFit/>
          </a:bodyPr>
          <a:lstStyle/>
          <a:p>
            <a:r>
              <a:rPr lang="fr-FR" sz="1600" dirty="0"/>
              <a:t>Simuler le fonctionnement d’un cerveau humain</a:t>
            </a:r>
          </a:p>
        </p:txBody>
      </p:sp>
      <p:sp>
        <p:nvSpPr>
          <p:cNvPr id="11" name="Rectangle 10"/>
          <p:cNvSpPr/>
          <p:nvPr/>
        </p:nvSpPr>
        <p:spPr>
          <a:xfrm>
            <a:off x="214845" y="4797152"/>
            <a:ext cx="612668" cy="400110"/>
          </a:xfrm>
          <a:prstGeom prst="rect">
            <a:avLst/>
          </a:prstGeom>
        </p:spPr>
        <p:txBody>
          <a:bodyPr wrap="none">
            <a:spAutoFit/>
          </a:bodyPr>
          <a:lstStyle/>
          <a:p>
            <a:r>
              <a:rPr lang="fr-FR" sz="2000" b="1" i="1" cap="small" dirty="0">
                <a:solidFill>
                  <a:srgbClr val="222221"/>
                </a:solidFill>
                <a:effectLst>
                  <a:outerShdw blurRad="38100" dist="38100" dir="2700000" algn="tl">
                    <a:srgbClr val="000000">
                      <a:alpha val="43137"/>
                    </a:srgbClr>
                  </a:outerShdw>
                </a:effectLst>
              </a:rPr>
              <a:t>100</a:t>
            </a:r>
            <a:endParaRPr lang="fr-FR" i="1" dirty="0"/>
          </a:p>
        </p:txBody>
      </p:sp>
      <p:sp>
        <p:nvSpPr>
          <p:cNvPr id="12" name="Rectangle 11"/>
          <p:cNvSpPr/>
          <p:nvPr/>
        </p:nvSpPr>
        <p:spPr>
          <a:xfrm>
            <a:off x="934349" y="5426916"/>
            <a:ext cx="10033234" cy="338554"/>
          </a:xfrm>
          <a:prstGeom prst="rect">
            <a:avLst/>
          </a:prstGeom>
        </p:spPr>
        <p:txBody>
          <a:bodyPr wrap="square">
            <a:spAutoFit/>
          </a:bodyPr>
          <a:lstStyle/>
          <a:p>
            <a:r>
              <a:rPr lang="fr-FR" sz="1600" dirty="0"/>
              <a:t>Effectuer en une fraction de seconde plus d’opérations qu’il y a d’atomes dans tout l’univers</a:t>
            </a:r>
          </a:p>
        </p:txBody>
      </p:sp>
      <p:sp>
        <p:nvSpPr>
          <p:cNvPr id="13" name="Rectangle 12"/>
          <p:cNvSpPr/>
          <p:nvPr/>
        </p:nvSpPr>
        <p:spPr>
          <a:xfrm>
            <a:off x="214845" y="5373216"/>
            <a:ext cx="612668" cy="400110"/>
          </a:xfrm>
          <a:prstGeom prst="rect">
            <a:avLst/>
          </a:prstGeom>
        </p:spPr>
        <p:txBody>
          <a:bodyPr wrap="none">
            <a:spAutoFit/>
          </a:bodyPr>
          <a:lstStyle/>
          <a:p>
            <a:r>
              <a:rPr lang="fr-FR" sz="2000" b="1" i="1" cap="small" dirty="0">
                <a:solidFill>
                  <a:srgbClr val="222221"/>
                </a:solidFill>
                <a:effectLst>
                  <a:outerShdw blurRad="38100" dist="38100" dir="2700000" algn="tl">
                    <a:srgbClr val="000000">
                      <a:alpha val="43137"/>
                    </a:srgbClr>
                  </a:outerShdw>
                </a:effectLst>
              </a:rPr>
              <a:t>300</a:t>
            </a:r>
            <a:endParaRPr lang="fr-FR" i="1" dirty="0"/>
          </a:p>
        </p:txBody>
      </p:sp>
      <p:sp>
        <p:nvSpPr>
          <p:cNvPr id="14" name="Rectangle 13"/>
          <p:cNvSpPr/>
          <p:nvPr/>
        </p:nvSpPr>
        <p:spPr>
          <a:xfrm>
            <a:off x="70687" y="5949280"/>
            <a:ext cx="755335" cy="400110"/>
          </a:xfrm>
          <a:prstGeom prst="rect">
            <a:avLst/>
          </a:prstGeom>
        </p:spPr>
        <p:txBody>
          <a:bodyPr wrap="none">
            <a:spAutoFit/>
          </a:bodyPr>
          <a:lstStyle/>
          <a:p>
            <a:r>
              <a:rPr lang="fr-FR" sz="2000" b="1" i="1" cap="small" dirty="0">
                <a:solidFill>
                  <a:srgbClr val="222221"/>
                </a:solidFill>
                <a:effectLst>
                  <a:outerShdw blurRad="38100" dist="38100" dir="2700000" algn="tl">
                    <a:srgbClr val="000000">
                      <a:alpha val="43137"/>
                    </a:srgbClr>
                  </a:outerShdw>
                </a:effectLst>
              </a:rPr>
              <a:t>4000</a:t>
            </a:r>
            <a:endParaRPr lang="fr-FR" i="1" dirty="0"/>
          </a:p>
        </p:txBody>
      </p:sp>
      <p:sp>
        <p:nvSpPr>
          <p:cNvPr id="15" name="Rectangle 14"/>
          <p:cNvSpPr/>
          <p:nvPr/>
        </p:nvSpPr>
        <p:spPr>
          <a:xfrm>
            <a:off x="923806" y="5982558"/>
            <a:ext cx="7152792" cy="338554"/>
          </a:xfrm>
          <a:prstGeom prst="rect">
            <a:avLst/>
          </a:prstGeom>
        </p:spPr>
        <p:txBody>
          <a:bodyPr wrap="none">
            <a:spAutoFit/>
          </a:bodyPr>
          <a:lstStyle/>
          <a:p>
            <a:r>
              <a:rPr lang="fr-FR" sz="1600" dirty="0"/>
              <a:t>Seraient nécessaires pour casser une clé RSA de 2048 bits (instantanément)</a:t>
            </a:r>
          </a:p>
        </p:txBody>
      </p:sp>
      <p:sp>
        <p:nvSpPr>
          <p:cNvPr id="17" name="Rectangle 16"/>
          <p:cNvSpPr/>
          <p:nvPr/>
        </p:nvSpPr>
        <p:spPr>
          <a:xfrm>
            <a:off x="448894" y="1849541"/>
            <a:ext cx="377127" cy="400110"/>
          </a:xfrm>
          <a:prstGeom prst="rect">
            <a:avLst/>
          </a:prstGeom>
        </p:spPr>
        <p:txBody>
          <a:bodyPr wrap="square">
            <a:spAutoFit/>
          </a:bodyPr>
          <a:lstStyle/>
          <a:p>
            <a:r>
              <a:rPr lang="fr-FR" sz="2000" b="1" cap="small" dirty="0">
                <a:solidFill>
                  <a:srgbClr val="222221"/>
                </a:solidFill>
                <a:effectLst>
                  <a:outerShdw blurRad="38100" dist="38100" dir="2700000" algn="tl">
                    <a:srgbClr val="000000">
                      <a:alpha val="43137"/>
                    </a:srgbClr>
                  </a:outerShdw>
                </a:effectLst>
              </a:rPr>
              <a:t>2</a:t>
            </a:r>
            <a:endParaRPr lang="fr-FR" dirty="0"/>
          </a:p>
        </p:txBody>
      </p:sp>
      <p:sp>
        <p:nvSpPr>
          <p:cNvPr id="18" name="Rectangle 17"/>
          <p:cNvSpPr/>
          <p:nvPr/>
        </p:nvSpPr>
        <p:spPr>
          <a:xfrm>
            <a:off x="939311" y="1857018"/>
            <a:ext cx="1896930" cy="646331"/>
          </a:xfrm>
          <a:prstGeom prst="rect">
            <a:avLst/>
          </a:prstGeom>
          <a:ln>
            <a:noFill/>
          </a:ln>
        </p:spPr>
        <p:txBody>
          <a:bodyPr wrap="none">
            <a:spAutoFit/>
          </a:bodyPr>
          <a:lstStyle/>
          <a:p>
            <a:r>
              <a:rPr lang="fr-FR" sz="2000" i="1" dirty="0"/>
              <a:t>2009 </a:t>
            </a:r>
          </a:p>
          <a:p>
            <a:r>
              <a:rPr lang="fr-FR" sz="1600" i="1" dirty="0"/>
              <a:t>Université de Yale</a:t>
            </a:r>
          </a:p>
        </p:txBody>
      </p:sp>
      <p:sp>
        <p:nvSpPr>
          <p:cNvPr id="19" name="Rectangle 18"/>
          <p:cNvSpPr/>
          <p:nvPr/>
        </p:nvSpPr>
        <p:spPr>
          <a:xfrm>
            <a:off x="848543" y="3068960"/>
            <a:ext cx="5040561" cy="400110"/>
          </a:xfrm>
          <a:prstGeom prst="rect">
            <a:avLst/>
          </a:prstGeom>
        </p:spPr>
        <p:txBody>
          <a:bodyPr wrap="square">
            <a:spAutoFit/>
          </a:bodyPr>
          <a:lstStyle/>
          <a:p>
            <a:pPr algn="ctr"/>
            <a:r>
              <a:rPr lang="fr-FR" sz="2000" dirty="0"/>
              <a:t>Seuil de la </a:t>
            </a:r>
            <a:r>
              <a:rPr lang="fr-FR" sz="2000" b="1" i="1" dirty="0"/>
              <a:t>suprématie quantique</a:t>
            </a:r>
          </a:p>
        </p:txBody>
      </p:sp>
      <p:sp>
        <p:nvSpPr>
          <p:cNvPr id="20" name="Rectangle 19"/>
          <p:cNvSpPr/>
          <p:nvPr/>
        </p:nvSpPr>
        <p:spPr>
          <a:xfrm>
            <a:off x="214845" y="3100898"/>
            <a:ext cx="611177" cy="400110"/>
          </a:xfrm>
          <a:prstGeom prst="rect">
            <a:avLst/>
          </a:prstGeom>
        </p:spPr>
        <p:txBody>
          <a:bodyPr wrap="square">
            <a:spAutoFit/>
          </a:bodyPr>
          <a:lstStyle/>
          <a:p>
            <a:pPr algn="r"/>
            <a:r>
              <a:rPr lang="fr-FR" sz="2000" b="1" cap="small" dirty="0">
                <a:solidFill>
                  <a:srgbClr val="222221"/>
                </a:solidFill>
                <a:effectLst>
                  <a:outerShdw blurRad="38100" dist="38100" dir="2700000" algn="tl">
                    <a:srgbClr val="000000">
                      <a:alpha val="43137"/>
                    </a:srgbClr>
                  </a:outerShdw>
                </a:effectLst>
              </a:rPr>
              <a:t>50</a:t>
            </a:r>
            <a:endParaRPr lang="fr-FR" dirty="0"/>
          </a:p>
        </p:txBody>
      </p:sp>
      <p:sp>
        <p:nvSpPr>
          <p:cNvPr id="21"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Processeur Quantique</a:t>
            </a:r>
          </a:p>
        </p:txBody>
      </p:sp>
      <p:sp>
        <p:nvSpPr>
          <p:cNvPr id="22" name="Rectangle 21"/>
          <p:cNvSpPr/>
          <p:nvPr/>
        </p:nvSpPr>
        <p:spPr>
          <a:xfrm>
            <a:off x="356022" y="2348880"/>
            <a:ext cx="470000" cy="400110"/>
          </a:xfrm>
          <a:prstGeom prst="rect">
            <a:avLst/>
          </a:prstGeom>
        </p:spPr>
        <p:txBody>
          <a:bodyPr wrap="none">
            <a:spAutoFit/>
          </a:bodyPr>
          <a:lstStyle/>
          <a:p>
            <a:r>
              <a:rPr lang="fr-FR" sz="2000" b="1" cap="small" dirty="0">
                <a:solidFill>
                  <a:srgbClr val="222221"/>
                </a:solidFill>
                <a:effectLst>
                  <a:outerShdw blurRad="38100" dist="38100" dir="2700000" algn="tl">
                    <a:srgbClr val="000000">
                      <a:alpha val="43137"/>
                    </a:srgbClr>
                  </a:outerShdw>
                </a:effectLst>
              </a:rPr>
              <a:t>14</a:t>
            </a:r>
            <a:endParaRPr lang="fr-FR" dirty="0"/>
          </a:p>
        </p:txBody>
      </p:sp>
      <p:cxnSp>
        <p:nvCxnSpPr>
          <p:cNvPr id="31" name="Connecteur droit 30"/>
          <p:cNvCxnSpPr/>
          <p:nvPr/>
        </p:nvCxnSpPr>
        <p:spPr>
          <a:xfrm>
            <a:off x="449108" y="2210961"/>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2" name="Picture 2" descr="Puce d'un ordinateur quanti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152" y="2503349"/>
            <a:ext cx="3168352" cy="2188143"/>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974131" y="2406918"/>
            <a:ext cx="2497800" cy="646331"/>
          </a:xfrm>
          <a:prstGeom prst="rect">
            <a:avLst/>
          </a:prstGeom>
        </p:spPr>
        <p:txBody>
          <a:bodyPr wrap="none">
            <a:spAutoFit/>
          </a:bodyPr>
          <a:lstStyle/>
          <a:p>
            <a:r>
              <a:rPr lang="fr-FR" sz="2000" i="1" dirty="0"/>
              <a:t>2011</a:t>
            </a:r>
          </a:p>
          <a:p>
            <a:r>
              <a:rPr lang="fr-FR" sz="1600" i="1" dirty="0"/>
              <a:t>Université de Sherbrooke</a:t>
            </a:r>
          </a:p>
        </p:txBody>
      </p:sp>
      <p:cxnSp>
        <p:nvCxnSpPr>
          <p:cNvPr id="24" name="Connecteur droit 23"/>
          <p:cNvCxnSpPr/>
          <p:nvPr/>
        </p:nvCxnSpPr>
        <p:spPr>
          <a:xfrm>
            <a:off x="520442" y="2730084"/>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56022" y="3501008"/>
            <a:ext cx="470000" cy="400110"/>
          </a:xfrm>
          <a:prstGeom prst="rect">
            <a:avLst/>
          </a:prstGeom>
        </p:spPr>
        <p:txBody>
          <a:bodyPr wrap="none">
            <a:spAutoFit/>
          </a:bodyPr>
          <a:lstStyle/>
          <a:p>
            <a:r>
              <a:rPr lang="fr-FR" sz="2000" b="1" cap="small" dirty="0">
                <a:solidFill>
                  <a:srgbClr val="222221"/>
                </a:solidFill>
                <a:effectLst>
                  <a:outerShdw blurRad="38100" dist="38100" dir="2700000" algn="tl">
                    <a:srgbClr val="000000">
                      <a:alpha val="43137"/>
                    </a:srgbClr>
                  </a:outerShdw>
                </a:effectLst>
              </a:rPr>
              <a:t>51</a:t>
            </a:r>
            <a:endParaRPr lang="fr-FR" dirty="0"/>
          </a:p>
        </p:txBody>
      </p:sp>
      <p:sp>
        <p:nvSpPr>
          <p:cNvPr id="29" name="Rectangle 28"/>
          <p:cNvSpPr/>
          <p:nvPr/>
        </p:nvSpPr>
        <p:spPr>
          <a:xfrm>
            <a:off x="943032" y="3559046"/>
            <a:ext cx="2497800" cy="646331"/>
          </a:xfrm>
          <a:prstGeom prst="rect">
            <a:avLst/>
          </a:prstGeom>
        </p:spPr>
        <p:txBody>
          <a:bodyPr wrap="none">
            <a:spAutoFit/>
          </a:bodyPr>
          <a:lstStyle/>
          <a:p>
            <a:r>
              <a:rPr lang="fr-FR" sz="2000" i="1" dirty="0"/>
              <a:t>2017</a:t>
            </a:r>
          </a:p>
          <a:p>
            <a:r>
              <a:rPr lang="fr-FR" sz="1600" i="1" dirty="0"/>
              <a:t>Equipe russo-américaine</a:t>
            </a:r>
          </a:p>
        </p:txBody>
      </p:sp>
      <p:cxnSp>
        <p:nvCxnSpPr>
          <p:cNvPr id="30" name="Connecteur droit 29"/>
          <p:cNvCxnSpPr/>
          <p:nvPr/>
        </p:nvCxnSpPr>
        <p:spPr>
          <a:xfrm>
            <a:off x="489343" y="3882212"/>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488504" y="5208275"/>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503523" y="5763351"/>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503523" y="6340299"/>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8B368C5D-8467-414C-916F-8566B867C796}"/>
              </a:ext>
            </a:extLst>
          </p:cNvPr>
          <p:cNvSpPr/>
          <p:nvPr/>
        </p:nvSpPr>
        <p:spPr>
          <a:xfrm>
            <a:off x="344488" y="4164791"/>
            <a:ext cx="470000" cy="400110"/>
          </a:xfrm>
          <a:prstGeom prst="rect">
            <a:avLst/>
          </a:prstGeom>
        </p:spPr>
        <p:txBody>
          <a:bodyPr wrap="none">
            <a:spAutoFit/>
          </a:bodyPr>
          <a:lstStyle/>
          <a:p>
            <a:r>
              <a:rPr lang="fr-FR" sz="2000" b="1" cap="small" dirty="0">
                <a:solidFill>
                  <a:srgbClr val="222221"/>
                </a:solidFill>
                <a:effectLst>
                  <a:outerShdw blurRad="38100" dist="38100" dir="2700000" algn="tl">
                    <a:srgbClr val="000000">
                      <a:alpha val="43137"/>
                    </a:srgbClr>
                  </a:outerShdw>
                </a:effectLst>
              </a:rPr>
              <a:t>53</a:t>
            </a:r>
            <a:endParaRPr lang="fr-FR" dirty="0"/>
          </a:p>
        </p:txBody>
      </p:sp>
      <p:sp>
        <p:nvSpPr>
          <p:cNvPr id="39" name="Rectangle 38">
            <a:extLst>
              <a:ext uri="{FF2B5EF4-FFF2-40B4-BE49-F238E27FC236}">
                <a16:creationId xmlns:a16="http://schemas.microsoft.com/office/drawing/2014/main" id="{11C3D971-1FA5-416F-B1E2-D194794B7AB0}"/>
              </a:ext>
            </a:extLst>
          </p:cNvPr>
          <p:cNvSpPr/>
          <p:nvPr/>
        </p:nvSpPr>
        <p:spPr>
          <a:xfrm>
            <a:off x="931498" y="4222829"/>
            <a:ext cx="845103" cy="646331"/>
          </a:xfrm>
          <a:prstGeom prst="rect">
            <a:avLst/>
          </a:prstGeom>
        </p:spPr>
        <p:txBody>
          <a:bodyPr wrap="none">
            <a:spAutoFit/>
          </a:bodyPr>
          <a:lstStyle/>
          <a:p>
            <a:r>
              <a:rPr lang="fr-FR" sz="2000" i="1" dirty="0"/>
              <a:t>2019</a:t>
            </a:r>
          </a:p>
          <a:p>
            <a:r>
              <a:rPr lang="fr-FR" sz="1600" i="1" dirty="0"/>
              <a:t>Google</a:t>
            </a:r>
          </a:p>
        </p:txBody>
      </p:sp>
      <p:cxnSp>
        <p:nvCxnSpPr>
          <p:cNvPr id="40" name="Connecteur droit 39">
            <a:extLst>
              <a:ext uri="{FF2B5EF4-FFF2-40B4-BE49-F238E27FC236}">
                <a16:creationId xmlns:a16="http://schemas.microsoft.com/office/drawing/2014/main" id="{2BB6252A-739B-49A6-BE86-1F3CBB5593DE}"/>
              </a:ext>
            </a:extLst>
          </p:cNvPr>
          <p:cNvCxnSpPr/>
          <p:nvPr/>
        </p:nvCxnSpPr>
        <p:spPr>
          <a:xfrm>
            <a:off x="477809" y="4545995"/>
            <a:ext cx="9412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667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par>
                                <p:cTn id="66" presetID="10" presetClass="entr" presetSubtype="0"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500"/>
                                        <p:tgtEl>
                                          <p:spTgt spid="29"/>
                                        </p:tgtEl>
                                      </p:cBhvr>
                                    </p:animEffect>
                                  </p:childTnLst>
                                </p:cTn>
                              </p:par>
                              <p:par>
                                <p:cTn id="77" presetID="10" presetClass="entr" presetSubtype="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500"/>
                                        <p:tgtEl>
                                          <p:spTgt spid="39"/>
                                        </p:tgtEl>
                                      </p:cBhvr>
                                    </p:animEffect>
                                  </p:childTnLst>
                                </p:cTn>
                              </p:par>
                              <p:par>
                                <p:cTn id="88" presetID="10" presetClass="entr" presetSubtype="0" fill="hold"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fade">
                                      <p:cBhvr>
                                        <p:cTn id="90" dur="500"/>
                                        <p:tgtEl>
                                          <p:spTgt spid="4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500"/>
                                        <p:tgtEl>
                                          <p:spTgt spid="3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fade">
                                      <p:cBhvr>
                                        <p:cTn id="98" dur="500"/>
                                        <p:tgtEl>
                                          <p:spTgt spid="1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fade">
                                      <p:cBhvr>
                                        <p:cTn id="10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p:bldP spid="10" grpId="0"/>
      <p:bldP spid="11" grpId="0"/>
      <p:bldP spid="12" grpId="0"/>
      <p:bldP spid="13" grpId="0"/>
      <p:bldP spid="14" grpId="0"/>
      <p:bldP spid="15" grpId="0"/>
      <p:bldP spid="17" grpId="0"/>
      <p:bldP spid="18" grpId="0"/>
      <p:bldP spid="19" grpId="0"/>
      <p:bldP spid="20" grpId="0"/>
      <p:bldP spid="22" grpId="0"/>
      <p:bldP spid="23" grpId="0"/>
      <p:bldP spid="25" grpId="0"/>
      <p:bldP spid="29" grpId="0"/>
      <p:bldP spid="38" grpId="0"/>
      <p:bldP spid="39"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4688" y="2780928"/>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Crypto post quantique</a:t>
            </a:r>
            <a:br>
              <a:rPr lang="fr-FR" dirty="0"/>
            </a:br>
            <a:r>
              <a:rPr lang="fr-FR" dirty="0"/>
              <a:t>			</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6526989"/>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365" y="310761"/>
            <a:ext cx="7413511" cy="1068185"/>
          </a:xfrm>
        </p:spPr>
        <p:txBody>
          <a:bodyPr/>
          <a:lstStyle/>
          <a:p>
            <a:r>
              <a:rPr lang="fr-FR" sz="3200" cap="small" dirty="0">
                <a:effectLst>
                  <a:outerShdw blurRad="38100" dist="38100" dir="2700000" algn="tl">
                    <a:srgbClr val="000000">
                      <a:alpha val="43137"/>
                    </a:srgbClr>
                  </a:outerShdw>
                </a:effectLst>
              </a:rPr>
              <a:t>Cryptographie post quantique</a:t>
            </a:r>
          </a:p>
        </p:txBody>
      </p:sp>
      <p:sp>
        <p:nvSpPr>
          <p:cNvPr id="10" name="ZoneTexte 9"/>
          <p:cNvSpPr txBox="1"/>
          <p:nvPr/>
        </p:nvSpPr>
        <p:spPr>
          <a:xfrm>
            <a:off x="272480" y="1484784"/>
            <a:ext cx="9361040" cy="5078313"/>
          </a:xfrm>
          <a:prstGeom prst="rect">
            <a:avLst/>
          </a:prstGeom>
          <a:noFill/>
        </p:spPr>
        <p:txBody>
          <a:bodyPr wrap="square" rtlCol="0">
            <a:spAutoFit/>
          </a:bodyPr>
          <a:lstStyle/>
          <a:p>
            <a:pPr marL="285750" indent="-285750">
              <a:buClr>
                <a:schemeClr val="accent2">
                  <a:lumMod val="75000"/>
                </a:schemeClr>
              </a:buClr>
              <a:buFont typeface="Wingdings" panose="05000000000000000000" pitchFamily="2" charset="2"/>
              <a:buChar char="Ø"/>
            </a:pPr>
            <a:r>
              <a:rPr lang="fr-FR" sz="1800" dirty="0">
                <a:latin typeface="+mj-lt"/>
              </a:rPr>
              <a:t> Garantir la </a:t>
            </a:r>
            <a:r>
              <a:rPr lang="fr-FR" sz="1800" b="1" dirty="0">
                <a:effectLst>
                  <a:outerShdw blurRad="38100" dist="38100" dir="2700000" algn="tl">
                    <a:srgbClr val="000000">
                      <a:alpha val="43137"/>
                    </a:srgbClr>
                  </a:outerShdw>
                </a:effectLst>
                <a:latin typeface="+mj-lt"/>
              </a:rPr>
              <a:t>sécurité de l’information </a:t>
            </a:r>
            <a:r>
              <a:rPr lang="fr-FR" sz="1800" dirty="0">
                <a:latin typeface="+mj-lt"/>
              </a:rPr>
              <a:t>face à un attaquant disposant d’un </a:t>
            </a:r>
            <a:r>
              <a:rPr lang="fr-FR" sz="1800" b="1" dirty="0">
                <a:effectLst>
                  <a:outerShdw blurRad="38100" dist="38100" dir="2700000" algn="tl">
                    <a:srgbClr val="000000">
                      <a:alpha val="43137"/>
                    </a:srgbClr>
                  </a:outerShdw>
                </a:effectLst>
                <a:latin typeface="+mj-lt"/>
              </a:rPr>
              <a:t>calculateur quantique</a:t>
            </a:r>
            <a:r>
              <a:rPr lang="fr-FR" sz="1800" dirty="0">
                <a:latin typeface="+mj-lt"/>
              </a:rPr>
              <a:t>.</a:t>
            </a:r>
          </a:p>
          <a:p>
            <a:endParaRPr lang="fr-FR" sz="1800" dirty="0">
              <a:latin typeface="+mj-lt"/>
            </a:endParaRPr>
          </a:p>
          <a:p>
            <a:r>
              <a:rPr lang="fr-FR" sz="1800" dirty="0">
                <a:latin typeface="+mj-lt"/>
              </a:rPr>
              <a:t>Les algorithmes basés sur la </a:t>
            </a:r>
            <a:r>
              <a:rPr lang="fr-FR" sz="1800" b="1" dirty="0">
                <a:effectLst>
                  <a:outerShdw blurRad="38100" dist="38100" dir="2700000" algn="tl">
                    <a:srgbClr val="000000">
                      <a:alpha val="43137"/>
                    </a:srgbClr>
                  </a:outerShdw>
                </a:effectLst>
                <a:latin typeface="+mj-lt"/>
              </a:rPr>
              <a:t>factorisation des nombres premiers </a:t>
            </a:r>
            <a:r>
              <a:rPr lang="fr-FR" sz="1800" dirty="0">
                <a:latin typeface="+mj-lt"/>
              </a:rPr>
              <a:t>doivent être bannis.</a:t>
            </a:r>
          </a:p>
          <a:p>
            <a:endParaRPr lang="fr-FR" sz="1800" dirty="0">
              <a:latin typeface="+mj-lt"/>
            </a:endParaRPr>
          </a:p>
          <a:p>
            <a:r>
              <a:rPr lang="fr-FR" sz="1800" dirty="0">
                <a:latin typeface="+mj-lt"/>
              </a:rPr>
              <a:t>La menace doit être prise en compte aujourd’hui à cause de l’attaque </a:t>
            </a:r>
            <a:r>
              <a:rPr lang="fr-FR" sz="1800" b="1" dirty="0">
                <a:effectLst>
                  <a:outerShdw blurRad="38100" dist="38100" dir="2700000" algn="tl">
                    <a:srgbClr val="000000">
                      <a:alpha val="43137"/>
                    </a:srgbClr>
                  </a:outerShdw>
                </a:effectLst>
                <a:latin typeface="+mj-lt"/>
              </a:rPr>
              <a:t>« store </a:t>
            </a:r>
            <a:r>
              <a:rPr lang="fr-FR" sz="1800" b="1" dirty="0" err="1">
                <a:effectLst>
                  <a:outerShdw blurRad="38100" dist="38100" dir="2700000" algn="tl">
                    <a:srgbClr val="000000">
                      <a:alpha val="43137"/>
                    </a:srgbClr>
                  </a:outerShdw>
                </a:effectLst>
                <a:latin typeface="+mj-lt"/>
              </a:rPr>
              <a:t>now</a:t>
            </a:r>
            <a:r>
              <a:rPr lang="fr-FR" sz="1800" b="1" dirty="0">
                <a:effectLst>
                  <a:outerShdw blurRad="38100" dist="38100" dir="2700000" algn="tl">
                    <a:srgbClr val="000000">
                      <a:alpha val="43137"/>
                    </a:srgbClr>
                  </a:outerShdw>
                </a:effectLst>
                <a:latin typeface="+mj-lt"/>
              </a:rPr>
              <a:t>, </a:t>
            </a:r>
            <a:r>
              <a:rPr lang="fr-FR" sz="1800" b="1" dirty="0" err="1">
                <a:effectLst>
                  <a:outerShdw blurRad="38100" dist="38100" dir="2700000" algn="tl">
                    <a:srgbClr val="000000">
                      <a:alpha val="43137"/>
                    </a:srgbClr>
                  </a:outerShdw>
                </a:effectLst>
                <a:latin typeface="+mj-lt"/>
              </a:rPr>
              <a:t>decrypt</a:t>
            </a:r>
            <a:r>
              <a:rPr lang="fr-FR" sz="1800" b="1" dirty="0">
                <a:effectLst>
                  <a:outerShdw blurRad="38100" dist="38100" dir="2700000" algn="tl">
                    <a:srgbClr val="000000">
                      <a:alpha val="43137"/>
                    </a:srgbClr>
                  </a:outerShdw>
                </a:effectLst>
                <a:latin typeface="+mj-lt"/>
              </a:rPr>
              <a:t> </a:t>
            </a:r>
            <a:r>
              <a:rPr lang="fr-FR" sz="1800" b="1" dirty="0" err="1">
                <a:effectLst>
                  <a:outerShdw blurRad="38100" dist="38100" dir="2700000" algn="tl">
                    <a:srgbClr val="000000">
                      <a:alpha val="43137"/>
                    </a:srgbClr>
                  </a:outerShdw>
                </a:effectLst>
                <a:latin typeface="+mj-lt"/>
              </a:rPr>
              <a:t>later</a:t>
            </a:r>
            <a:r>
              <a:rPr lang="fr-FR" sz="1800" b="1" dirty="0">
                <a:effectLst>
                  <a:outerShdw blurRad="38100" dist="38100" dir="2700000" algn="tl">
                    <a:srgbClr val="000000">
                      <a:alpha val="43137"/>
                    </a:srgbClr>
                  </a:outerShdw>
                </a:effectLst>
                <a:latin typeface="+mj-lt"/>
              </a:rPr>
              <a:t> »</a:t>
            </a:r>
            <a:r>
              <a:rPr lang="fr-FR" sz="1800" dirty="0">
                <a:latin typeface="+mj-lt"/>
              </a:rPr>
              <a:t> qui consiste à stocker les informations pour les décrypter plus tard lorsque les ordinateurs quantiques seraient plus répandus.</a:t>
            </a:r>
          </a:p>
          <a:p>
            <a:endParaRPr lang="fr-FR" sz="1800" dirty="0">
              <a:latin typeface="+mj-lt"/>
            </a:endParaRPr>
          </a:p>
          <a:p>
            <a:pPr algn="l"/>
            <a:r>
              <a:rPr lang="fr-FR" sz="1800" dirty="0">
                <a:latin typeface="+mj-lt"/>
              </a:rPr>
              <a:t>La </a:t>
            </a:r>
            <a:r>
              <a:rPr lang="fr-FR" sz="1800" b="1" dirty="0">
                <a:effectLst>
                  <a:outerShdw blurRad="38100" dist="38100" dir="2700000" algn="tl">
                    <a:srgbClr val="000000">
                      <a:alpha val="43137"/>
                    </a:srgbClr>
                  </a:outerShdw>
                </a:effectLst>
                <a:latin typeface="+mj-lt"/>
              </a:rPr>
              <a:t>Post-Quantum </a:t>
            </a:r>
            <a:r>
              <a:rPr lang="fr-FR" sz="1800" b="1" dirty="0" err="1">
                <a:effectLst>
                  <a:outerShdw blurRad="38100" dist="38100" dir="2700000" algn="tl">
                    <a:srgbClr val="000000">
                      <a:alpha val="43137"/>
                    </a:srgbClr>
                  </a:outerShdw>
                </a:effectLst>
                <a:latin typeface="+mj-lt"/>
              </a:rPr>
              <a:t>Cryptography</a:t>
            </a:r>
            <a:r>
              <a:rPr lang="fr-FR" sz="1800" b="1" dirty="0">
                <a:effectLst>
                  <a:outerShdw blurRad="38100" dist="38100" dir="2700000" algn="tl">
                    <a:srgbClr val="000000">
                      <a:alpha val="43137"/>
                    </a:srgbClr>
                  </a:outerShdw>
                </a:effectLst>
                <a:latin typeface="+mj-lt"/>
              </a:rPr>
              <a:t> (PQC) </a:t>
            </a:r>
            <a:r>
              <a:rPr lang="fr-FR" sz="1800" dirty="0">
                <a:latin typeface="+mj-lt"/>
              </a:rPr>
              <a:t>consiste en des algorithmes cryptographiques classiques comprenant les établissements de clés et les signatures numériques et assurant une sécurité contre la menace quantique en plus de leur sécurité classique.</a:t>
            </a:r>
          </a:p>
          <a:p>
            <a:pPr algn="l"/>
            <a:endParaRPr lang="fr-FR" sz="1800" dirty="0">
              <a:latin typeface="+mj-lt"/>
            </a:endParaRPr>
          </a:p>
          <a:p>
            <a:pPr algn="l"/>
            <a:r>
              <a:rPr lang="fr-FR" sz="1800" dirty="0">
                <a:latin typeface="+mj-lt"/>
              </a:rPr>
              <a:t>Les </a:t>
            </a:r>
            <a:r>
              <a:rPr lang="fr-FR" sz="1800" b="1" dirty="0">
                <a:effectLst>
                  <a:outerShdw blurRad="38100" dist="38100" dir="2700000" algn="tl">
                    <a:srgbClr val="000000">
                      <a:alpha val="43137"/>
                    </a:srgbClr>
                  </a:outerShdw>
                </a:effectLst>
                <a:latin typeface="+mj-lt"/>
              </a:rPr>
              <a:t>algorithmes</a:t>
            </a:r>
            <a:r>
              <a:rPr lang="fr-FR" sz="1800" dirty="0">
                <a:latin typeface="+mj-lt"/>
              </a:rPr>
              <a:t> post-quantiques sont </a:t>
            </a:r>
            <a:r>
              <a:rPr lang="fr-FR" sz="1800" b="1" dirty="0">
                <a:effectLst>
                  <a:outerShdw blurRad="38100" dist="38100" dir="2700000" algn="tl">
                    <a:srgbClr val="000000">
                      <a:alpha val="43137"/>
                    </a:srgbClr>
                  </a:outerShdw>
                </a:effectLst>
                <a:latin typeface="+mj-lt"/>
              </a:rPr>
              <a:t>principalement fondés </a:t>
            </a:r>
            <a:r>
              <a:rPr lang="fr-FR" sz="1800" dirty="0">
                <a:latin typeface="+mj-lt"/>
              </a:rPr>
              <a:t>sur :</a:t>
            </a:r>
          </a:p>
          <a:p>
            <a:pPr marL="764658" lvl="1" indent="-285750">
              <a:buClr>
                <a:schemeClr val="accent2">
                  <a:lumMod val="75000"/>
                </a:schemeClr>
              </a:buClr>
              <a:buFont typeface="Arial" panose="020B0604020202020204" pitchFamily="34" charset="0"/>
              <a:buChar char="•"/>
            </a:pPr>
            <a:r>
              <a:rPr lang="fr-FR" sz="1800" dirty="0">
                <a:latin typeface="+mj-lt"/>
              </a:rPr>
              <a:t>les réseaux euclidiens structurés ou non structurés ;</a:t>
            </a:r>
          </a:p>
          <a:p>
            <a:pPr marL="764658" lvl="1" indent="-285750">
              <a:buClr>
                <a:schemeClr val="accent2">
                  <a:lumMod val="75000"/>
                </a:schemeClr>
              </a:buClr>
              <a:buFont typeface="Arial" panose="020B0604020202020204" pitchFamily="34" charset="0"/>
              <a:buChar char="•"/>
            </a:pPr>
            <a:r>
              <a:rPr lang="fr-FR" sz="1800" dirty="0">
                <a:latin typeface="+mj-lt"/>
              </a:rPr>
              <a:t>les codes correcteurs d’erreur ;</a:t>
            </a:r>
          </a:p>
          <a:p>
            <a:pPr marL="764658" lvl="1" indent="-285750">
              <a:buClr>
                <a:schemeClr val="accent2">
                  <a:lumMod val="75000"/>
                </a:schemeClr>
              </a:buClr>
              <a:buFont typeface="Arial" panose="020B0604020202020204" pitchFamily="34" charset="0"/>
              <a:buChar char="•"/>
            </a:pPr>
            <a:r>
              <a:rPr lang="fr-FR" sz="1800" dirty="0">
                <a:latin typeface="+mj-lt"/>
              </a:rPr>
              <a:t>les </a:t>
            </a:r>
            <a:r>
              <a:rPr lang="fr-FR" sz="1800" dirty="0" err="1">
                <a:latin typeface="+mj-lt"/>
              </a:rPr>
              <a:t>isogénies</a:t>
            </a:r>
            <a:r>
              <a:rPr lang="fr-FR" sz="1800" dirty="0">
                <a:latin typeface="+mj-lt"/>
              </a:rPr>
              <a:t> entre courbes elliptiques ;</a:t>
            </a:r>
          </a:p>
          <a:p>
            <a:pPr marL="764658" lvl="1" indent="-285750">
              <a:buClr>
                <a:schemeClr val="accent2">
                  <a:lumMod val="75000"/>
                </a:schemeClr>
              </a:buClr>
              <a:buFont typeface="Arial" panose="020B0604020202020204" pitchFamily="34" charset="0"/>
              <a:buChar char="•"/>
            </a:pPr>
            <a:r>
              <a:rPr lang="fr-FR" sz="1800" dirty="0">
                <a:latin typeface="+mj-lt"/>
              </a:rPr>
              <a:t>les systèmes polynomiaux multivariés ;</a:t>
            </a:r>
          </a:p>
          <a:p>
            <a:pPr marL="764658" lvl="1" indent="-285750">
              <a:buClr>
                <a:schemeClr val="accent2">
                  <a:lumMod val="75000"/>
                </a:schemeClr>
              </a:buClr>
              <a:buFont typeface="Arial" panose="020B0604020202020204" pitchFamily="34" charset="0"/>
              <a:buChar char="•"/>
            </a:pPr>
            <a:r>
              <a:rPr lang="fr-FR" sz="1800" dirty="0">
                <a:latin typeface="+mj-lt"/>
              </a:rPr>
              <a:t>les fonctions de hachage.</a:t>
            </a:r>
          </a:p>
        </p:txBody>
      </p:sp>
    </p:spTree>
    <p:extLst>
      <p:ext uri="{BB962C8B-B14F-4D97-AF65-F5344CB8AC3E}">
        <p14:creationId xmlns:p14="http://schemas.microsoft.com/office/powerpoint/2010/main" val="33482650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501" y="2204863"/>
            <a:ext cx="6591300" cy="2952329"/>
          </a:xfrm>
        </p:spPr>
        <p:txBody>
          <a:bodyPr anchor="t"/>
          <a:lstStyle/>
          <a:p>
            <a:pPr defTabSz="180975">
              <a:lnSpc>
                <a:spcPct val="150000"/>
              </a:lnSpc>
              <a:tabLst>
                <a:tab pos="85725" algn="l"/>
                <a:tab pos="180975" algn="l"/>
              </a:tabLst>
            </a:pPr>
            <a:r>
              <a:rPr lang="fr-FR" dirty="0"/>
              <a:t>					</a:t>
            </a:r>
            <a:r>
              <a:rPr lang="fr-FR" sz="4400" b="1" cap="small" dirty="0">
                <a:effectLst>
                  <a:outerShdw blurRad="38100" dist="38100" dir="2700000" algn="tl">
                    <a:srgbClr val="000000">
                      <a:alpha val="43137"/>
                    </a:srgbClr>
                  </a:outerShdw>
                </a:effectLst>
              </a:rPr>
              <a:t>La Crypto quantique</a:t>
            </a:r>
            <a:br>
              <a:rPr lang="fr-FR" dirty="0"/>
            </a:br>
            <a:r>
              <a:rPr lang="fr-FR" dirty="0"/>
              <a:t>			</a:t>
            </a:r>
            <a:r>
              <a:rPr lang="fr-FR" sz="2800" cap="small" dirty="0">
                <a:effectLst>
                  <a:outerShdw blurRad="38100" dist="38100" dir="2700000" algn="tl">
                    <a:srgbClr val="000000">
                      <a:alpha val="43137"/>
                    </a:srgbClr>
                  </a:outerShdw>
                </a:effectLst>
              </a:rPr>
              <a:t> Pour assurer la confidentialité</a:t>
            </a:r>
            <a:endParaRPr lang="fr-FR" sz="54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72302759"/>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Cryptographie quantique</a:t>
            </a:r>
          </a:p>
        </p:txBody>
      </p:sp>
      <p:sp>
        <p:nvSpPr>
          <p:cNvPr id="26" name="ZoneTexte 25"/>
          <p:cNvSpPr txBox="1"/>
          <p:nvPr/>
        </p:nvSpPr>
        <p:spPr>
          <a:xfrm>
            <a:off x="452465" y="4711803"/>
            <a:ext cx="9145016" cy="1077218"/>
          </a:xfrm>
          <a:prstGeom prst="rect">
            <a:avLst/>
          </a:prstGeom>
          <a:noFill/>
        </p:spPr>
        <p:txBody>
          <a:bodyPr wrap="square" rtlCol="0">
            <a:spAutoFit/>
          </a:bodyPr>
          <a:lstStyle/>
          <a:p>
            <a:r>
              <a:rPr lang="fr-FR" sz="1600" dirty="0"/>
              <a:t>Basée sur le chiffrement par la </a:t>
            </a:r>
            <a:r>
              <a:rPr lang="fr-FR" sz="1600" b="1" dirty="0"/>
              <a:t>méthode du masque jetable </a:t>
            </a:r>
            <a:r>
              <a:rPr lang="fr-FR" sz="1600" dirty="0"/>
              <a:t>:</a:t>
            </a:r>
          </a:p>
          <a:p>
            <a:pPr marL="285750" indent="-285750">
              <a:buClr>
                <a:schemeClr val="bg2"/>
              </a:buClr>
              <a:buFont typeface="Arial" pitchFamily="34" charset="0"/>
              <a:buChar char="•"/>
            </a:pPr>
            <a:r>
              <a:rPr lang="fr-FR" sz="1600" dirty="0"/>
              <a:t>Une clé aussi longue que le message </a:t>
            </a:r>
          </a:p>
          <a:p>
            <a:pPr marL="285750" indent="-285750">
              <a:buClr>
                <a:schemeClr val="bg2"/>
              </a:buClr>
              <a:buFont typeface="Arial" pitchFamily="34" charset="0"/>
              <a:buChar char="•"/>
            </a:pPr>
            <a:r>
              <a:rPr lang="fr-FR" sz="1600" dirty="0"/>
              <a:t>Une clé entièrement aléatoire</a:t>
            </a:r>
          </a:p>
          <a:p>
            <a:pPr marL="285750" indent="-285750">
              <a:buClr>
                <a:schemeClr val="bg2"/>
              </a:buClr>
              <a:buFont typeface="Arial" pitchFamily="34" charset="0"/>
              <a:buChar char="•"/>
            </a:pPr>
            <a:r>
              <a:rPr lang="fr-FR" sz="1600" dirty="0"/>
              <a:t>Une clé « jetable »</a:t>
            </a:r>
          </a:p>
        </p:txBody>
      </p:sp>
      <p:sp>
        <p:nvSpPr>
          <p:cNvPr id="2" name="Rectangle 1"/>
          <p:cNvSpPr/>
          <p:nvPr/>
        </p:nvSpPr>
        <p:spPr>
          <a:xfrm>
            <a:off x="263926" y="2028050"/>
            <a:ext cx="9297586" cy="830997"/>
          </a:xfrm>
          <a:prstGeom prst="rect">
            <a:avLst/>
          </a:prstGeom>
        </p:spPr>
        <p:txBody>
          <a:bodyPr wrap="square">
            <a:spAutoFit/>
          </a:bodyPr>
          <a:lstStyle/>
          <a:p>
            <a:r>
              <a:rPr lang="fr-FR" sz="1600" dirty="0"/>
              <a:t>La cryptographie quantique va donner un moyen </a:t>
            </a:r>
            <a:r>
              <a:rPr lang="fr-FR" sz="1600" i="1" dirty="0"/>
              <a:t>a priori </a:t>
            </a:r>
            <a:r>
              <a:rPr lang="fr-FR" sz="1600" dirty="0"/>
              <a:t>infaillible pour transmettre une clé aléatoire, de n’importe quelle longueur, à la demande.</a:t>
            </a:r>
          </a:p>
          <a:p>
            <a:pPr marL="285750" indent="-285750">
              <a:buClr>
                <a:schemeClr val="accent2">
                  <a:lumMod val="75000"/>
                </a:schemeClr>
              </a:buClr>
              <a:buFont typeface="Wingdings" panose="05000000000000000000" pitchFamily="2" charset="2"/>
              <a:buChar char="Ø"/>
            </a:pPr>
            <a:r>
              <a:rPr lang="fr-FR" sz="1600" dirty="0"/>
              <a:t>Distribution Quantique des Clés </a:t>
            </a:r>
            <a:r>
              <a:rPr lang="fr-FR" sz="1600" i="1" dirty="0"/>
              <a:t>(QKD pour Quantum Key Distribution)</a:t>
            </a:r>
          </a:p>
        </p:txBody>
      </p:sp>
      <p:sp>
        <p:nvSpPr>
          <p:cNvPr id="5" name="Rectangle 4"/>
          <p:cNvSpPr/>
          <p:nvPr/>
        </p:nvSpPr>
        <p:spPr>
          <a:xfrm>
            <a:off x="344487" y="1635524"/>
            <a:ext cx="1138453" cy="384721"/>
          </a:xfrm>
          <a:prstGeom prst="rect">
            <a:avLst/>
          </a:prstGeom>
        </p:spPr>
        <p:txBody>
          <a:bodyPr wrap="none">
            <a:spAutoFit/>
          </a:bodyPr>
          <a:lstStyle/>
          <a:p>
            <a:r>
              <a:rPr lang="fr-FR" b="1" cap="small" dirty="0">
                <a:solidFill>
                  <a:srgbClr val="222221"/>
                </a:solidFill>
                <a:effectLst>
                  <a:outerShdw blurRad="38100" dist="38100" dir="2700000" algn="tl">
                    <a:srgbClr val="000000">
                      <a:alpha val="43137"/>
                    </a:srgbClr>
                  </a:outerShdw>
                </a:effectLst>
              </a:rPr>
              <a:t>Principe</a:t>
            </a:r>
          </a:p>
        </p:txBody>
      </p:sp>
      <p:pic>
        <p:nvPicPr>
          <p:cNvPr id="6146" name="Picture 2" descr="Résultat de recherche d'images pour &quot;question&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353" y="3133591"/>
            <a:ext cx="1289670" cy="12896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482940" y="3242207"/>
            <a:ext cx="7013004" cy="338554"/>
          </a:xfrm>
          <a:prstGeom prst="rect">
            <a:avLst/>
          </a:prstGeom>
        </p:spPr>
        <p:txBody>
          <a:bodyPr wrap="square">
            <a:spAutoFit/>
          </a:bodyPr>
          <a:lstStyle/>
          <a:p>
            <a:r>
              <a:rPr lang="fr-FR" sz="1600" dirty="0"/>
              <a:t>Pourquoi ne pas l’utiliser pour transmettre la clé plutôt que le message ?</a:t>
            </a:r>
          </a:p>
        </p:txBody>
      </p:sp>
      <p:sp>
        <p:nvSpPr>
          <p:cNvPr id="4" name="Rectangle 3"/>
          <p:cNvSpPr/>
          <p:nvPr/>
        </p:nvSpPr>
        <p:spPr>
          <a:xfrm>
            <a:off x="1553595" y="3612315"/>
            <a:ext cx="7359846" cy="584775"/>
          </a:xfrm>
          <a:prstGeom prst="rect">
            <a:avLst/>
          </a:prstGeom>
        </p:spPr>
        <p:txBody>
          <a:bodyPr wrap="square">
            <a:spAutoFit/>
          </a:bodyPr>
          <a:lstStyle/>
          <a:p>
            <a:pPr marL="342900" indent="-342900">
              <a:buClr>
                <a:schemeClr val="bg2"/>
              </a:buClr>
              <a:buFont typeface="Arial" pitchFamily="34" charset="0"/>
              <a:buChar char="•"/>
            </a:pPr>
            <a:r>
              <a:rPr lang="fr-FR" sz="1600" dirty="0"/>
              <a:t>Les bits transmis ne peuvent être qu’aléatoires</a:t>
            </a:r>
          </a:p>
          <a:p>
            <a:pPr marL="342900" indent="-342900">
              <a:buClr>
                <a:schemeClr val="bg2"/>
              </a:buClr>
              <a:buFont typeface="Arial" pitchFamily="34" charset="0"/>
              <a:buChar char="•"/>
            </a:pPr>
            <a:r>
              <a:rPr lang="fr-FR" sz="1600" dirty="0"/>
              <a:t>Il est possible qu’un espion puisse intercepter des bits avant d’être détecté</a:t>
            </a:r>
            <a:endParaRPr lang="fr-FR" sz="2000" dirty="0"/>
          </a:p>
        </p:txBody>
      </p:sp>
      <p:pic>
        <p:nvPicPr>
          <p:cNvPr id="6148" name="Picture 4" descr="Résultat de recherche d'images pour &quot;masque&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2382" y="4581128"/>
            <a:ext cx="1575300" cy="149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06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fade">
                                      <p:cBhvr>
                                        <p:cTn id="15" dur="500"/>
                                        <p:tgtEl>
                                          <p:spTgt spid="614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500"/>
                                        <p:tgtEl>
                                          <p:spTgt spid="4">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6148"/>
                                        </p:tgtEl>
                                        <p:attrNameLst>
                                          <p:attrName>style.visibility</p:attrName>
                                        </p:attrNameLst>
                                      </p:cBhvr>
                                      <p:to>
                                        <p:strVal val="visible"/>
                                      </p:to>
                                    </p:set>
                                    <p:animEffect transition="in" filter="fade">
                                      <p:cBhvr>
                                        <p:cTn id="36"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 grpId="0"/>
      <p:bldP spid="5" grpId="0"/>
      <p:bldP spid="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5745088" y="1556794"/>
            <a:ext cx="3840966" cy="4824534"/>
          </a:xfrm>
          <a:prstGeom prst="rect">
            <a:avLst/>
          </a:prstGeom>
          <a:solidFill>
            <a:schemeClr val="bg1">
              <a:alpha val="11000"/>
            </a:scheme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p:cNvSpPr/>
          <p:nvPr/>
        </p:nvSpPr>
        <p:spPr>
          <a:xfrm>
            <a:off x="260892" y="1556794"/>
            <a:ext cx="3846830" cy="4824534"/>
          </a:xfrm>
          <a:prstGeom prst="rect">
            <a:avLst/>
          </a:prstGeom>
          <a:solidFill>
            <a:schemeClr val="bg1">
              <a:alpha val="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ZoneTexte 34"/>
          <p:cNvSpPr txBox="1"/>
          <p:nvPr/>
        </p:nvSpPr>
        <p:spPr>
          <a:xfrm>
            <a:off x="287119" y="1588285"/>
            <a:ext cx="4013332" cy="369332"/>
          </a:xfrm>
          <a:prstGeom prst="rect">
            <a:avLst/>
          </a:prstGeom>
          <a:noFill/>
          <a:effectLst>
            <a:softEdge rad="0"/>
          </a:effectLst>
        </p:spPr>
        <p:txBody>
          <a:bodyPr wrap="square" rtlCol="0">
            <a:spAutoFit/>
          </a:bodyPr>
          <a:lstStyle/>
          <a:p>
            <a:r>
              <a:rPr lang="fr-FR" sz="1800" dirty="0">
                <a:effectLst>
                  <a:outerShdw blurRad="38100" dist="38100" dir="2700000" algn="tl">
                    <a:srgbClr val="000000">
                      <a:alpha val="43137"/>
                    </a:srgbClr>
                  </a:outerShdw>
                </a:effectLst>
                <a:latin typeface="+mj-lt"/>
              </a:rPr>
              <a:t>Expéditeur</a:t>
            </a:r>
          </a:p>
        </p:txBody>
      </p:sp>
      <p:sp>
        <p:nvSpPr>
          <p:cNvPr id="36" name="ZoneTexte 35"/>
          <p:cNvSpPr txBox="1"/>
          <p:nvPr/>
        </p:nvSpPr>
        <p:spPr>
          <a:xfrm>
            <a:off x="5745088" y="1597416"/>
            <a:ext cx="3854189" cy="369332"/>
          </a:xfrm>
          <a:prstGeom prst="rect">
            <a:avLst/>
          </a:prstGeom>
          <a:noFill/>
        </p:spPr>
        <p:txBody>
          <a:bodyPr wrap="square" rtlCol="0">
            <a:spAutoFit/>
          </a:bodyPr>
          <a:lstStyle/>
          <a:p>
            <a:pPr algn="r"/>
            <a:r>
              <a:rPr lang="fr-FR" sz="1800" dirty="0">
                <a:effectLst>
                  <a:outerShdw blurRad="38100" dist="38100" dir="2700000" algn="tl">
                    <a:srgbClr val="000000">
                      <a:alpha val="43137"/>
                    </a:srgbClr>
                  </a:outerShdw>
                </a:effectLst>
                <a:latin typeface="+mj-lt"/>
              </a:rPr>
              <a:t>Destinataire</a:t>
            </a:r>
          </a:p>
        </p:txBody>
      </p:sp>
      <p:cxnSp>
        <p:nvCxnSpPr>
          <p:cNvPr id="37" name="Connecteur droit avec flèche 36"/>
          <p:cNvCxnSpPr/>
          <p:nvPr/>
        </p:nvCxnSpPr>
        <p:spPr>
          <a:xfrm>
            <a:off x="2795623" y="4414021"/>
            <a:ext cx="961793" cy="0"/>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a:off x="6105128" y="4410530"/>
            <a:ext cx="1368152" cy="3491"/>
          </a:xfrm>
          <a:prstGeom prst="straightConnector1">
            <a:avLst/>
          </a:prstGeom>
          <a:ln w="38100">
            <a:solidFill>
              <a:srgbClr val="99BDD5"/>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39" name="Picture 6"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995" y="3911024"/>
            <a:ext cx="2047011" cy="869980"/>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0" name="Picture 6" descr="Afficher l'image d'orig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7126" y="3989036"/>
            <a:ext cx="1863451" cy="791967"/>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40"/>
          <p:cNvSpPr txBox="1"/>
          <p:nvPr/>
        </p:nvSpPr>
        <p:spPr>
          <a:xfrm>
            <a:off x="891244" y="4006946"/>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sp>
        <p:nvSpPr>
          <p:cNvPr id="42" name="ZoneTexte 41"/>
          <p:cNvSpPr txBox="1"/>
          <p:nvPr/>
        </p:nvSpPr>
        <p:spPr>
          <a:xfrm>
            <a:off x="7668110" y="4061853"/>
            <a:ext cx="1621482" cy="646331"/>
          </a:xfrm>
          <a:prstGeom prst="rect">
            <a:avLst/>
          </a:prstGeom>
          <a:solidFill>
            <a:schemeClr val="bg1">
              <a:alpha val="70000"/>
            </a:schemeClr>
          </a:solidFill>
        </p:spPr>
        <p:txBody>
          <a:bodyPr wrap="square" rtlCol="0">
            <a:spAutoFit/>
          </a:bodyPr>
          <a:lstStyle/>
          <a:p>
            <a:pPr algn="ctr"/>
            <a:r>
              <a:rPr lang="fr-FR" sz="1800" b="1" cap="small" dirty="0">
                <a:effectLst>
                  <a:outerShdw blurRad="38100" dist="38100" dir="2700000" algn="tl">
                    <a:srgbClr val="000000">
                      <a:alpha val="43137"/>
                    </a:srgbClr>
                  </a:outerShdw>
                </a:effectLst>
                <a:uFill>
                  <a:solidFill>
                    <a:schemeClr val="accent3">
                      <a:lumMod val="50000"/>
                    </a:schemeClr>
                  </a:solidFill>
                </a:uFill>
              </a:rPr>
              <a:t>Informations claires</a:t>
            </a:r>
            <a:endParaRPr lang="fr-FR" sz="1800" b="1" dirty="0">
              <a:effectLst>
                <a:outerShdw blurRad="38100" dist="38100" dir="2700000" algn="tl">
                  <a:srgbClr val="000000">
                    <a:alpha val="43137"/>
                  </a:srgbClr>
                </a:outerShdw>
              </a:effectLst>
            </a:endParaRPr>
          </a:p>
        </p:txBody>
      </p:sp>
      <p:cxnSp>
        <p:nvCxnSpPr>
          <p:cNvPr id="45" name="Connecteur droit 44"/>
          <p:cNvCxnSpPr/>
          <p:nvPr/>
        </p:nvCxnSpPr>
        <p:spPr>
          <a:xfrm flipV="1">
            <a:off x="3656856" y="3068962"/>
            <a:ext cx="720080" cy="504054"/>
          </a:xfrm>
          <a:prstGeom prst="line">
            <a:avLst/>
          </a:prstGeom>
          <a:ln w="1905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pic>
        <p:nvPicPr>
          <p:cNvPr id="49" name="Picture 2"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9588" y="3896572"/>
            <a:ext cx="2019782" cy="947995"/>
          </a:xfrm>
          <a:prstGeom prst="rect">
            <a:avLst/>
          </a:prstGeom>
          <a:noFill/>
          <a:effectLst>
            <a:outerShdw blurRad="50800" dist="38100" dir="2700000" algn="tl" rotWithShape="0">
              <a:prstClr val="black">
                <a:alpha val="40000"/>
              </a:prstClr>
            </a:outerShdw>
          </a:effectLst>
        </p:spPr>
      </p:pic>
      <p:sp>
        <p:nvSpPr>
          <p:cNvPr id="50" name="ZoneTexte 49"/>
          <p:cNvSpPr txBox="1"/>
          <p:nvPr/>
        </p:nvSpPr>
        <p:spPr>
          <a:xfrm>
            <a:off x="4030828" y="4185904"/>
            <a:ext cx="1862900" cy="369332"/>
          </a:xfrm>
          <a:prstGeom prst="rect">
            <a:avLst/>
          </a:prstGeom>
          <a:solidFill>
            <a:schemeClr val="bg1">
              <a:alpha val="70000"/>
            </a:schemeClr>
          </a:solidFill>
        </p:spPr>
        <p:txBody>
          <a:bodyPr wrap="square" rtlCol="0">
            <a:spAutoFit/>
          </a:bodyPr>
          <a:lstStyle/>
          <a:p>
            <a:r>
              <a:rPr lang="fr-FR" sz="1800" b="1" cap="small" dirty="0">
                <a:effectLst>
                  <a:outerShdw blurRad="38100" dist="38100" dir="2700000" algn="tl">
                    <a:srgbClr val="000000">
                      <a:alpha val="43137"/>
                    </a:srgbClr>
                  </a:outerShdw>
                </a:effectLst>
                <a:uFill>
                  <a:solidFill>
                    <a:schemeClr val="accent3">
                      <a:lumMod val="50000"/>
                    </a:schemeClr>
                  </a:solidFill>
                </a:uFill>
              </a:rPr>
              <a:t>Cryptogramme</a:t>
            </a:r>
            <a:endParaRPr lang="fr-FR" sz="1800" b="1" dirty="0">
              <a:effectLst>
                <a:outerShdw blurRad="38100" dist="38100" dir="2700000" algn="tl">
                  <a:srgbClr val="000000">
                    <a:alpha val="43137"/>
                  </a:srgbClr>
                </a:outerShdw>
              </a:effectLst>
            </a:endParaRPr>
          </a:p>
        </p:txBody>
      </p:sp>
      <p:sp>
        <p:nvSpPr>
          <p:cNvPr id="51" name="Ellipse 50"/>
          <p:cNvSpPr/>
          <p:nvPr/>
        </p:nvSpPr>
        <p:spPr>
          <a:xfrm>
            <a:off x="4016674" y="2401003"/>
            <a:ext cx="1845610" cy="774574"/>
          </a:xfrm>
          <a:prstGeom prst="ellipse">
            <a:avLst/>
          </a:prstGeom>
          <a:pattFill prst="plaid">
            <a:fgClr>
              <a:schemeClr val="accent4">
                <a:lumMod val="60000"/>
                <a:lumOff val="40000"/>
              </a:schemeClr>
            </a:fgClr>
            <a:bgClr>
              <a:schemeClr val="bg1"/>
            </a:bgClr>
          </a:pattFill>
          <a:ln>
            <a:no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2" name="ZoneTexte 51"/>
          <p:cNvSpPr txBox="1"/>
          <p:nvPr/>
        </p:nvSpPr>
        <p:spPr>
          <a:xfrm>
            <a:off x="4074978" y="2594342"/>
            <a:ext cx="1670171" cy="615553"/>
          </a:xfrm>
          <a:prstGeom prst="rect">
            <a:avLst/>
          </a:prstGeom>
          <a:noFill/>
        </p:spPr>
        <p:txBody>
          <a:bodyPr wrap="square" rtlCol="0">
            <a:spAutoFit/>
          </a:bodyPr>
          <a:lstStyle/>
          <a:p>
            <a:pPr algn="ctr"/>
            <a:r>
              <a:rPr lang="fr-FR" sz="1800" b="1" dirty="0">
                <a:effectLst>
                  <a:outerShdw blurRad="38100" dist="38100" dir="2700000" algn="tl">
                    <a:srgbClr val="000000">
                      <a:alpha val="43137"/>
                    </a:srgbClr>
                  </a:outerShdw>
                </a:effectLst>
                <a:latin typeface="+mj-lt"/>
              </a:rPr>
              <a:t>Clé quantique</a:t>
            </a:r>
          </a:p>
          <a:p>
            <a:endParaRPr lang="fr-FR" sz="1600" dirty="0"/>
          </a:p>
        </p:txBody>
      </p:sp>
      <p:pic>
        <p:nvPicPr>
          <p:cNvPr id="8195" name="Picture 3" descr="C:\Users\clot\Desktop\Sans titre-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6121" y="3506403"/>
            <a:ext cx="821295" cy="82370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 descr="C:\Users\clot\Desktop\Sans titre-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9144" y="3469388"/>
            <a:ext cx="821295" cy="823708"/>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Connecteur droit 56"/>
          <p:cNvCxnSpPr/>
          <p:nvPr/>
        </p:nvCxnSpPr>
        <p:spPr>
          <a:xfrm flipH="1" flipV="1">
            <a:off x="5529065" y="3068962"/>
            <a:ext cx="720079" cy="437441"/>
          </a:xfrm>
          <a:prstGeom prst="line">
            <a:avLst/>
          </a:prstGeom>
          <a:ln w="19050" cmpd="sng">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26"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Cryptographie quantique</a:t>
            </a:r>
          </a:p>
        </p:txBody>
      </p:sp>
    </p:spTree>
    <p:extLst>
      <p:ext uri="{BB962C8B-B14F-4D97-AF65-F5344CB8AC3E}">
        <p14:creationId xmlns:p14="http://schemas.microsoft.com/office/powerpoint/2010/main" val="367536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8195"/>
                                        </p:tgtEl>
                                        <p:attrNameLst>
                                          <p:attrName>style.visibility</p:attrName>
                                        </p:attrNameLst>
                                      </p:cBhvr>
                                      <p:to>
                                        <p:strVal val="visible"/>
                                      </p:to>
                                    </p:set>
                                    <p:animEffect transition="in" filter="fade">
                                      <p:cBhvr>
                                        <p:cTn id="18" dur="500"/>
                                        <p:tgtEl>
                                          <p:spTgt spid="819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par>
                                <p:cTn id="39" presetID="10" presetClass="entr" presetSubtype="0"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50" grpId="0" animBg="1"/>
      <p:bldP spid="51" grpId="0" animBg="1"/>
      <p:bldP spid="5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Cryptographie quantique</a:t>
            </a:r>
          </a:p>
        </p:txBody>
      </p:sp>
      <p:grpSp>
        <p:nvGrpSpPr>
          <p:cNvPr id="22" name="Groupe 21"/>
          <p:cNvGrpSpPr/>
          <p:nvPr/>
        </p:nvGrpSpPr>
        <p:grpSpPr>
          <a:xfrm>
            <a:off x="4913113" y="1556792"/>
            <a:ext cx="360040" cy="360040"/>
            <a:chOff x="488504" y="1916832"/>
            <a:chExt cx="360040" cy="360040"/>
          </a:xfrm>
        </p:grpSpPr>
        <p:sp>
          <p:nvSpPr>
            <p:cNvPr id="4" name="Ellipse 3"/>
            <p:cNvSpPr/>
            <p:nvPr/>
          </p:nvSpPr>
          <p:spPr>
            <a:xfrm>
              <a:off x="488504"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8" name="Connecteur droit 7"/>
            <p:cNvCxnSpPr>
              <a:stCxn id="4" idx="0"/>
              <a:endCxn id="4" idx="4"/>
            </p:cNvCxnSpPr>
            <p:nvPr/>
          </p:nvCxnSpPr>
          <p:spPr>
            <a:xfrm>
              <a:off x="668524" y="1916832"/>
              <a:ext cx="0" cy="36004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23" name="Groupe 22"/>
          <p:cNvGrpSpPr/>
          <p:nvPr/>
        </p:nvGrpSpPr>
        <p:grpSpPr>
          <a:xfrm>
            <a:off x="5590762" y="1556792"/>
            <a:ext cx="360040" cy="360040"/>
            <a:chOff x="1352600" y="1889212"/>
            <a:chExt cx="360040" cy="360040"/>
          </a:xfrm>
        </p:grpSpPr>
        <p:sp>
          <p:nvSpPr>
            <p:cNvPr id="11" name="Ellipse 10"/>
            <p:cNvSpPr/>
            <p:nvPr/>
          </p:nvSpPr>
          <p:spPr>
            <a:xfrm>
              <a:off x="1352600"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3" name="Connecteur droit 12"/>
            <p:cNvCxnSpPr>
              <a:stCxn id="11" idx="2"/>
              <a:endCxn id="11" idx="6"/>
            </p:cNvCxnSpPr>
            <p:nvPr/>
          </p:nvCxnSpPr>
          <p:spPr>
            <a:xfrm>
              <a:off x="1352600" y="2069232"/>
              <a:ext cx="360040" cy="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24" name="Groupe 23"/>
          <p:cNvGrpSpPr/>
          <p:nvPr/>
        </p:nvGrpSpPr>
        <p:grpSpPr>
          <a:xfrm>
            <a:off x="6268411" y="1556792"/>
            <a:ext cx="360040" cy="360040"/>
            <a:chOff x="2144688" y="1889212"/>
            <a:chExt cx="360040" cy="360040"/>
          </a:xfrm>
        </p:grpSpPr>
        <p:sp>
          <p:nvSpPr>
            <p:cNvPr id="15" name="Ellipse 14"/>
            <p:cNvSpPr/>
            <p:nvPr/>
          </p:nvSpPr>
          <p:spPr>
            <a:xfrm>
              <a:off x="2144688"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6" name="Connecteur droit 15"/>
            <p:cNvCxnSpPr>
              <a:stCxn id="15" idx="7"/>
              <a:endCxn id="15" idx="3"/>
            </p:cNvCxnSpPr>
            <p:nvPr/>
          </p:nvCxnSpPr>
          <p:spPr>
            <a:xfrm flipH="1">
              <a:off x="2197415" y="194193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25" name="Groupe 24"/>
          <p:cNvGrpSpPr/>
          <p:nvPr/>
        </p:nvGrpSpPr>
        <p:grpSpPr>
          <a:xfrm>
            <a:off x="6946060" y="1556792"/>
            <a:ext cx="360040" cy="360040"/>
            <a:chOff x="2936776" y="1916832"/>
            <a:chExt cx="360040" cy="360040"/>
          </a:xfrm>
        </p:grpSpPr>
        <p:sp>
          <p:nvSpPr>
            <p:cNvPr id="17" name="Ellipse 16"/>
            <p:cNvSpPr/>
            <p:nvPr/>
          </p:nvSpPr>
          <p:spPr>
            <a:xfrm>
              <a:off x="2936776"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8" name="Connecteur droit 17"/>
            <p:cNvCxnSpPr>
              <a:stCxn id="17" idx="1"/>
              <a:endCxn id="17" idx="5"/>
            </p:cNvCxnSpPr>
            <p:nvPr/>
          </p:nvCxnSpPr>
          <p:spPr>
            <a:xfrm>
              <a:off x="2989503" y="196955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sp>
        <p:nvSpPr>
          <p:cNvPr id="26" name="ZoneTexte 25"/>
          <p:cNvSpPr txBox="1"/>
          <p:nvPr/>
        </p:nvSpPr>
        <p:spPr>
          <a:xfrm>
            <a:off x="488504" y="1563762"/>
            <a:ext cx="4424609" cy="338554"/>
          </a:xfrm>
          <a:prstGeom prst="rect">
            <a:avLst/>
          </a:prstGeom>
          <a:noFill/>
        </p:spPr>
        <p:txBody>
          <a:bodyPr wrap="none" rtlCol="0">
            <a:spAutoFit/>
          </a:bodyPr>
          <a:lstStyle/>
          <a:p>
            <a:r>
              <a:rPr lang="fr-FR" sz="1600" dirty="0"/>
              <a:t>Prenons 4 polarisations possibles de photons :</a:t>
            </a:r>
          </a:p>
        </p:txBody>
      </p:sp>
      <p:grpSp>
        <p:nvGrpSpPr>
          <p:cNvPr id="32" name="Groupe 31"/>
          <p:cNvGrpSpPr/>
          <p:nvPr/>
        </p:nvGrpSpPr>
        <p:grpSpPr>
          <a:xfrm>
            <a:off x="725426" y="3465004"/>
            <a:ext cx="360040" cy="360040"/>
            <a:chOff x="488504" y="1916832"/>
            <a:chExt cx="360040" cy="360040"/>
          </a:xfrm>
        </p:grpSpPr>
        <p:sp>
          <p:nvSpPr>
            <p:cNvPr id="33" name="Ellipse 32"/>
            <p:cNvSpPr/>
            <p:nvPr/>
          </p:nvSpPr>
          <p:spPr>
            <a:xfrm>
              <a:off x="488504"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34" name="Connecteur droit 33"/>
            <p:cNvCxnSpPr>
              <a:stCxn id="33" idx="0"/>
              <a:endCxn id="33" idx="4"/>
            </p:cNvCxnSpPr>
            <p:nvPr/>
          </p:nvCxnSpPr>
          <p:spPr>
            <a:xfrm>
              <a:off x="668524" y="1916832"/>
              <a:ext cx="0" cy="360040"/>
            </a:xfrm>
            <a:prstGeom prst="line">
              <a:avLst/>
            </a:prstGeom>
            <a:ln/>
          </p:spPr>
          <p:style>
            <a:lnRef idx="2">
              <a:schemeClr val="accent1"/>
            </a:lnRef>
            <a:fillRef idx="0">
              <a:schemeClr val="accent1"/>
            </a:fillRef>
            <a:effectRef idx="1">
              <a:schemeClr val="accent1"/>
            </a:effectRef>
            <a:fontRef idx="minor">
              <a:schemeClr val="tx1"/>
            </a:fontRef>
          </p:style>
        </p:cxnSp>
      </p:grpSp>
      <p:sp>
        <p:nvSpPr>
          <p:cNvPr id="35" name="ZoneTexte 34"/>
          <p:cNvSpPr txBox="1"/>
          <p:nvPr/>
        </p:nvSpPr>
        <p:spPr>
          <a:xfrm>
            <a:off x="4943893" y="1923802"/>
            <a:ext cx="298480" cy="338554"/>
          </a:xfrm>
          <a:prstGeom prst="rect">
            <a:avLst/>
          </a:prstGeom>
          <a:noFill/>
        </p:spPr>
        <p:txBody>
          <a:bodyPr wrap="none" rtlCol="0">
            <a:spAutoFit/>
          </a:bodyPr>
          <a:lstStyle/>
          <a:p>
            <a:r>
              <a:rPr lang="fr-FR" sz="1600" dirty="0"/>
              <a:t>1</a:t>
            </a:r>
          </a:p>
        </p:txBody>
      </p:sp>
      <p:sp>
        <p:nvSpPr>
          <p:cNvPr id="37" name="ZoneTexte 36"/>
          <p:cNvSpPr txBox="1"/>
          <p:nvPr/>
        </p:nvSpPr>
        <p:spPr>
          <a:xfrm>
            <a:off x="6319711" y="1923802"/>
            <a:ext cx="298480" cy="338554"/>
          </a:xfrm>
          <a:prstGeom prst="rect">
            <a:avLst/>
          </a:prstGeom>
          <a:noFill/>
        </p:spPr>
        <p:txBody>
          <a:bodyPr wrap="none" rtlCol="0">
            <a:spAutoFit/>
          </a:bodyPr>
          <a:lstStyle/>
          <a:p>
            <a:r>
              <a:rPr lang="fr-FR" sz="1600" dirty="0"/>
              <a:t>1</a:t>
            </a:r>
          </a:p>
        </p:txBody>
      </p:sp>
      <p:sp>
        <p:nvSpPr>
          <p:cNvPr id="38" name="ZoneTexte 37"/>
          <p:cNvSpPr txBox="1"/>
          <p:nvPr/>
        </p:nvSpPr>
        <p:spPr>
          <a:xfrm>
            <a:off x="5631802" y="1923802"/>
            <a:ext cx="298480" cy="338554"/>
          </a:xfrm>
          <a:prstGeom prst="rect">
            <a:avLst/>
          </a:prstGeom>
          <a:noFill/>
        </p:spPr>
        <p:txBody>
          <a:bodyPr wrap="none" rtlCol="0">
            <a:spAutoFit/>
          </a:bodyPr>
          <a:lstStyle/>
          <a:p>
            <a:r>
              <a:rPr lang="fr-FR" sz="1600" dirty="0"/>
              <a:t>0</a:t>
            </a:r>
          </a:p>
        </p:txBody>
      </p:sp>
      <p:sp>
        <p:nvSpPr>
          <p:cNvPr id="39" name="ZoneTexte 38"/>
          <p:cNvSpPr txBox="1"/>
          <p:nvPr/>
        </p:nvSpPr>
        <p:spPr>
          <a:xfrm>
            <a:off x="7007620" y="1923802"/>
            <a:ext cx="298480" cy="338554"/>
          </a:xfrm>
          <a:prstGeom prst="rect">
            <a:avLst/>
          </a:prstGeom>
          <a:noFill/>
        </p:spPr>
        <p:txBody>
          <a:bodyPr wrap="none" rtlCol="0">
            <a:spAutoFit/>
          </a:bodyPr>
          <a:lstStyle/>
          <a:p>
            <a:r>
              <a:rPr lang="fr-FR" sz="1600" dirty="0"/>
              <a:t>0</a:t>
            </a:r>
          </a:p>
        </p:txBody>
      </p:sp>
      <p:sp>
        <p:nvSpPr>
          <p:cNvPr id="40" name="ZoneTexte 39"/>
          <p:cNvSpPr txBox="1"/>
          <p:nvPr/>
        </p:nvSpPr>
        <p:spPr>
          <a:xfrm>
            <a:off x="2813658" y="3465004"/>
            <a:ext cx="1512168" cy="338554"/>
          </a:xfrm>
          <a:prstGeom prst="rect">
            <a:avLst/>
          </a:prstGeom>
          <a:noFill/>
        </p:spPr>
        <p:txBody>
          <a:bodyPr wrap="square" rtlCol="0">
            <a:spAutoFit/>
          </a:bodyPr>
          <a:lstStyle/>
          <a:p>
            <a:r>
              <a:rPr lang="fr-FR" sz="1600" dirty="0"/>
              <a:t>1 </a:t>
            </a:r>
            <a:r>
              <a:rPr lang="fr-FR" sz="1600" i="1" dirty="0"/>
              <a:t>(100%)</a:t>
            </a:r>
            <a:endParaRPr lang="fr-FR" sz="1600" dirty="0"/>
          </a:p>
        </p:txBody>
      </p:sp>
      <p:sp>
        <p:nvSpPr>
          <p:cNvPr id="42" name="Flèche droite 41"/>
          <p:cNvSpPr/>
          <p:nvPr/>
        </p:nvSpPr>
        <p:spPr>
          <a:xfrm>
            <a:off x="2093578" y="3501008"/>
            <a:ext cx="576064" cy="28803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54" name="ZoneTexte 53"/>
          <p:cNvSpPr txBox="1"/>
          <p:nvPr/>
        </p:nvSpPr>
        <p:spPr>
          <a:xfrm>
            <a:off x="2813658" y="4134562"/>
            <a:ext cx="2304256" cy="338554"/>
          </a:xfrm>
          <a:prstGeom prst="rect">
            <a:avLst/>
          </a:prstGeom>
          <a:noFill/>
        </p:spPr>
        <p:txBody>
          <a:bodyPr wrap="square" rtlCol="0">
            <a:spAutoFit/>
          </a:bodyPr>
          <a:lstStyle/>
          <a:p>
            <a:r>
              <a:rPr lang="fr-FR" sz="1600" dirty="0"/>
              <a:t>0 </a:t>
            </a:r>
            <a:r>
              <a:rPr lang="fr-FR" sz="1600" i="1" dirty="0"/>
              <a:t>(100%)</a:t>
            </a:r>
            <a:endParaRPr lang="fr-FR" sz="1600" dirty="0"/>
          </a:p>
        </p:txBody>
      </p:sp>
      <p:sp>
        <p:nvSpPr>
          <p:cNvPr id="55" name="Flèche droite 54"/>
          <p:cNvSpPr/>
          <p:nvPr/>
        </p:nvSpPr>
        <p:spPr>
          <a:xfrm>
            <a:off x="2093578" y="4149080"/>
            <a:ext cx="576064" cy="28803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62" name="ZoneTexte 61"/>
          <p:cNvSpPr txBox="1"/>
          <p:nvPr/>
        </p:nvSpPr>
        <p:spPr>
          <a:xfrm>
            <a:off x="2813658" y="4833156"/>
            <a:ext cx="2509970" cy="338554"/>
          </a:xfrm>
          <a:prstGeom prst="rect">
            <a:avLst/>
          </a:prstGeom>
          <a:noFill/>
        </p:spPr>
        <p:txBody>
          <a:bodyPr wrap="square" rtlCol="0">
            <a:spAutoFit/>
          </a:bodyPr>
          <a:lstStyle/>
          <a:p>
            <a:r>
              <a:rPr lang="fr-FR" sz="1600" dirty="0"/>
              <a:t>0 ou 1 </a:t>
            </a:r>
            <a:r>
              <a:rPr lang="fr-FR" sz="1600" i="1" dirty="0"/>
              <a:t>(50%-50%)</a:t>
            </a:r>
          </a:p>
        </p:txBody>
      </p:sp>
      <p:sp>
        <p:nvSpPr>
          <p:cNvPr id="63" name="Flèche droite 62"/>
          <p:cNvSpPr/>
          <p:nvPr/>
        </p:nvSpPr>
        <p:spPr>
          <a:xfrm>
            <a:off x="2093578" y="4869160"/>
            <a:ext cx="576064" cy="28803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71" name="Flèche droite 70"/>
          <p:cNvSpPr/>
          <p:nvPr/>
        </p:nvSpPr>
        <p:spPr>
          <a:xfrm>
            <a:off x="2093578" y="5661248"/>
            <a:ext cx="576064" cy="28803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grpSp>
        <p:nvGrpSpPr>
          <p:cNvPr id="72" name="Groupe 71"/>
          <p:cNvGrpSpPr/>
          <p:nvPr/>
        </p:nvGrpSpPr>
        <p:grpSpPr>
          <a:xfrm>
            <a:off x="725426" y="4171860"/>
            <a:ext cx="360040" cy="360040"/>
            <a:chOff x="1352600" y="1889212"/>
            <a:chExt cx="360040" cy="360040"/>
          </a:xfrm>
        </p:grpSpPr>
        <p:sp>
          <p:nvSpPr>
            <p:cNvPr id="73" name="Ellipse 72"/>
            <p:cNvSpPr/>
            <p:nvPr/>
          </p:nvSpPr>
          <p:spPr>
            <a:xfrm>
              <a:off x="1352600"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74" name="Connecteur droit 73"/>
            <p:cNvCxnSpPr>
              <a:stCxn id="73" idx="2"/>
              <a:endCxn id="73" idx="6"/>
            </p:cNvCxnSpPr>
            <p:nvPr/>
          </p:nvCxnSpPr>
          <p:spPr>
            <a:xfrm>
              <a:off x="1352600" y="2069232"/>
              <a:ext cx="360040" cy="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75" name="Groupe 74"/>
          <p:cNvGrpSpPr/>
          <p:nvPr/>
        </p:nvGrpSpPr>
        <p:grpSpPr>
          <a:xfrm>
            <a:off x="725426" y="4878716"/>
            <a:ext cx="360040" cy="360040"/>
            <a:chOff x="2144688" y="1889212"/>
            <a:chExt cx="360040" cy="360040"/>
          </a:xfrm>
        </p:grpSpPr>
        <p:sp>
          <p:nvSpPr>
            <p:cNvPr id="76" name="Ellipse 75"/>
            <p:cNvSpPr/>
            <p:nvPr/>
          </p:nvSpPr>
          <p:spPr>
            <a:xfrm>
              <a:off x="2144688"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77" name="Connecteur droit 76"/>
            <p:cNvCxnSpPr>
              <a:stCxn id="76" idx="7"/>
              <a:endCxn id="76" idx="3"/>
            </p:cNvCxnSpPr>
            <p:nvPr/>
          </p:nvCxnSpPr>
          <p:spPr>
            <a:xfrm flipH="1">
              <a:off x="2197415" y="194193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81" name="Groupe 80"/>
          <p:cNvGrpSpPr/>
          <p:nvPr/>
        </p:nvGrpSpPr>
        <p:grpSpPr>
          <a:xfrm>
            <a:off x="725426" y="5585572"/>
            <a:ext cx="360040" cy="360040"/>
            <a:chOff x="2936776" y="1916832"/>
            <a:chExt cx="360040" cy="360040"/>
          </a:xfrm>
        </p:grpSpPr>
        <p:sp>
          <p:nvSpPr>
            <p:cNvPr id="82" name="Ellipse 81"/>
            <p:cNvSpPr/>
            <p:nvPr/>
          </p:nvSpPr>
          <p:spPr>
            <a:xfrm>
              <a:off x="2936776"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83" name="Connecteur droit 82"/>
            <p:cNvCxnSpPr>
              <a:stCxn id="82" idx="1"/>
              <a:endCxn id="82" idx="5"/>
            </p:cNvCxnSpPr>
            <p:nvPr/>
          </p:nvCxnSpPr>
          <p:spPr>
            <a:xfrm>
              <a:off x="2989503" y="196955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sp>
        <p:nvSpPr>
          <p:cNvPr id="84" name="ZoneTexte 83"/>
          <p:cNvSpPr txBox="1"/>
          <p:nvPr/>
        </p:nvSpPr>
        <p:spPr>
          <a:xfrm>
            <a:off x="2813658" y="5610726"/>
            <a:ext cx="2509970" cy="338554"/>
          </a:xfrm>
          <a:prstGeom prst="rect">
            <a:avLst/>
          </a:prstGeom>
          <a:noFill/>
        </p:spPr>
        <p:txBody>
          <a:bodyPr wrap="square" rtlCol="0">
            <a:spAutoFit/>
          </a:bodyPr>
          <a:lstStyle/>
          <a:p>
            <a:r>
              <a:rPr lang="fr-FR" sz="1600" dirty="0"/>
              <a:t>0 ou 1 </a:t>
            </a:r>
            <a:r>
              <a:rPr lang="fr-FR" sz="1600" i="1" dirty="0"/>
              <a:t>(50%-50%)</a:t>
            </a:r>
          </a:p>
        </p:txBody>
      </p:sp>
      <p:sp>
        <p:nvSpPr>
          <p:cNvPr id="85" name="ZoneTexte 84"/>
          <p:cNvSpPr txBox="1"/>
          <p:nvPr/>
        </p:nvSpPr>
        <p:spPr>
          <a:xfrm>
            <a:off x="5157713" y="2951354"/>
            <a:ext cx="4052303" cy="3046988"/>
          </a:xfrm>
          <a:prstGeom prst="rect">
            <a:avLst/>
          </a:prstGeom>
          <a:noFill/>
        </p:spPr>
        <p:txBody>
          <a:bodyPr wrap="square" rtlCol="0">
            <a:spAutoFit/>
          </a:bodyPr>
          <a:lstStyle/>
          <a:p>
            <a:r>
              <a:rPr lang="fr-FR" sz="1600" b="1" dirty="0">
                <a:effectLst>
                  <a:outerShdw blurRad="38100" dist="38100" dir="2700000" algn="tl">
                    <a:srgbClr val="000000">
                      <a:alpha val="43137"/>
                    </a:srgbClr>
                  </a:outerShdw>
                </a:effectLst>
              </a:rPr>
              <a:t>Probabilité d’avoir la bonne valeur sans connaitre le masque :</a:t>
            </a:r>
          </a:p>
          <a:p>
            <a:r>
              <a:rPr lang="fr-FR" sz="1600" dirty="0"/>
              <a:t>1 bit : 75%</a:t>
            </a:r>
          </a:p>
          <a:p>
            <a:r>
              <a:rPr lang="fr-FR" sz="1600" dirty="0"/>
              <a:t>2 bits : 56%</a:t>
            </a:r>
          </a:p>
          <a:p>
            <a:r>
              <a:rPr lang="fr-FR" sz="1600" dirty="0"/>
              <a:t>3 bits : 42%</a:t>
            </a:r>
          </a:p>
          <a:p>
            <a:r>
              <a:rPr lang="fr-FR" sz="1600" dirty="0"/>
              <a:t>4 bits : 31,6%</a:t>
            </a:r>
          </a:p>
          <a:p>
            <a:r>
              <a:rPr lang="fr-FR" sz="1600" dirty="0"/>
              <a:t>…</a:t>
            </a:r>
          </a:p>
          <a:p>
            <a:r>
              <a:rPr lang="fr-FR" sz="1600" dirty="0"/>
              <a:t>10 bits : 5,6%</a:t>
            </a:r>
          </a:p>
          <a:p>
            <a:r>
              <a:rPr lang="fr-FR" sz="1600" dirty="0"/>
              <a:t>…</a:t>
            </a:r>
          </a:p>
          <a:p>
            <a:r>
              <a:rPr lang="fr-FR" sz="1600" dirty="0"/>
              <a:t>20 bits : 0,2%</a:t>
            </a:r>
          </a:p>
          <a:p>
            <a:r>
              <a:rPr lang="fr-FR" sz="1600" dirty="0"/>
              <a:t>…</a:t>
            </a:r>
          </a:p>
          <a:p>
            <a:r>
              <a:rPr lang="fr-FR" sz="1600" dirty="0"/>
              <a:t>100 bits : 3 x 10</a:t>
            </a:r>
            <a:r>
              <a:rPr lang="fr-FR" sz="1600" baseline="30000" dirty="0"/>
              <a:t>-11 </a:t>
            </a:r>
            <a:r>
              <a:rPr lang="fr-FR" sz="1600" dirty="0"/>
              <a:t>%</a:t>
            </a:r>
          </a:p>
        </p:txBody>
      </p:sp>
      <p:sp>
        <p:nvSpPr>
          <p:cNvPr id="44" name="ZoneTexte 43"/>
          <p:cNvSpPr txBox="1"/>
          <p:nvPr/>
        </p:nvSpPr>
        <p:spPr>
          <a:xfrm>
            <a:off x="488504" y="3068960"/>
            <a:ext cx="889987" cy="338554"/>
          </a:xfrm>
          <a:prstGeom prst="rect">
            <a:avLst/>
          </a:prstGeom>
          <a:noFill/>
        </p:spPr>
        <p:txBody>
          <a:bodyPr wrap="none" rtlCol="0">
            <a:spAutoFit/>
          </a:bodyPr>
          <a:lstStyle/>
          <a:p>
            <a:r>
              <a:rPr lang="fr-FR" sz="1600" b="1" dirty="0">
                <a:effectLst>
                  <a:outerShdw blurRad="38100" dist="38100" dir="2700000" algn="tl">
                    <a:srgbClr val="000000">
                      <a:alpha val="43137"/>
                    </a:srgbClr>
                  </a:outerShdw>
                </a:effectLst>
              </a:rPr>
              <a:t>Photon</a:t>
            </a:r>
          </a:p>
        </p:txBody>
      </p:sp>
      <p:sp>
        <p:nvSpPr>
          <p:cNvPr id="87" name="ZoneTexte 86"/>
          <p:cNvSpPr txBox="1"/>
          <p:nvPr/>
        </p:nvSpPr>
        <p:spPr>
          <a:xfrm>
            <a:off x="1322387" y="3090446"/>
            <a:ext cx="688009" cy="338554"/>
          </a:xfrm>
          <a:prstGeom prst="rect">
            <a:avLst/>
          </a:prstGeom>
          <a:noFill/>
        </p:spPr>
        <p:txBody>
          <a:bodyPr wrap="none" rtlCol="0">
            <a:spAutoFit/>
          </a:bodyPr>
          <a:lstStyle/>
          <a:p>
            <a:r>
              <a:rPr lang="fr-FR" sz="1600" b="1" dirty="0">
                <a:effectLst>
                  <a:outerShdw blurRad="38100" dist="38100" dir="2700000" algn="tl">
                    <a:srgbClr val="000000">
                      <a:alpha val="43137"/>
                    </a:srgbClr>
                  </a:outerShdw>
                </a:effectLst>
              </a:rPr>
              <a:t>Filtre</a:t>
            </a:r>
          </a:p>
        </p:txBody>
      </p:sp>
      <p:grpSp>
        <p:nvGrpSpPr>
          <p:cNvPr id="59" name="Groupe 58"/>
          <p:cNvGrpSpPr/>
          <p:nvPr/>
        </p:nvGrpSpPr>
        <p:grpSpPr>
          <a:xfrm>
            <a:off x="1450041" y="3465004"/>
            <a:ext cx="360040" cy="360040"/>
            <a:chOff x="7093167" y="2996952"/>
            <a:chExt cx="360040" cy="360040"/>
          </a:xfrm>
        </p:grpSpPr>
        <p:sp>
          <p:nvSpPr>
            <p:cNvPr id="60" name="Ellipse 59"/>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61" name="Connecteur droit 60"/>
            <p:cNvCxnSpPr>
              <a:stCxn id="60" idx="0"/>
              <a:endCxn id="60"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7" name="Connecteur droit 66"/>
            <p:cNvCxnSpPr>
              <a:stCxn id="60" idx="2"/>
              <a:endCxn id="60"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68" name="Groupe 67"/>
          <p:cNvGrpSpPr/>
          <p:nvPr/>
        </p:nvGrpSpPr>
        <p:grpSpPr>
          <a:xfrm>
            <a:off x="1450041" y="4171860"/>
            <a:ext cx="360040" cy="360040"/>
            <a:chOff x="7093167" y="2996952"/>
            <a:chExt cx="360040" cy="360040"/>
          </a:xfrm>
        </p:grpSpPr>
        <p:sp>
          <p:nvSpPr>
            <p:cNvPr id="69" name="Ellipse 68"/>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70" name="Connecteur droit 69"/>
            <p:cNvCxnSpPr>
              <a:stCxn id="69" idx="0"/>
              <a:endCxn id="69"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8" name="Connecteur droit 77"/>
            <p:cNvCxnSpPr>
              <a:stCxn id="69" idx="2"/>
              <a:endCxn id="69"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79" name="Groupe 78"/>
          <p:cNvGrpSpPr/>
          <p:nvPr/>
        </p:nvGrpSpPr>
        <p:grpSpPr>
          <a:xfrm>
            <a:off x="1450041" y="4878716"/>
            <a:ext cx="360040" cy="360040"/>
            <a:chOff x="7093167" y="2996952"/>
            <a:chExt cx="360040" cy="360040"/>
          </a:xfrm>
        </p:grpSpPr>
        <p:sp>
          <p:nvSpPr>
            <p:cNvPr id="80" name="Ellipse 79"/>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86" name="Connecteur droit 85"/>
            <p:cNvCxnSpPr>
              <a:stCxn id="80" idx="0"/>
              <a:endCxn id="80"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8" name="Connecteur droit 87"/>
            <p:cNvCxnSpPr>
              <a:stCxn id="80" idx="2"/>
              <a:endCxn id="80"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89" name="Groupe 88"/>
          <p:cNvGrpSpPr/>
          <p:nvPr/>
        </p:nvGrpSpPr>
        <p:grpSpPr>
          <a:xfrm>
            <a:off x="1450041" y="5585572"/>
            <a:ext cx="360040" cy="360040"/>
            <a:chOff x="7093167" y="2996952"/>
            <a:chExt cx="360040" cy="360040"/>
          </a:xfrm>
        </p:grpSpPr>
        <p:sp>
          <p:nvSpPr>
            <p:cNvPr id="90" name="Ellipse 89"/>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91" name="Connecteur droit 90"/>
            <p:cNvCxnSpPr>
              <a:stCxn id="90" idx="0"/>
              <a:endCxn id="90"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2" name="Connecteur droit 91"/>
            <p:cNvCxnSpPr>
              <a:stCxn id="90" idx="2"/>
              <a:endCxn id="90"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64" name="ZoneTexte 63"/>
          <p:cNvSpPr txBox="1"/>
          <p:nvPr/>
        </p:nvSpPr>
        <p:spPr>
          <a:xfrm>
            <a:off x="2404198" y="2262356"/>
            <a:ext cx="2331087" cy="338554"/>
          </a:xfrm>
          <a:prstGeom prst="rect">
            <a:avLst/>
          </a:prstGeom>
          <a:noFill/>
        </p:spPr>
        <p:txBody>
          <a:bodyPr wrap="none" rtlCol="0">
            <a:spAutoFit/>
          </a:bodyPr>
          <a:lstStyle/>
          <a:p>
            <a:r>
              <a:rPr lang="fr-FR" sz="1600" dirty="0"/>
              <a:t>Et 2 filtres pour les lire :</a:t>
            </a:r>
          </a:p>
        </p:txBody>
      </p:sp>
      <p:grpSp>
        <p:nvGrpSpPr>
          <p:cNvPr id="65" name="Groupe 64"/>
          <p:cNvGrpSpPr/>
          <p:nvPr/>
        </p:nvGrpSpPr>
        <p:grpSpPr>
          <a:xfrm>
            <a:off x="4924040" y="2262356"/>
            <a:ext cx="360040" cy="360040"/>
            <a:chOff x="7093167" y="2996952"/>
            <a:chExt cx="360040" cy="360040"/>
          </a:xfrm>
        </p:grpSpPr>
        <p:sp>
          <p:nvSpPr>
            <p:cNvPr id="66" name="Ellipse 65"/>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93" name="Connecteur droit 92"/>
            <p:cNvCxnSpPr>
              <a:stCxn id="66" idx="0"/>
              <a:endCxn id="66"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4" name="Connecteur droit 93"/>
            <p:cNvCxnSpPr>
              <a:stCxn id="66" idx="2"/>
              <a:endCxn id="66"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95" name="Groupe 94"/>
          <p:cNvGrpSpPr/>
          <p:nvPr/>
        </p:nvGrpSpPr>
        <p:grpSpPr>
          <a:xfrm>
            <a:off x="5590762" y="2262356"/>
            <a:ext cx="360040" cy="360040"/>
            <a:chOff x="7205549" y="3914739"/>
            <a:chExt cx="360040" cy="360040"/>
          </a:xfrm>
        </p:grpSpPr>
        <p:sp>
          <p:nvSpPr>
            <p:cNvPr id="96" name="Ellipse 95"/>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97" name="Connecteur droit 96"/>
            <p:cNvCxnSpPr>
              <a:stCxn id="96" idx="7"/>
              <a:endCxn id="96"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8" name="Connecteur droit 97"/>
            <p:cNvCxnSpPr>
              <a:stCxn id="96" idx="1"/>
              <a:endCxn id="96"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046878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par>
                                <p:cTn id="30" presetID="10" presetClass="entr" presetSubtype="0"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7"/>
                                        </p:tgtEl>
                                        <p:attrNameLst>
                                          <p:attrName>style.visibility</p:attrName>
                                        </p:attrNameLst>
                                      </p:cBhvr>
                                      <p:to>
                                        <p:strVal val="visible"/>
                                      </p:to>
                                    </p:set>
                                  </p:childTnLst>
                                </p:cTn>
                              </p:par>
                              <p:par>
                                <p:cTn id="46" presetID="10" presetClass="entr" presetSubtype="0" fill="hold" nodeType="with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7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5" grpId="0"/>
      <p:bldP spid="37" grpId="0"/>
      <p:bldP spid="38" grpId="0"/>
      <p:bldP spid="39" grpId="0"/>
      <p:bldP spid="40" grpId="0"/>
      <p:bldP spid="42" grpId="0" animBg="1"/>
      <p:bldP spid="54" grpId="0"/>
      <p:bldP spid="55" grpId="0" animBg="1"/>
      <p:bldP spid="62" grpId="0"/>
      <p:bldP spid="63" grpId="0" animBg="1"/>
      <p:bldP spid="71" grpId="0" animBg="1"/>
      <p:bldP spid="84" grpId="0"/>
      <p:bldP spid="85" grpId="0"/>
      <p:bldP spid="44" grpId="0"/>
      <p:bldP spid="87" grpId="0"/>
      <p:bldP spid="64"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a:effectLst>
                  <a:outerShdw blurRad="38100" dist="38100" dir="2700000" algn="tl">
                    <a:srgbClr val="000000">
                      <a:alpha val="43137"/>
                    </a:srgbClr>
                  </a:outerShdw>
                </a:effectLst>
              </a:rPr>
              <a:t>Cryptographie quantique</a:t>
            </a:r>
            <a:endParaRPr lang="fr-FR" sz="3200" cap="small" dirty="0">
              <a:effectLst>
                <a:outerShdw blurRad="38100" dist="38100" dir="2700000" algn="tl">
                  <a:srgbClr val="000000">
                    <a:alpha val="43137"/>
                  </a:srgbClr>
                </a:outerShdw>
              </a:effectLst>
            </a:endParaRPr>
          </a:p>
        </p:txBody>
      </p:sp>
      <p:sp>
        <p:nvSpPr>
          <p:cNvPr id="2" name="ZoneTexte 1"/>
          <p:cNvSpPr txBox="1"/>
          <p:nvPr/>
        </p:nvSpPr>
        <p:spPr>
          <a:xfrm>
            <a:off x="832061" y="1342614"/>
            <a:ext cx="627095" cy="338554"/>
          </a:xfrm>
          <a:prstGeom prst="rect">
            <a:avLst/>
          </a:prstGeom>
          <a:noFill/>
        </p:spPr>
        <p:txBody>
          <a:bodyPr wrap="none" rtlCol="0">
            <a:spAutoFit/>
          </a:bodyPr>
          <a:lstStyle/>
          <a:p>
            <a:r>
              <a:rPr lang="fr-FR" sz="1600" dirty="0"/>
              <a:t>Alice</a:t>
            </a:r>
          </a:p>
        </p:txBody>
      </p:sp>
      <p:sp>
        <p:nvSpPr>
          <p:cNvPr id="5" name="ZoneTexte 4"/>
          <p:cNvSpPr txBox="1"/>
          <p:nvPr/>
        </p:nvSpPr>
        <p:spPr>
          <a:xfrm>
            <a:off x="4592960" y="1340768"/>
            <a:ext cx="914033" cy="338554"/>
          </a:xfrm>
          <a:prstGeom prst="rect">
            <a:avLst/>
          </a:prstGeom>
          <a:noFill/>
        </p:spPr>
        <p:txBody>
          <a:bodyPr wrap="none" rtlCol="0">
            <a:spAutoFit/>
          </a:bodyPr>
          <a:lstStyle/>
          <a:p>
            <a:r>
              <a:rPr lang="fr-FR" sz="1600" dirty="0"/>
              <a:t>Bernard</a:t>
            </a:r>
          </a:p>
        </p:txBody>
      </p:sp>
      <p:sp>
        <p:nvSpPr>
          <p:cNvPr id="6" name="ZoneTexte 5"/>
          <p:cNvSpPr txBox="1"/>
          <p:nvPr/>
        </p:nvSpPr>
        <p:spPr>
          <a:xfrm>
            <a:off x="2584168" y="1354337"/>
            <a:ext cx="537327" cy="338554"/>
          </a:xfrm>
          <a:prstGeom prst="rect">
            <a:avLst/>
          </a:prstGeom>
          <a:noFill/>
        </p:spPr>
        <p:txBody>
          <a:bodyPr wrap="none" rtlCol="0">
            <a:spAutoFit/>
          </a:bodyPr>
          <a:lstStyle/>
          <a:p>
            <a:r>
              <a:rPr lang="fr-FR" sz="1600" dirty="0"/>
              <a:t>Eve</a:t>
            </a:r>
          </a:p>
        </p:txBody>
      </p:sp>
      <p:sp>
        <p:nvSpPr>
          <p:cNvPr id="3" name="ZoneTexte 2"/>
          <p:cNvSpPr txBox="1"/>
          <p:nvPr/>
        </p:nvSpPr>
        <p:spPr>
          <a:xfrm>
            <a:off x="704528" y="1681168"/>
            <a:ext cx="864096" cy="5139869"/>
          </a:xfrm>
          <a:prstGeom prst="rect">
            <a:avLst/>
          </a:prstGeom>
          <a:noFill/>
        </p:spPr>
        <p:txBody>
          <a:bodyPr wrap="square" rtlCol="0">
            <a:spAutoFit/>
          </a:bodyPr>
          <a:lstStyle/>
          <a:p>
            <a:r>
              <a:rPr lang="fr-FR" sz="3000" dirty="0"/>
              <a:t>1</a:t>
            </a:r>
          </a:p>
          <a:p>
            <a:r>
              <a:rPr lang="fr-FR" sz="3000" dirty="0"/>
              <a:t>0</a:t>
            </a:r>
          </a:p>
          <a:p>
            <a:r>
              <a:rPr lang="fr-FR" sz="3000" dirty="0"/>
              <a:t>0</a:t>
            </a:r>
          </a:p>
          <a:p>
            <a:r>
              <a:rPr lang="fr-FR" sz="3000" dirty="0"/>
              <a:t>1</a:t>
            </a:r>
          </a:p>
          <a:p>
            <a:r>
              <a:rPr lang="fr-FR" sz="3000" dirty="0"/>
              <a:t>1</a:t>
            </a:r>
          </a:p>
          <a:p>
            <a:r>
              <a:rPr lang="fr-FR" sz="3000" dirty="0"/>
              <a:t>0</a:t>
            </a:r>
          </a:p>
          <a:p>
            <a:r>
              <a:rPr lang="fr-FR" sz="3000" dirty="0"/>
              <a:t>0</a:t>
            </a:r>
          </a:p>
          <a:p>
            <a:r>
              <a:rPr lang="fr-FR" sz="3000" dirty="0"/>
              <a:t>1</a:t>
            </a:r>
          </a:p>
          <a:p>
            <a:r>
              <a:rPr lang="fr-FR" sz="3000" dirty="0"/>
              <a:t>0</a:t>
            </a:r>
          </a:p>
          <a:p>
            <a:r>
              <a:rPr lang="fr-FR" sz="3000" dirty="0"/>
              <a:t>1</a:t>
            </a:r>
          </a:p>
          <a:p>
            <a:endParaRPr lang="fr-FR" sz="2800" dirty="0"/>
          </a:p>
        </p:txBody>
      </p:sp>
      <p:grpSp>
        <p:nvGrpSpPr>
          <p:cNvPr id="11" name="Groupe 10"/>
          <p:cNvGrpSpPr/>
          <p:nvPr/>
        </p:nvGrpSpPr>
        <p:grpSpPr>
          <a:xfrm>
            <a:off x="1208584" y="1799092"/>
            <a:ext cx="360040" cy="360040"/>
            <a:chOff x="488504" y="1916832"/>
            <a:chExt cx="360040" cy="360040"/>
          </a:xfrm>
        </p:grpSpPr>
        <p:sp>
          <p:nvSpPr>
            <p:cNvPr id="13" name="Ellipse 12"/>
            <p:cNvSpPr/>
            <p:nvPr/>
          </p:nvSpPr>
          <p:spPr>
            <a:xfrm>
              <a:off x="488504"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4" name="Connecteur droit 13"/>
            <p:cNvCxnSpPr>
              <a:stCxn id="13" idx="0"/>
              <a:endCxn id="13" idx="4"/>
            </p:cNvCxnSpPr>
            <p:nvPr/>
          </p:nvCxnSpPr>
          <p:spPr>
            <a:xfrm>
              <a:off x="668524" y="1916832"/>
              <a:ext cx="0" cy="36004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15" name="Groupe 14"/>
          <p:cNvGrpSpPr/>
          <p:nvPr/>
        </p:nvGrpSpPr>
        <p:grpSpPr>
          <a:xfrm>
            <a:off x="1208584" y="2253121"/>
            <a:ext cx="360040" cy="360040"/>
            <a:chOff x="1352600" y="1889212"/>
            <a:chExt cx="360040" cy="360040"/>
          </a:xfrm>
        </p:grpSpPr>
        <p:sp>
          <p:nvSpPr>
            <p:cNvPr id="16" name="Ellipse 15"/>
            <p:cNvSpPr/>
            <p:nvPr/>
          </p:nvSpPr>
          <p:spPr>
            <a:xfrm>
              <a:off x="1352600"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7" name="Connecteur droit 16"/>
            <p:cNvCxnSpPr>
              <a:stCxn id="16" idx="2"/>
              <a:endCxn id="16" idx="6"/>
            </p:cNvCxnSpPr>
            <p:nvPr/>
          </p:nvCxnSpPr>
          <p:spPr>
            <a:xfrm>
              <a:off x="1352600" y="2069232"/>
              <a:ext cx="360040" cy="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a:off x="1208584" y="3615208"/>
            <a:ext cx="360040" cy="360040"/>
            <a:chOff x="2144688" y="1889212"/>
            <a:chExt cx="360040" cy="360040"/>
          </a:xfrm>
        </p:grpSpPr>
        <p:sp>
          <p:nvSpPr>
            <p:cNvPr id="19" name="Ellipse 18"/>
            <p:cNvSpPr/>
            <p:nvPr/>
          </p:nvSpPr>
          <p:spPr>
            <a:xfrm>
              <a:off x="2144688"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20" name="Connecteur droit 19"/>
            <p:cNvCxnSpPr>
              <a:stCxn id="19" idx="7"/>
              <a:endCxn id="19" idx="3"/>
            </p:cNvCxnSpPr>
            <p:nvPr/>
          </p:nvCxnSpPr>
          <p:spPr>
            <a:xfrm flipH="1">
              <a:off x="2197415" y="194193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21" name="Groupe 20"/>
          <p:cNvGrpSpPr/>
          <p:nvPr/>
        </p:nvGrpSpPr>
        <p:grpSpPr>
          <a:xfrm>
            <a:off x="1208584" y="2707150"/>
            <a:ext cx="360040" cy="360040"/>
            <a:chOff x="2936776" y="1916832"/>
            <a:chExt cx="360040" cy="360040"/>
          </a:xfrm>
        </p:grpSpPr>
        <p:sp>
          <p:nvSpPr>
            <p:cNvPr id="22" name="Ellipse 21"/>
            <p:cNvSpPr/>
            <p:nvPr/>
          </p:nvSpPr>
          <p:spPr>
            <a:xfrm>
              <a:off x="2936776"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23" name="Connecteur droit 22"/>
            <p:cNvCxnSpPr>
              <a:stCxn id="22" idx="1"/>
              <a:endCxn id="22" idx="5"/>
            </p:cNvCxnSpPr>
            <p:nvPr/>
          </p:nvCxnSpPr>
          <p:spPr>
            <a:xfrm>
              <a:off x="2989503" y="196955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27" name="Groupe 26"/>
          <p:cNvGrpSpPr/>
          <p:nvPr/>
        </p:nvGrpSpPr>
        <p:grpSpPr>
          <a:xfrm>
            <a:off x="1208584" y="4069237"/>
            <a:ext cx="360040" cy="360040"/>
            <a:chOff x="2936776" y="1916832"/>
            <a:chExt cx="360040" cy="360040"/>
          </a:xfrm>
        </p:grpSpPr>
        <p:sp>
          <p:nvSpPr>
            <p:cNvPr id="28" name="Ellipse 27"/>
            <p:cNvSpPr/>
            <p:nvPr/>
          </p:nvSpPr>
          <p:spPr>
            <a:xfrm>
              <a:off x="2936776"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29" name="Connecteur droit 28"/>
            <p:cNvCxnSpPr>
              <a:stCxn id="28" idx="1"/>
              <a:endCxn id="28" idx="5"/>
            </p:cNvCxnSpPr>
            <p:nvPr/>
          </p:nvCxnSpPr>
          <p:spPr>
            <a:xfrm>
              <a:off x="2989503" y="196955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30" name="Groupe 29"/>
          <p:cNvGrpSpPr/>
          <p:nvPr/>
        </p:nvGrpSpPr>
        <p:grpSpPr>
          <a:xfrm>
            <a:off x="1208584" y="4523266"/>
            <a:ext cx="360040" cy="360040"/>
            <a:chOff x="1352600" y="1889212"/>
            <a:chExt cx="360040" cy="360040"/>
          </a:xfrm>
        </p:grpSpPr>
        <p:sp>
          <p:nvSpPr>
            <p:cNvPr id="31" name="Ellipse 30"/>
            <p:cNvSpPr/>
            <p:nvPr/>
          </p:nvSpPr>
          <p:spPr>
            <a:xfrm>
              <a:off x="1352600"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32" name="Connecteur droit 31"/>
            <p:cNvCxnSpPr>
              <a:stCxn id="31" idx="2"/>
              <a:endCxn id="31" idx="6"/>
            </p:cNvCxnSpPr>
            <p:nvPr/>
          </p:nvCxnSpPr>
          <p:spPr>
            <a:xfrm>
              <a:off x="1352600" y="2069232"/>
              <a:ext cx="360040" cy="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33" name="Groupe 32"/>
          <p:cNvGrpSpPr/>
          <p:nvPr/>
        </p:nvGrpSpPr>
        <p:grpSpPr>
          <a:xfrm>
            <a:off x="1208584" y="4977295"/>
            <a:ext cx="360040" cy="360040"/>
            <a:chOff x="488504" y="1916832"/>
            <a:chExt cx="360040" cy="360040"/>
          </a:xfrm>
        </p:grpSpPr>
        <p:sp>
          <p:nvSpPr>
            <p:cNvPr id="34" name="Ellipse 33"/>
            <p:cNvSpPr/>
            <p:nvPr/>
          </p:nvSpPr>
          <p:spPr>
            <a:xfrm>
              <a:off x="488504" y="191683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35" name="Connecteur droit 34"/>
            <p:cNvCxnSpPr>
              <a:stCxn id="34" idx="0"/>
              <a:endCxn id="34" idx="4"/>
            </p:cNvCxnSpPr>
            <p:nvPr/>
          </p:nvCxnSpPr>
          <p:spPr>
            <a:xfrm>
              <a:off x="668524" y="1916832"/>
              <a:ext cx="0" cy="36004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36" name="Groupe 35"/>
          <p:cNvGrpSpPr/>
          <p:nvPr/>
        </p:nvGrpSpPr>
        <p:grpSpPr>
          <a:xfrm>
            <a:off x="1208584" y="5885351"/>
            <a:ext cx="360040" cy="360040"/>
            <a:chOff x="2144688" y="1889212"/>
            <a:chExt cx="360040" cy="360040"/>
          </a:xfrm>
        </p:grpSpPr>
        <p:sp>
          <p:nvSpPr>
            <p:cNvPr id="37" name="Ellipse 36"/>
            <p:cNvSpPr/>
            <p:nvPr/>
          </p:nvSpPr>
          <p:spPr>
            <a:xfrm>
              <a:off x="2144688"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38" name="Connecteur droit 37"/>
            <p:cNvCxnSpPr>
              <a:stCxn id="37" idx="7"/>
              <a:endCxn id="37" idx="3"/>
            </p:cNvCxnSpPr>
            <p:nvPr/>
          </p:nvCxnSpPr>
          <p:spPr>
            <a:xfrm flipH="1">
              <a:off x="2197415" y="194193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54" name="Groupe 53"/>
          <p:cNvGrpSpPr/>
          <p:nvPr/>
        </p:nvGrpSpPr>
        <p:grpSpPr>
          <a:xfrm>
            <a:off x="4232920" y="1799092"/>
            <a:ext cx="360040" cy="360040"/>
            <a:chOff x="7093167" y="2996952"/>
            <a:chExt cx="360040" cy="360040"/>
          </a:xfrm>
        </p:grpSpPr>
        <p:sp>
          <p:nvSpPr>
            <p:cNvPr id="9" name="Ellipse 8"/>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0" name="Connecteur droit 9"/>
            <p:cNvCxnSpPr>
              <a:stCxn id="9" idx="0"/>
              <a:endCxn id="9"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Connecteur droit 44"/>
            <p:cNvCxnSpPr>
              <a:stCxn id="9" idx="2"/>
              <a:endCxn id="9"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55" name="Groupe 54"/>
          <p:cNvGrpSpPr/>
          <p:nvPr/>
        </p:nvGrpSpPr>
        <p:grpSpPr>
          <a:xfrm>
            <a:off x="4232920" y="2253121"/>
            <a:ext cx="360040" cy="360040"/>
            <a:chOff x="7205549" y="3914739"/>
            <a:chExt cx="360040" cy="360040"/>
          </a:xfrm>
        </p:grpSpPr>
        <p:sp>
          <p:nvSpPr>
            <p:cNvPr id="47" name="Ellipse 46"/>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48" name="Connecteur droit 47"/>
            <p:cNvCxnSpPr>
              <a:stCxn id="47" idx="7"/>
              <a:endCxn id="47"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9" name="Connecteur droit 48"/>
            <p:cNvCxnSpPr>
              <a:stCxn id="47" idx="1"/>
              <a:endCxn id="47"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57" name="Groupe 56"/>
          <p:cNvGrpSpPr/>
          <p:nvPr/>
        </p:nvGrpSpPr>
        <p:grpSpPr>
          <a:xfrm>
            <a:off x="4232920" y="2707150"/>
            <a:ext cx="360040" cy="360040"/>
            <a:chOff x="7093167" y="2996952"/>
            <a:chExt cx="360040" cy="360040"/>
          </a:xfrm>
        </p:grpSpPr>
        <p:sp>
          <p:nvSpPr>
            <p:cNvPr id="58" name="Ellipse 57"/>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59" name="Connecteur droit 58"/>
            <p:cNvCxnSpPr>
              <a:stCxn id="58" idx="0"/>
              <a:endCxn id="58"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0" name="Connecteur droit 59"/>
            <p:cNvCxnSpPr>
              <a:stCxn id="58" idx="2"/>
              <a:endCxn id="58"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61" name="Groupe 60"/>
          <p:cNvGrpSpPr/>
          <p:nvPr/>
        </p:nvGrpSpPr>
        <p:grpSpPr>
          <a:xfrm>
            <a:off x="4232920" y="3161179"/>
            <a:ext cx="360040" cy="360040"/>
            <a:chOff x="7205549" y="3914739"/>
            <a:chExt cx="360040" cy="360040"/>
          </a:xfrm>
        </p:grpSpPr>
        <p:sp>
          <p:nvSpPr>
            <p:cNvPr id="62" name="Ellipse 61"/>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63" name="Connecteur droit 62"/>
            <p:cNvCxnSpPr>
              <a:stCxn id="62" idx="7"/>
              <a:endCxn id="62"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4" name="Connecteur droit 63"/>
            <p:cNvCxnSpPr>
              <a:stCxn id="62" idx="1"/>
              <a:endCxn id="62"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65" name="Groupe 64"/>
          <p:cNvGrpSpPr/>
          <p:nvPr/>
        </p:nvGrpSpPr>
        <p:grpSpPr>
          <a:xfrm>
            <a:off x="4232920" y="3615208"/>
            <a:ext cx="360040" cy="360040"/>
            <a:chOff x="7093167" y="2996952"/>
            <a:chExt cx="360040" cy="360040"/>
          </a:xfrm>
        </p:grpSpPr>
        <p:sp>
          <p:nvSpPr>
            <p:cNvPr id="66" name="Ellipse 65"/>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67" name="Connecteur droit 66"/>
            <p:cNvCxnSpPr>
              <a:stCxn id="66" idx="0"/>
              <a:endCxn id="66"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8" name="Connecteur droit 67"/>
            <p:cNvCxnSpPr>
              <a:stCxn id="66" idx="2"/>
              <a:endCxn id="66"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69" name="Groupe 68"/>
          <p:cNvGrpSpPr/>
          <p:nvPr/>
        </p:nvGrpSpPr>
        <p:grpSpPr>
          <a:xfrm>
            <a:off x="4232920" y="4069237"/>
            <a:ext cx="360040" cy="360040"/>
            <a:chOff x="7205549" y="3914739"/>
            <a:chExt cx="360040" cy="360040"/>
          </a:xfrm>
        </p:grpSpPr>
        <p:sp>
          <p:nvSpPr>
            <p:cNvPr id="70" name="Ellipse 69"/>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71" name="Connecteur droit 70"/>
            <p:cNvCxnSpPr>
              <a:stCxn id="70" idx="7"/>
              <a:endCxn id="70"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2" name="Connecteur droit 71"/>
            <p:cNvCxnSpPr>
              <a:stCxn id="70" idx="1"/>
              <a:endCxn id="70"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73" name="Groupe 72"/>
          <p:cNvGrpSpPr/>
          <p:nvPr/>
        </p:nvGrpSpPr>
        <p:grpSpPr>
          <a:xfrm>
            <a:off x="4232920" y="4523266"/>
            <a:ext cx="360040" cy="360040"/>
            <a:chOff x="7093167" y="2996952"/>
            <a:chExt cx="360040" cy="360040"/>
          </a:xfrm>
        </p:grpSpPr>
        <p:sp>
          <p:nvSpPr>
            <p:cNvPr id="74" name="Ellipse 73"/>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75" name="Connecteur droit 74"/>
            <p:cNvCxnSpPr>
              <a:stCxn id="74" idx="0"/>
              <a:endCxn id="74"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6" name="Connecteur droit 75"/>
            <p:cNvCxnSpPr>
              <a:stCxn id="74" idx="2"/>
              <a:endCxn id="74"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77" name="Groupe 76"/>
          <p:cNvGrpSpPr/>
          <p:nvPr/>
        </p:nvGrpSpPr>
        <p:grpSpPr>
          <a:xfrm>
            <a:off x="4232920" y="5431324"/>
            <a:ext cx="360040" cy="360040"/>
            <a:chOff x="7205549" y="3914739"/>
            <a:chExt cx="360040" cy="360040"/>
          </a:xfrm>
        </p:grpSpPr>
        <p:sp>
          <p:nvSpPr>
            <p:cNvPr id="78" name="Ellipse 77"/>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79" name="Connecteur droit 78"/>
            <p:cNvCxnSpPr>
              <a:stCxn id="78" idx="7"/>
              <a:endCxn id="78"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0" name="Connecteur droit 79"/>
            <p:cNvCxnSpPr>
              <a:stCxn id="78" idx="1"/>
              <a:endCxn id="78"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81" name="Groupe 80"/>
          <p:cNvGrpSpPr/>
          <p:nvPr/>
        </p:nvGrpSpPr>
        <p:grpSpPr>
          <a:xfrm>
            <a:off x="4232920" y="4977295"/>
            <a:ext cx="360040" cy="360040"/>
            <a:chOff x="7093167" y="2996952"/>
            <a:chExt cx="360040" cy="360040"/>
          </a:xfrm>
        </p:grpSpPr>
        <p:sp>
          <p:nvSpPr>
            <p:cNvPr id="82" name="Ellipse 81"/>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83" name="Connecteur droit 82"/>
            <p:cNvCxnSpPr>
              <a:stCxn id="82" idx="0"/>
              <a:endCxn id="82"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4" name="Connecteur droit 83"/>
            <p:cNvCxnSpPr>
              <a:stCxn id="82" idx="2"/>
              <a:endCxn id="82"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85" name="Groupe 84"/>
          <p:cNvGrpSpPr/>
          <p:nvPr/>
        </p:nvGrpSpPr>
        <p:grpSpPr>
          <a:xfrm>
            <a:off x="4232920" y="5885351"/>
            <a:ext cx="360040" cy="360040"/>
            <a:chOff x="7205549" y="3914739"/>
            <a:chExt cx="360040" cy="360040"/>
          </a:xfrm>
        </p:grpSpPr>
        <p:sp>
          <p:nvSpPr>
            <p:cNvPr id="86" name="Ellipse 85"/>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87" name="Connecteur droit 86"/>
            <p:cNvCxnSpPr>
              <a:stCxn id="86" idx="7"/>
              <a:endCxn id="86"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8" name="Connecteur droit 87"/>
            <p:cNvCxnSpPr>
              <a:stCxn id="86" idx="1"/>
              <a:endCxn id="86"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97" name="ZoneTexte 96"/>
          <p:cNvSpPr txBox="1"/>
          <p:nvPr/>
        </p:nvSpPr>
        <p:spPr>
          <a:xfrm>
            <a:off x="4736976" y="1681168"/>
            <a:ext cx="504056" cy="5139869"/>
          </a:xfrm>
          <a:prstGeom prst="rect">
            <a:avLst/>
          </a:prstGeom>
          <a:noFill/>
        </p:spPr>
        <p:txBody>
          <a:bodyPr wrap="square" rtlCol="0">
            <a:spAutoFit/>
          </a:bodyPr>
          <a:lstStyle/>
          <a:p>
            <a:r>
              <a:rPr lang="fr-FR" sz="3000" dirty="0"/>
              <a:t>1</a:t>
            </a:r>
          </a:p>
          <a:p>
            <a:r>
              <a:rPr lang="fr-FR" sz="3000" dirty="0"/>
              <a:t>1</a:t>
            </a:r>
          </a:p>
          <a:p>
            <a:r>
              <a:rPr lang="fr-FR" sz="3000" dirty="0"/>
              <a:t>0</a:t>
            </a:r>
          </a:p>
          <a:p>
            <a:r>
              <a:rPr lang="fr-FR" sz="3000" dirty="0"/>
              <a:t>1</a:t>
            </a:r>
          </a:p>
          <a:p>
            <a:r>
              <a:rPr lang="fr-FR" sz="3000" dirty="0"/>
              <a:t>0</a:t>
            </a:r>
          </a:p>
          <a:p>
            <a:r>
              <a:rPr lang="fr-FR" sz="3000" dirty="0"/>
              <a:t>0</a:t>
            </a:r>
          </a:p>
          <a:p>
            <a:r>
              <a:rPr lang="fr-FR" sz="3000" dirty="0"/>
              <a:t>0</a:t>
            </a:r>
          </a:p>
          <a:p>
            <a:r>
              <a:rPr lang="fr-FR" sz="3000" dirty="0"/>
              <a:t>1</a:t>
            </a:r>
          </a:p>
          <a:p>
            <a:r>
              <a:rPr lang="fr-FR" sz="3000" dirty="0"/>
              <a:t>0</a:t>
            </a:r>
          </a:p>
          <a:p>
            <a:r>
              <a:rPr lang="fr-FR" sz="3000" dirty="0"/>
              <a:t>1</a:t>
            </a:r>
          </a:p>
          <a:p>
            <a:endParaRPr lang="fr-FR" sz="2800" dirty="0"/>
          </a:p>
        </p:txBody>
      </p:sp>
      <p:sp>
        <p:nvSpPr>
          <p:cNvPr id="98" name="ZoneTexte 97"/>
          <p:cNvSpPr txBox="1"/>
          <p:nvPr/>
        </p:nvSpPr>
        <p:spPr>
          <a:xfrm>
            <a:off x="5241032" y="1681168"/>
            <a:ext cx="864096" cy="5139869"/>
          </a:xfrm>
          <a:prstGeom prst="rect">
            <a:avLst/>
          </a:prstGeom>
          <a:noFill/>
        </p:spPr>
        <p:txBody>
          <a:bodyPr wrap="square" rtlCol="0">
            <a:spAutoFit/>
          </a:bodyPr>
          <a:lstStyle/>
          <a:p>
            <a:r>
              <a:rPr lang="fr-FR" sz="3000" dirty="0">
                <a:solidFill>
                  <a:srgbClr val="00B050"/>
                </a:solidFill>
              </a:rPr>
              <a:t>OK</a:t>
            </a:r>
          </a:p>
          <a:p>
            <a:r>
              <a:rPr lang="fr-FR" sz="3000" dirty="0">
                <a:solidFill>
                  <a:srgbClr val="FF0000"/>
                </a:solidFill>
              </a:rPr>
              <a:t>KO</a:t>
            </a:r>
          </a:p>
          <a:p>
            <a:r>
              <a:rPr lang="fr-FR" sz="3000" dirty="0">
                <a:solidFill>
                  <a:srgbClr val="FF0000"/>
                </a:solidFill>
              </a:rPr>
              <a:t>KO</a:t>
            </a:r>
          </a:p>
          <a:p>
            <a:r>
              <a:rPr lang="fr-FR" sz="3000" dirty="0">
                <a:solidFill>
                  <a:srgbClr val="00B050"/>
                </a:solidFill>
              </a:rPr>
              <a:t>OK</a:t>
            </a:r>
          </a:p>
          <a:p>
            <a:r>
              <a:rPr lang="fr-FR" sz="3000" dirty="0">
                <a:solidFill>
                  <a:srgbClr val="FF0000"/>
                </a:solidFill>
              </a:rPr>
              <a:t>KO</a:t>
            </a:r>
          </a:p>
          <a:p>
            <a:r>
              <a:rPr lang="fr-FR" sz="3000" dirty="0">
                <a:solidFill>
                  <a:srgbClr val="00B050"/>
                </a:solidFill>
              </a:rPr>
              <a:t>OK</a:t>
            </a:r>
          </a:p>
          <a:p>
            <a:r>
              <a:rPr lang="fr-FR" sz="3000" dirty="0">
                <a:solidFill>
                  <a:srgbClr val="00B050"/>
                </a:solidFill>
              </a:rPr>
              <a:t>OK</a:t>
            </a:r>
          </a:p>
          <a:p>
            <a:r>
              <a:rPr lang="fr-FR" sz="3000" dirty="0">
                <a:solidFill>
                  <a:srgbClr val="00B050"/>
                </a:solidFill>
              </a:rPr>
              <a:t>OK</a:t>
            </a:r>
          </a:p>
          <a:p>
            <a:r>
              <a:rPr lang="fr-FR" sz="3000" dirty="0">
                <a:solidFill>
                  <a:srgbClr val="FF0000"/>
                </a:solidFill>
              </a:rPr>
              <a:t>KO</a:t>
            </a:r>
          </a:p>
          <a:p>
            <a:r>
              <a:rPr lang="fr-FR" sz="3000" dirty="0">
                <a:solidFill>
                  <a:srgbClr val="00B050"/>
                </a:solidFill>
              </a:rPr>
              <a:t>OK</a:t>
            </a:r>
          </a:p>
          <a:p>
            <a:endParaRPr lang="fr-FR" sz="2800" dirty="0"/>
          </a:p>
        </p:txBody>
      </p:sp>
      <p:grpSp>
        <p:nvGrpSpPr>
          <p:cNvPr id="102" name="Groupe 101"/>
          <p:cNvGrpSpPr/>
          <p:nvPr/>
        </p:nvGrpSpPr>
        <p:grpSpPr>
          <a:xfrm>
            <a:off x="1208584" y="3168327"/>
            <a:ext cx="360040" cy="360040"/>
            <a:chOff x="2144688" y="1889212"/>
            <a:chExt cx="360040" cy="360040"/>
          </a:xfrm>
        </p:grpSpPr>
        <p:sp>
          <p:nvSpPr>
            <p:cNvPr id="103" name="Ellipse 102"/>
            <p:cNvSpPr/>
            <p:nvPr/>
          </p:nvSpPr>
          <p:spPr>
            <a:xfrm>
              <a:off x="2144688"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04" name="Connecteur droit 103"/>
            <p:cNvCxnSpPr>
              <a:stCxn id="103" idx="7"/>
              <a:endCxn id="103" idx="3"/>
            </p:cNvCxnSpPr>
            <p:nvPr/>
          </p:nvCxnSpPr>
          <p:spPr>
            <a:xfrm flipH="1">
              <a:off x="2197415" y="194193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105" name="Groupe 104"/>
          <p:cNvGrpSpPr/>
          <p:nvPr/>
        </p:nvGrpSpPr>
        <p:grpSpPr>
          <a:xfrm>
            <a:off x="1199970" y="5438918"/>
            <a:ext cx="360040" cy="360040"/>
            <a:chOff x="1352600" y="1889212"/>
            <a:chExt cx="360040" cy="360040"/>
          </a:xfrm>
        </p:grpSpPr>
        <p:sp>
          <p:nvSpPr>
            <p:cNvPr id="106" name="Ellipse 105"/>
            <p:cNvSpPr/>
            <p:nvPr/>
          </p:nvSpPr>
          <p:spPr>
            <a:xfrm>
              <a:off x="1352600"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07" name="Connecteur droit 106"/>
            <p:cNvCxnSpPr>
              <a:stCxn id="106" idx="2"/>
              <a:endCxn id="106" idx="6"/>
            </p:cNvCxnSpPr>
            <p:nvPr/>
          </p:nvCxnSpPr>
          <p:spPr>
            <a:xfrm>
              <a:off x="1352600" y="2069232"/>
              <a:ext cx="360040" cy="0"/>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112" name="Groupe 111"/>
          <p:cNvGrpSpPr/>
          <p:nvPr/>
        </p:nvGrpSpPr>
        <p:grpSpPr>
          <a:xfrm>
            <a:off x="2432720" y="1799092"/>
            <a:ext cx="360040" cy="360040"/>
            <a:chOff x="7205549" y="3914739"/>
            <a:chExt cx="360040" cy="360040"/>
          </a:xfrm>
        </p:grpSpPr>
        <p:sp>
          <p:nvSpPr>
            <p:cNvPr id="113" name="Ellipse 112"/>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14" name="Connecteur droit 113"/>
            <p:cNvCxnSpPr>
              <a:stCxn id="113" idx="7"/>
              <a:endCxn id="113"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5" name="Connecteur droit 114"/>
            <p:cNvCxnSpPr>
              <a:stCxn id="113" idx="1"/>
              <a:endCxn id="113"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16" name="Groupe 115"/>
          <p:cNvGrpSpPr/>
          <p:nvPr/>
        </p:nvGrpSpPr>
        <p:grpSpPr>
          <a:xfrm>
            <a:off x="2432720" y="2253121"/>
            <a:ext cx="360040" cy="360040"/>
            <a:chOff x="7093167" y="2996952"/>
            <a:chExt cx="360040" cy="360040"/>
          </a:xfrm>
        </p:grpSpPr>
        <p:sp>
          <p:nvSpPr>
            <p:cNvPr id="117" name="Ellipse 116"/>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18" name="Connecteur droit 117"/>
            <p:cNvCxnSpPr>
              <a:stCxn id="117" idx="0"/>
              <a:endCxn id="117"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9" name="Connecteur droit 118"/>
            <p:cNvCxnSpPr>
              <a:stCxn id="117" idx="2"/>
              <a:endCxn id="117"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20" name="Groupe 119"/>
          <p:cNvGrpSpPr/>
          <p:nvPr/>
        </p:nvGrpSpPr>
        <p:grpSpPr>
          <a:xfrm>
            <a:off x="2432720" y="2707150"/>
            <a:ext cx="360040" cy="360040"/>
            <a:chOff x="7205549" y="3914739"/>
            <a:chExt cx="360040" cy="360040"/>
          </a:xfrm>
        </p:grpSpPr>
        <p:sp>
          <p:nvSpPr>
            <p:cNvPr id="121" name="Ellipse 120"/>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22" name="Connecteur droit 121"/>
            <p:cNvCxnSpPr>
              <a:stCxn id="121" idx="7"/>
              <a:endCxn id="121"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3" name="Connecteur droit 122"/>
            <p:cNvCxnSpPr>
              <a:stCxn id="121" idx="1"/>
              <a:endCxn id="121"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24" name="Groupe 123"/>
          <p:cNvGrpSpPr/>
          <p:nvPr/>
        </p:nvGrpSpPr>
        <p:grpSpPr>
          <a:xfrm>
            <a:off x="2432720" y="3161179"/>
            <a:ext cx="360040" cy="360040"/>
            <a:chOff x="7093167" y="2996952"/>
            <a:chExt cx="360040" cy="360040"/>
          </a:xfrm>
        </p:grpSpPr>
        <p:sp>
          <p:nvSpPr>
            <p:cNvPr id="125" name="Ellipse 124"/>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26" name="Connecteur droit 125"/>
            <p:cNvCxnSpPr>
              <a:stCxn id="125" idx="0"/>
              <a:endCxn id="125"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7" name="Connecteur droit 126"/>
            <p:cNvCxnSpPr>
              <a:stCxn id="125" idx="2"/>
              <a:endCxn id="125"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28" name="Groupe 127"/>
          <p:cNvGrpSpPr/>
          <p:nvPr/>
        </p:nvGrpSpPr>
        <p:grpSpPr>
          <a:xfrm>
            <a:off x="2432720" y="3615208"/>
            <a:ext cx="360040" cy="360040"/>
            <a:chOff x="7205549" y="3914739"/>
            <a:chExt cx="360040" cy="360040"/>
          </a:xfrm>
        </p:grpSpPr>
        <p:sp>
          <p:nvSpPr>
            <p:cNvPr id="129" name="Ellipse 128"/>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30" name="Connecteur droit 129"/>
            <p:cNvCxnSpPr>
              <a:stCxn id="129" idx="7"/>
              <a:endCxn id="129"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1" name="Connecteur droit 130"/>
            <p:cNvCxnSpPr>
              <a:stCxn id="129" idx="1"/>
              <a:endCxn id="129"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32" name="Groupe 131"/>
          <p:cNvGrpSpPr/>
          <p:nvPr/>
        </p:nvGrpSpPr>
        <p:grpSpPr>
          <a:xfrm>
            <a:off x="2432720" y="4069237"/>
            <a:ext cx="360040" cy="360040"/>
            <a:chOff x="7093167" y="2996952"/>
            <a:chExt cx="360040" cy="360040"/>
          </a:xfrm>
        </p:grpSpPr>
        <p:sp>
          <p:nvSpPr>
            <p:cNvPr id="133" name="Ellipse 132"/>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34" name="Connecteur droit 133"/>
            <p:cNvCxnSpPr>
              <a:stCxn id="133" idx="0"/>
              <a:endCxn id="133"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5" name="Connecteur droit 134"/>
            <p:cNvCxnSpPr>
              <a:stCxn id="133" idx="2"/>
              <a:endCxn id="133"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36" name="Groupe 135"/>
          <p:cNvGrpSpPr/>
          <p:nvPr/>
        </p:nvGrpSpPr>
        <p:grpSpPr>
          <a:xfrm>
            <a:off x="2432720" y="4977295"/>
            <a:ext cx="360040" cy="360040"/>
            <a:chOff x="7205549" y="3914739"/>
            <a:chExt cx="360040" cy="360040"/>
          </a:xfrm>
        </p:grpSpPr>
        <p:sp>
          <p:nvSpPr>
            <p:cNvPr id="137" name="Ellipse 136"/>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38" name="Connecteur droit 137"/>
            <p:cNvCxnSpPr>
              <a:stCxn id="137" idx="7"/>
              <a:endCxn id="137"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9" name="Connecteur droit 138"/>
            <p:cNvCxnSpPr>
              <a:stCxn id="137" idx="1"/>
              <a:endCxn id="137"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40" name="Groupe 139"/>
          <p:cNvGrpSpPr/>
          <p:nvPr/>
        </p:nvGrpSpPr>
        <p:grpSpPr>
          <a:xfrm>
            <a:off x="2432720" y="4523266"/>
            <a:ext cx="360040" cy="360040"/>
            <a:chOff x="7093167" y="2996952"/>
            <a:chExt cx="360040" cy="360040"/>
          </a:xfrm>
        </p:grpSpPr>
        <p:sp>
          <p:nvSpPr>
            <p:cNvPr id="141" name="Ellipse 140"/>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42" name="Connecteur droit 141"/>
            <p:cNvCxnSpPr>
              <a:stCxn id="141" idx="0"/>
              <a:endCxn id="141"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3" name="Connecteur droit 142"/>
            <p:cNvCxnSpPr>
              <a:stCxn id="141" idx="2"/>
              <a:endCxn id="141"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44" name="Groupe 143"/>
          <p:cNvGrpSpPr/>
          <p:nvPr/>
        </p:nvGrpSpPr>
        <p:grpSpPr>
          <a:xfrm>
            <a:off x="2432720" y="5431322"/>
            <a:ext cx="360040" cy="360040"/>
            <a:chOff x="7205549" y="3914739"/>
            <a:chExt cx="360040" cy="360040"/>
          </a:xfrm>
        </p:grpSpPr>
        <p:sp>
          <p:nvSpPr>
            <p:cNvPr id="145" name="Ellipse 144"/>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46" name="Connecteur droit 145"/>
            <p:cNvCxnSpPr>
              <a:stCxn id="145" idx="7"/>
              <a:endCxn id="145"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7" name="Connecteur droit 146"/>
            <p:cNvCxnSpPr>
              <a:stCxn id="145" idx="1"/>
              <a:endCxn id="145"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48" name="Groupe 147"/>
          <p:cNvGrpSpPr/>
          <p:nvPr/>
        </p:nvGrpSpPr>
        <p:grpSpPr>
          <a:xfrm>
            <a:off x="2432720" y="5885351"/>
            <a:ext cx="360040" cy="360040"/>
            <a:chOff x="7205549" y="3914739"/>
            <a:chExt cx="360040" cy="360040"/>
          </a:xfrm>
        </p:grpSpPr>
        <p:sp>
          <p:nvSpPr>
            <p:cNvPr id="149" name="Ellipse 148"/>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50" name="Connecteur droit 149"/>
            <p:cNvCxnSpPr>
              <a:stCxn id="149" idx="7"/>
              <a:endCxn id="149"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1" name="Connecteur droit 150"/>
            <p:cNvCxnSpPr>
              <a:stCxn id="149" idx="1"/>
              <a:endCxn id="149"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152" name="ZoneTexte 151"/>
          <p:cNvSpPr txBox="1"/>
          <p:nvPr/>
        </p:nvSpPr>
        <p:spPr>
          <a:xfrm>
            <a:off x="2938792" y="1679322"/>
            <a:ext cx="864096" cy="5139869"/>
          </a:xfrm>
          <a:prstGeom prst="rect">
            <a:avLst/>
          </a:prstGeom>
          <a:noFill/>
        </p:spPr>
        <p:txBody>
          <a:bodyPr wrap="square" rtlCol="0">
            <a:spAutoFit/>
          </a:bodyPr>
          <a:lstStyle/>
          <a:p>
            <a:r>
              <a:rPr lang="fr-FR" sz="3000" dirty="0"/>
              <a:t>0</a:t>
            </a:r>
          </a:p>
          <a:p>
            <a:r>
              <a:rPr lang="fr-FR" sz="3000" dirty="0"/>
              <a:t>0</a:t>
            </a:r>
          </a:p>
          <a:p>
            <a:r>
              <a:rPr lang="fr-FR" sz="3000" dirty="0"/>
              <a:t>0</a:t>
            </a:r>
          </a:p>
          <a:p>
            <a:r>
              <a:rPr lang="fr-FR" sz="3000" dirty="0"/>
              <a:t>1</a:t>
            </a:r>
          </a:p>
          <a:p>
            <a:r>
              <a:rPr lang="fr-FR" sz="3000" dirty="0"/>
              <a:t>1</a:t>
            </a:r>
          </a:p>
          <a:p>
            <a:r>
              <a:rPr lang="fr-FR" sz="3000" dirty="0"/>
              <a:t>1</a:t>
            </a:r>
          </a:p>
          <a:p>
            <a:r>
              <a:rPr lang="fr-FR" sz="3000" dirty="0"/>
              <a:t>0</a:t>
            </a:r>
          </a:p>
          <a:p>
            <a:r>
              <a:rPr lang="fr-FR" sz="3000" dirty="0"/>
              <a:t>1</a:t>
            </a:r>
          </a:p>
          <a:p>
            <a:r>
              <a:rPr lang="fr-FR" sz="3000" dirty="0"/>
              <a:t>0</a:t>
            </a:r>
          </a:p>
          <a:p>
            <a:r>
              <a:rPr lang="fr-FR" sz="3000" dirty="0"/>
              <a:t>1</a:t>
            </a:r>
          </a:p>
          <a:p>
            <a:endParaRPr lang="fr-FR" sz="2800" dirty="0"/>
          </a:p>
        </p:txBody>
      </p:sp>
      <p:sp>
        <p:nvSpPr>
          <p:cNvPr id="154" name="ZoneTexte 153"/>
          <p:cNvSpPr txBox="1"/>
          <p:nvPr/>
        </p:nvSpPr>
        <p:spPr>
          <a:xfrm>
            <a:off x="6393160" y="1964198"/>
            <a:ext cx="3152800" cy="1323439"/>
          </a:xfrm>
          <a:prstGeom prst="rect">
            <a:avLst/>
          </a:prstGeom>
          <a:noFill/>
        </p:spPr>
        <p:txBody>
          <a:bodyPr wrap="square" rtlCol="0">
            <a:spAutoFit/>
          </a:bodyPr>
          <a:lstStyle/>
          <a:p>
            <a:r>
              <a:rPr lang="fr-FR" sz="1600" dirty="0"/>
              <a:t>Alice et Bernard se téléphonent et ne gardent que les photons échangés avec le bon filtre.</a:t>
            </a:r>
          </a:p>
          <a:p>
            <a:r>
              <a:rPr lang="fr-FR" sz="1600" dirty="0"/>
              <a:t>La clé retenue sera :</a:t>
            </a:r>
          </a:p>
          <a:p>
            <a:r>
              <a:rPr lang="fr-FR" sz="1600" b="1" dirty="0">
                <a:effectLst>
                  <a:outerShdw blurRad="38100" dist="38100" dir="2700000" algn="tl">
                    <a:srgbClr val="000000">
                      <a:alpha val="43137"/>
                    </a:srgbClr>
                  </a:outerShdw>
                </a:effectLst>
              </a:rPr>
              <a:t>110011</a:t>
            </a:r>
          </a:p>
        </p:txBody>
      </p:sp>
      <p:sp>
        <p:nvSpPr>
          <p:cNvPr id="155" name="Rectangle 154"/>
          <p:cNvSpPr/>
          <p:nvPr/>
        </p:nvSpPr>
        <p:spPr>
          <a:xfrm>
            <a:off x="6393160" y="3562525"/>
            <a:ext cx="3152800" cy="584775"/>
          </a:xfrm>
          <a:prstGeom prst="rect">
            <a:avLst/>
          </a:prstGeom>
        </p:spPr>
        <p:txBody>
          <a:bodyPr wrap="square">
            <a:spAutoFit/>
          </a:bodyPr>
          <a:lstStyle/>
          <a:p>
            <a:r>
              <a:rPr lang="fr-FR" sz="1600" dirty="0"/>
              <a:t>Suivant ces infos, Eve obtiendra la clé : </a:t>
            </a:r>
            <a:r>
              <a:rPr lang="fr-FR" sz="1600" b="1" dirty="0">
                <a:effectLst>
                  <a:outerShdw blurRad="38100" dist="38100" dir="2700000" algn="tl">
                    <a:srgbClr val="000000">
                      <a:alpha val="43137"/>
                    </a:srgbClr>
                  </a:outerShdw>
                </a:effectLst>
              </a:rPr>
              <a:t>011011</a:t>
            </a:r>
          </a:p>
        </p:txBody>
      </p:sp>
      <p:sp>
        <p:nvSpPr>
          <p:cNvPr id="156" name="ZoneTexte 155"/>
          <p:cNvSpPr txBox="1"/>
          <p:nvPr/>
        </p:nvSpPr>
        <p:spPr>
          <a:xfrm>
            <a:off x="6393160" y="4503974"/>
            <a:ext cx="3152800" cy="2062103"/>
          </a:xfrm>
          <a:prstGeom prst="rect">
            <a:avLst/>
          </a:prstGeom>
          <a:noFill/>
        </p:spPr>
        <p:txBody>
          <a:bodyPr wrap="square" rtlCol="0">
            <a:spAutoFit/>
          </a:bodyPr>
          <a:lstStyle/>
          <a:p>
            <a:r>
              <a:rPr lang="fr-FR" sz="1600" dirty="0"/>
              <a:t>Sachant que lorsqu’on lit un photon, on change sa polarisation, il suffit de comparer une partie des bits reçus pour valider </a:t>
            </a:r>
            <a:r>
              <a:rPr lang="fr-FR" sz="1600" b="1" dirty="0">
                <a:effectLst>
                  <a:outerShdw blurRad="38100" dist="38100" dir="2700000" algn="tl">
                    <a:srgbClr val="000000">
                      <a:alpha val="43137"/>
                    </a:srgbClr>
                  </a:outerShdw>
                </a:effectLst>
              </a:rPr>
              <a:t>l’intégrité </a:t>
            </a:r>
            <a:r>
              <a:rPr lang="fr-FR" sz="1600" dirty="0"/>
              <a:t>du message.</a:t>
            </a:r>
          </a:p>
          <a:p>
            <a:r>
              <a:rPr lang="fr-FR" sz="1600" b="1" dirty="0">
                <a:effectLst>
                  <a:outerShdw blurRad="38100" dist="38100" dir="2700000" algn="tl">
                    <a:srgbClr val="000000">
                      <a:alpha val="43137"/>
                    </a:srgbClr>
                  </a:outerShdw>
                </a:effectLst>
              </a:rPr>
              <a:t>Par ex </a:t>
            </a:r>
            <a:r>
              <a:rPr lang="fr-FR" sz="1600" dirty="0"/>
              <a:t>: on échange 1200 bits, 1000 bits pour la clé et 200 pour tester l’intégrité.</a:t>
            </a:r>
          </a:p>
        </p:txBody>
      </p:sp>
      <p:sp>
        <p:nvSpPr>
          <p:cNvPr id="153" name="ZoneTexte 152">
            <a:extLst>
              <a:ext uri="{FF2B5EF4-FFF2-40B4-BE49-F238E27FC236}">
                <a16:creationId xmlns:a16="http://schemas.microsoft.com/office/drawing/2014/main" id="{37AFD6BE-8B11-4217-9CF7-782D82B683A8}"/>
              </a:ext>
            </a:extLst>
          </p:cNvPr>
          <p:cNvSpPr txBox="1"/>
          <p:nvPr/>
        </p:nvSpPr>
        <p:spPr>
          <a:xfrm>
            <a:off x="704528" y="6259559"/>
            <a:ext cx="438788" cy="553998"/>
          </a:xfrm>
          <a:prstGeom prst="rect">
            <a:avLst/>
          </a:prstGeom>
          <a:noFill/>
        </p:spPr>
        <p:txBody>
          <a:bodyPr wrap="square">
            <a:spAutoFit/>
          </a:bodyPr>
          <a:lstStyle/>
          <a:p>
            <a:r>
              <a:rPr lang="fr-FR" sz="3000" dirty="0"/>
              <a:t>1</a:t>
            </a:r>
          </a:p>
        </p:txBody>
      </p:sp>
      <p:grpSp>
        <p:nvGrpSpPr>
          <p:cNvPr id="157" name="Groupe 156">
            <a:extLst>
              <a:ext uri="{FF2B5EF4-FFF2-40B4-BE49-F238E27FC236}">
                <a16:creationId xmlns:a16="http://schemas.microsoft.com/office/drawing/2014/main" id="{C518A581-2D5B-4DE4-8B56-B4BC9C79E331}"/>
              </a:ext>
            </a:extLst>
          </p:cNvPr>
          <p:cNvGrpSpPr/>
          <p:nvPr/>
        </p:nvGrpSpPr>
        <p:grpSpPr>
          <a:xfrm>
            <a:off x="1198352" y="6331546"/>
            <a:ext cx="360040" cy="360040"/>
            <a:chOff x="2144688" y="1889212"/>
            <a:chExt cx="360040" cy="360040"/>
          </a:xfrm>
        </p:grpSpPr>
        <p:sp>
          <p:nvSpPr>
            <p:cNvPr id="158" name="Ellipse 157">
              <a:extLst>
                <a:ext uri="{FF2B5EF4-FFF2-40B4-BE49-F238E27FC236}">
                  <a16:creationId xmlns:a16="http://schemas.microsoft.com/office/drawing/2014/main" id="{E6F2054F-97DB-4FFE-B8E1-5EB779103B88}"/>
                </a:ext>
              </a:extLst>
            </p:cNvPr>
            <p:cNvSpPr/>
            <p:nvPr/>
          </p:nvSpPr>
          <p:spPr>
            <a:xfrm>
              <a:off x="2144688" y="1889212"/>
              <a:ext cx="360040" cy="360040"/>
            </a:xfrm>
            <a:prstGeom prst="ellipse">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p>
          </p:txBody>
        </p:sp>
        <p:cxnSp>
          <p:nvCxnSpPr>
            <p:cNvPr id="159" name="Connecteur droit 158">
              <a:extLst>
                <a:ext uri="{FF2B5EF4-FFF2-40B4-BE49-F238E27FC236}">
                  <a16:creationId xmlns:a16="http://schemas.microsoft.com/office/drawing/2014/main" id="{63B1EA1D-E360-418D-A7A2-5875E3D9C49F}"/>
                </a:ext>
              </a:extLst>
            </p:cNvPr>
            <p:cNvCxnSpPr>
              <a:stCxn id="158" idx="7"/>
              <a:endCxn id="158" idx="3"/>
            </p:cNvCxnSpPr>
            <p:nvPr/>
          </p:nvCxnSpPr>
          <p:spPr>
            <a:xfrm flipH="1">
              <a:off x="2197415" y="1941939"/>
              <a:ext cx="254586" cy="254586"/>
            </a:xfrm>
            <a:prstGeom prst="line">
              <a:avLst/>
            </a:prstGeom>
            <a:ln/>
          </p:spPr>
          <p:style>
            <a:lnRef idx="2">
              <a:schemeClr val="accent1"/>
            </a:lnRef>
            <a:fillRef idx="0">
              <a:schemeClr val="accent1"/>
            </a:fillRef>
            <a:effectRef idx="1">
              <a:schemeClr val="accent1"/>
            </a:effectRef>
            <a:fontRef idx="minor">
              <a:schemeClr val="tx1"/>
            </a:fontRef>
          </p:style>
        </p:cxnSp>
      </p:grpSp>
      <p:grpSp>
        <p:nvGrpSpPr>
          <p:cNvPr id="160" name="Groupe 159">
            <a:extLst>
              <a:ext uri="{FF2B5EF4-FFF2-40B4-BE49-F238E27FC236}">
                <a16:creationId xmlns:a16="http://schemas.microsoft.com/office/drawing/2014/main" id="{C7CD1211-E809-486A-BB15-1183D2170F30}"/>
              </a:ext>
            </a:extLst>
          </p:cNvPr>
          <p:cNvGrpSpPr/>
          <p:nvPr/>
        </p:nvGrpSpPr>
        <p:grpSpPr>
          <a:xfrm>
            <a:off x="2439753" y="6339380"/>
            <a:ext cx="360040" cy="360040"/>
            <a:chOff x="7093167" y="2996952"/>
            <a:chExt cx="360040" cy="360040"/>
          </a:xfrm>
        </p:grpSpPr>
        <p:sp>
          <p:nvSpPr>
            <p:cNvPr id="161" name="Ellipse 160">
              <a:extLst>
                <a:ext uri="{FF2B5EF4-FFF2-40B4-BE49-F238E27FC236}">
                  <a16:creationId xmlns:a16="http://schemas.microsoft.com/office/drawing/2014/main" id="{37A9AA09-30E5-4A84-9F65-64A5958482DA}"/>
                </a:ext>
              </a:extLst>
            </p:cNvPr>
            <p:cNvSpPr/>
            <p:nvPr/>
          </p:nvSpPr>
          <p:spPr>
            <a:xfrm>
              <a:off x="7093167" y="2996952"/>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62" name="Connecteur droit 161">
              <a:extLst>
                <a:ext uri="{FF2B5EF4-FFF2-40B4-BE49-F238E27FC236}">
                  <a16:creationId xmlns:a16="http://schemas.microsoft.com/office/drawing/2014/main" id="{CC6B414E-C8B8-4061-A54D-158E63B729A4}"/>
                </a:ext>
              </a:extLst>
            </p:cNvPr>
            <p:cNvCxnSpPr>
              <a:stCxn id="161" idx="0"/>
              <a:endCxn id="161" idx="4"/>
            </p:cNvCxnSpPr>
            <p:nvPr/>
          </p:nvCxnSpPr>
          <p:spPr>
            <a:xfrm>
              <a:off x="7273187" y="2996952"/>
              <a:ext cx="0" cy="36004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3" name="Connecteur droit 162">
              <a:extLst>
                <a:ext uri="{FF2B5EF4-FFF2-40B4-BE49-F238E27FC236}">
                  <a16:creationId xmlns:a16="http://schemas.microsoft.com/office/drawing/2014/main" id="{87435036-1CE3-4CE4-A601-9C033F290939}"/>
                </a:ext>
              </a:extLst>
            </p:cNvPr>
            <p:cNvCxnSpPr>
              <a:stCxn id="161" idx="2"/>
              <a:endCxn id="161" idx="6"/>
            </p:cNvCxnSpPr>
            <p:nvPr/>
          </p:nvCxnSpPr>
          <p:spPr>
            <a:xfrm>
              <a:off x="7093167" y="3176972"/>
              <a:ext cx="36004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164" name="ZoneTexte 163">
            <a:extLst>
              <a:ext uri="{FF2B5EF4-FFF2-40B4-BE49-F238E27FC236}">
                <a16:creationId xmlns:a16="http://schemas.microsoft.com/office/drawing/2014/main" id="{A2EB2F38-D1E5-402B-B3AD-126A3CD9F5EA}"/>
              </a:ext>
            </a:extLst>
          </p:cNvPr>
          <p:cNvSpPr txBox="1"/>
          <p:nvPr/>
        </p:nvSpPr>
        <p:spPr>
          <a:xfrm>
            <a:off x="2928560" y="6256570"/>
            <a:ext cx="438788" cy="553998"/>
          </a:xfrm>
          <a:prstGeom prst="rect">
            <a:avLst/>
          </a:prstGeom>
          <a:noFill/>
        </p:spPr>
        <p:txBody>
          <a:bodyPr wrap="square">
            <a:spAutoFit/>
          </a:bodyPr>
          <a:lstStyle/>
          <a:p>
            <a:r>
              <a:rPr lang="fr-FR" sz="3000" dirty="0"/>
              <a:t>1</a:t>
            </a:r>
          </a:p>
        </p:txBody>
      </p:sp>
      <p:sp>
        <p:nvSpPr>
          <p:cNvPr id="165" name="ZoneTexte 164">
            <a:extLst>
              <a:ext uri="{FF2B5EF4-FFF2-40B4-BE49-F238E27FC236}">
                <a16:creationId xmlns:a16="http://schemas.microsoft.com/office/drawing/2014/main" id="{4471F106-F083-454D-8224-2F1E3F0600B4}"/>
              </a:ext>
            </a:extLst>
          </p:cNvPr>
          <p:cNvSpPr txBox="1"/>
          <p:nvPr/>
        </p:nvSpPr>
        <p:spPr>
          <a:xfrm>
            <a:off x="4739098" y="6265193"/>
            <a:ext cx="438788" cy="553998"/>
          </a:xfrm>
          <a:prstGeom prst="rect">
            <a:avLst/>
          </a:prstGeom>
          <a:noFill/>
        </p:spPr>
        <p:txBody>
          <a:bodyPr wrap="square">
            <a:spAutoFit/>
          </a:bodyPr>
          <a:lstStyle/>
          <a:p>
            <a:r>
              <a:rPr lang="fr-FR" sz="3000" dirty="0">
                <a:solidFill>
                  <a:srgbClr val="FF0000"/>
                </a:solidFill>
              </a:rPr>
              <a:t>0</a:t>
            </a:r>
          </a:p>
        </p:txBody>
      </p:sp>
      <p:grpSp>
        <p:nvGrpSpPr>
          <p:cNvPr id="166" name="Groupe 165">
            <a:extLst>
              <a:ext uri="{FF2B5EF4-FFF2-40B4-BE49-F238E27FC236}">
                <a16:creationId xmlns:a16="http://schemas.microsoft.com/office/drawing/2014/main" id="{8356814F-640A-4019-8A7C-F0B6A19DFF59}"/>
              </a:ext>
            </a:extLst>
          </p:cNvPr>
          <p:cNvGrpSpPr/>
          <p:nvPr/>
        </p:nvGrpSpPr>
        <p:grpSpPr>
          <a:xfrm>
            <a:off x="4232920" y="6331546"/>
            <a:ext cx="360040" cy="360040"/>
            <a:chOff x="7205549" y="3914739"/>
            <a:chExt cx="360040" cy="360040"/>
          </a:xfrm>
        </p:grpSpPr>
        <p:sp>
          <p:nvSpPr>
            <p:cNvPr id="167" name="Ellipse 166">
              <a:extLst>
                <a:ext uri="{FF2B5EF4-FFF2-40B4-BE49-F238E27FC236}">
                  <a16:creationId xmlns:a16="http://schemas.microsoft.com/office/drawing/2014/main" id="{5F72C43A-C4AE-45DF-88D9-E717576769EC}"/>
                </a:ext>
              </a:extLst>
            </p:cNvPr>
            <p:cNvSpPr/>
            <p:nvPr/>
          </p:nvSpPr>
          <p:spPr>
            <a:xfrm>
              <a:off x="7205549" y="3914739"/>
              <a:ext cx="360040" cy="360040"/>
            </a:xfrm>
            <a:prstGeom prst="ellipse">
              <a:avLst/>
            </a:prstGeom>
            <a:solidFill>
              <a:schemeClr val="bg2">
                <a:lumMod val="40000"/>
                <a:lumOff val="60000"/>
              </a:schemeClr>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600" dirty="0">
                <a:solidFill>
                  <a:schemeClr val="bg1"/>
                </a:solidFill>
              </a:endParaRPr>
            </a:p>
          </p:txBody>
        </p:sp>
        <p:cxnSp>
          <p:nvCxnSpPr>
            <p:cNvPr id="168" name="Connecteur droit 167">
              <a:extLst>
                <a:ext uri="{FF2B5EF4-FFF2-40B4-BE49-F238E27FC236}">
                  <a16:creationId xmlns:a16="http://schemas.microsoft.com/office/drawing/2014/main" id="{76D010E1-42F0-40C8-A034-BADF1419C743}"/>
                </a:ext>
              </a:extLst>
            </p:cNvPr>
            <p:cNvCxnSpPr>
              <a:stCxn id="167" idx="7"/>
              <a:endCxn id="167" idx="3"/>
            </p:cNvCxnSpPr>
            <p:nvPr/>
          </p:nvCxnSpPr>
          <p:spPr>
            <a:xfrm flipH="1">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9" name="Connecteur droit 168">
              <a:extLst>
                <a:ext uri="{FF2B5EF4-FFF2-40B4-BE49-F238E27FC236}">
                  <a16:creationId xmlns:a16="http://schemas.microsoft.com/office/drawing/2014/main" id="{7C446709-4C1E-47FB-8217-11C0B9A1BC82}"/>
                </a:ext>
              </a:extLst>
            </p:cNvPr>
            <p:cNvCxnSpPr>
              <a:stCxn id="167" idx="1"/>
              <a:endCxn id="167" idx="5"/>
            </p:cNvCxnSpPr>
            <p:nvPr/>
          </p:nvCxnSpPr>
          <p:spPr>
            <a:xfrm>
              <a:off x="7258276" y="3967466"/>
              <a:ext cx="254586" cy="254586"/>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171" name="ZoneTexte 170">
            <a:extLst>
              <a:ext uri="{FF2B5EF4-FFF2-40B4-BE49-F238E27FC236}">
                <a16:creationId xmlns:a16="http://schemas.microsoft.com/office/drawing/2014/main" id="{9229EEB3-B6ED-42EA-9387-A0296261812E}"/>
              </a:ext>
            </a:extLst>
          </p:cNvPr>
          <p:cNvSpPr txBox="1"/>
          <p:nvPr/>
        </p:nvSpPr>
        <p:spPr>
          <a:xfrm>
            <a:off x="5169265" y="6325406"/>
            <a:ext cx="1355692" cy="461665"/>
          </a:xfrm>
          <a:prstGeom prst="rect">
            <a:avLst/>
          </a:prstGeom>
          <a:noFill/>
        </p:spPr>
        <p:txBody>
          <a:bodyPr wrap="square">
            <a:spAutoFit/>
          </a:bodyPr>
          <a:lstStyle/>
          <a:p>
            <a:r>
              <a:rPr lang="fr-FR" sz="2400" dirty="0">
                <a:solidFill>
                  <a:srgbClr val="FF0000"/>
                </a:solidFill>
              </a:rPr>
              <a:t>Alerte</a:t>
            </a:r>
            <a:endParaRPr lang="fr-FR" sz="3000" dirty="0">
              <a:solidFill>
                <a:srgbClr val="FF0000"/>
              </a:solidFill>
            </a:endParaRPr>
          </a:p>
        </p:txBody>
      </p:sp>
    </p:spTree>
    <p:extLst>
      <p:ext uri="{BB962C8B-B14F-4D97-AF65-F5344CB8AC3E}">
        <p14:creationId xmlns:p14="http://schemas.microsoft.com/office/powerpoint/2010/main" val="30969482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par>
                                <p:cTn id="41" presetID="10"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nodeType="withEffect">
                                  <p:stCondLst>
                                    <p:cond delay="0"/>
                                  </p:stCondLst>
                                  <p:childTnLst>
                                    <p:set>
                                      <p:cBhvr>
                                        <p:cTn id="45" dur="1" fill="hold">
                                          <p:stCondLst>
                                            <p:cond delay="0"/>
                                          </p:stCondLst>
                                        </p:cTn>
                                        <p:tgtEl>
                                          <p:spTgt spid="105"/>
                                        </p:tgtEl>
                                        <p:attrNameLst>
                                          <p:attrName>style.visibility</p:attrName>
                                        </p:attrNameLst>
                                      </p:cBhvr>
                                      <p:to>
                                        <p:strVal val="visible"/>
                                      </p:to>
                                    </p:set>
                                    <p:animEffect transition="in" filter="fade">
                                      <p:cBhvr>
                                        <p:cTn id="46" dur="500"/>
                                        <p:tgtEl>
                                          <p:spTgt spid="105"/>
                                        </p:tgtEl>
                                      </p:cBhvr>
                                    </p:animEffect>
                                  </p:childTnLst>
                                </p:cTn>
                              </p:par>
                              <p:par>
                                <p:cTn id="47" presetID="10"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par>
                                <p:cTn id="55" presetID="10"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par>
                                <p:cTn id="58" presetID="10" presetClass="entr" presetSubtype="0" fill="hold"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par>
                                <p:cTn id="61" presetID="10" presetClass="entr" presetSubtype="0" fill="hold" nodeType="with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500"/>
                                        <p:tgtEl>
                                          <p:spTgt spid="61"/>
                                        </p:tgtEl>
                                      </p:cBhvr>
                                    </p:animEffect>
                                  </p:childTnLst>
                                </p:cTn>
                              </p:par>
                              <p:par>
                                <p:cTn id="64" presetID="10" presetClass="entr" presetSubtype="0" fill="hold"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par>
                                <p:cTn id="67" presetID="10" presetClass="entr" presetSubtype="0" fill="hold" nodeType="with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fade">
                                      <p:cBhvr>
                                        <p:cTn id="69" dur="500"/>
                                        <p:tgtEl>
                                          <p:spTgt spid="69"/>
                                        </p:tgtEl>
                                      </p:cBhvr>
                                    </p:animEffect>
                                  </p:childTnLst>
                                </p:cTn>
                              </p:par>
                              <p:par>
                                <p:cTn id="70" presetID="10" presetClass="entr" presetSubtype="0" fill="hold" nodeType="with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500"/>
                                        <p:tgtEl>
                                          <p:spTgt spid="73"/>
                                        </p:tgtEl>
                                      </p:cBhvr>
                                    </p:animEffect>
                                  </p:childTnLst>
                                </p:cTn>
                              </p:par>
                              <p:par>
                                <p:cTn id="73" presetID="10" presetClass="entr" presetSubtype="0" fill="hold" nodeType="with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fade">
                                      <p:cBhvr>
                                        <p:cTn id="75" dur="500"/>
                                        <p:tgtEl>
                                          <p:spTgt spid="81"/>
                                        </p:tgtEl>
                                      </p:cBhvr>
                                    </p:animEffect>
                                  </p:childTnLst>
                                </p:cTn>
                              </p:par>
                              <p:par>
                                <p:cTn id="76" presetID="10" presetClass="entr" presetSubtype="0" fill="hold"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fade">
                                      <p:cBhvr>
                                        <p:cTn id="78" dur="500"/>
                                        <p:tgtEl>
                                          <p:spTgt spid="77"/>
                                        </p:tgtEl>
                                      </p:cBhvr>
                                    </p:animEffect>
                                  </p:childTnLst>
                                </p:cTn>
                              </p:par>
                              <p:par>
                                <p:cTn id="79" presetID="10" presetClass="entr" presetSubtype="0" fill="hold" nodeType="withEffect">
                                  <p:stCondLst>
                                    <p:cond delay="0"/>
                                  </p:stCondLst>
                                  <p:childTnLst>
                                    <p:set>
                                      <p:cBhvr>
                                        <p:cTn id="80" dur="1" fill="hold">
                                          <p:stCondLst>
                                            <p:cond delay="0"/>
                                          </p:stCondLst>
                                        </p:cTn>
                                        <p:tgtEl>
                                          <p:spTgt spid="85"/>
                                        </p:tgtEl>
                                        <p:attrNameLst>
                                          <p:attrName>style.visibility</p:attrName>
                                        </p:attrNameLst>
                                      </p:cBhvr>
                                      <p:to>
                                        <p:strVal val="visible"/>
                                      </p:to>
                                    </p:set>
                                    <p:animEffect transition="in" filter="fade">
                                      <p:cBhvr>
                                        <p:cTn id="81" dur="500"/>
                                        <p:tgtEl>
                                          <p:spTgt spid="8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97"/>
                                        </p:tgtEl>
                                        <p:attrNameLst>
                                          <p:attrName>style.visibility</p:attrName>
                                        </p:attrNameLst>
                                      </p:cBhvr>
                                      <p:to>
                                        <p:strVal val="visible"/>
                                      </p:to>
                                    </p:set>
                                    <p:animEffect transition="in" filter="fade">
                                      <p:cBhvr>
                                        <p:cTn id="86" dur="500"/>
                                        <p:tgtEl>
                                          <p:spTgt spid="9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98"/>
                                        </p:tgtEl>
                                        <p:attrNameLst>
                                          <p:attrName>style.visibility</p:attrName>
                                        </p:attrNameLst>
                                      </p:cBhvr>
                                      <p:to>
                                        <p:strVal val="visible"/>
                                      </p:to>
                                    </p:set>
                                    <p:animEffect transition="in" filter="fade">
                                      <p:cBhvr>
                                        <p:cTn id="91" dur="500"/>
                                        <p:tgtEl>
                                          <p:spTgt spid="9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fade">
                                      <p:cBhvr>
                                        <p:cTn id="96" dur="500"/>
                                        <p:tgtEl>
                                          <p:spTgt spid="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12"/>
                                        </p:tgtEl>
                                        <p:attrNameLst>
                                          <p:attrName>style.visibility</p:attrName>
                                        </p:attrNameLst>
                                      </p:cBhvr>
                                      <p:to>
                                        <p:strVal val="visible"/>
                                      </p:to>
                                    </p:set>
                                    <p:animEffect transition="in" filter="fade">
                                      <p:cBhvr>
                                        <p:cTn id="101" dur="500"/>
                                        <p:tgtEl>
                                          <p:spTgt spid="112"/>
                                        </p:tgtEl>
                                      </p:cBhvr>
                                    </p:animEffect>
                                  </p:childTnLst>
                                </p:cTn>
                              </p:par>
                              <p:par>
                                <p:cTn id="102" presetID="10" presetClass="entr" presetSubtype="0" fill="hold" nodeType="withEffect">
                                  <p:stCondLst>
                                    <p:cond delay="0"/>
                                  </p:stCondLst>
                                  <p:childTnLst>
                                    <p:set>
                                      <p:cBhvr>
                                        <p:cTn id="103" dur="1" fill="hold">
                                          <p:stCondLst>
                                            <p:cond delay="0"/>
                                          </p:stCondLst>
                                        </p:cTn>
                                        <p:tgtEl>
                                          <p:spTgt spid="116"/>
                                        </p:tgtEl>
                                        <p:attrNameLst>
                                          <p:attrName>style.visibility</p:attrName>
                                        </p:attrNameLst>
                                      </p:cBhvr>
                                      <p:to>
                                        <p:strVal val="visible"/>
                                      </p:to>
                                    </p:set>
                                    <p:animEffect transition="in" filter="fade">
                                      <p:cBhvr>
                                        <p:cTn id="104" dur="500"/>
                                        <p:tgtEl>
                                          <p:spTgt spid="116"/>
                                        </p:tgtEl>
                                      </p:cBhvr>
                                    </p:animEffect>
                                  </p:childTnLst>
                                </p:cTn>
                              </p:par>
                              <p:par>
                                <p:cTn id="105" presetID="10" presetClass="entr" presetSubtype="0" fill="hold" nodeType="withEffect">
                                  <p:stCondLst>
                                    <p:cond delay="0"/>
                                  </p:stCondLst>
                                  <p:childTnLst>
                                    <p:set>
                                      <p:cBhvr>
                                        <p:cTn id="106" dur="1" fill="hold">
                                          <p:stCondLst>
                                            <p:cond delay="0"/>
                                          </p:stCondLst>
                                        </p:cTn>
                                        <p:tgtEl>
                                          <p:spTgt spid="120"/>
                                        </p:tgtEl>
                                        <p:attrNameLst>
                                          <p:attrName>style.visibility</p:attrName>
                                        </p:attrNameLst>
                                      </p:cBhvr>
                                      <p:to>
                                        <p:strVal val="visible"/>
                                      </p:to>
                                    </p:set>
                                    <p:animEffect transition="in" filter="fade">
                                      <p:cBhvr>
                                        <p:cTn id="107" dur="500"/>
                                        <p:tgtEl>
                                          <p:spTgt spid="120"/>
                                        </p:tgtEl>
                                      </p:cBhvr>
                                    </p:animEffect>
                                  </p:childTnLst>
                                </p:cTn>
                              </p:par>
                              <p:par>
                                <p:cTn id="108" presetID="10" presetClass="entr" presetSubtype="0" fill="hold" nodeType="withEffect">
                                  <p:stCondLst>
                                    <p:cond delay="0"/>
                                  </p:stCondLst>
                                  <p:childTnLst>
                                    <p:set>
                                      <p:cBhvr>
                                        <p:cTn id="109" dur="1" fill="hold">
                                          <p:stCondLst>
                                            <p:cond delay="0"/>
                                          </p:stCondLst>
                                        </p:cTn>
                                        <p:tgtEl>
                                          <p:spTgt spid="124"/>
                                        </p:tgtEl>
                                        <p:attrNameLst>
                                          <p:attrName>style.visibility</p:attrName>
                                        </p:attrNameLst>
                                      </p:cBhvr>
                                      <p:to>
                                        <p:strVal val="visible"/>
                                      </p:to>
                                    </p:set>
                                    <p:animEffect transition="in" filter="fade">
                                      <p:cBhvr>
                                        <p:cTn id="110" dur="500"/>
                                        <p:tgtEl>
                                          <p:spTgt spid="124"/>
                                        </p:tgtEl>
                                      </p:cBhvr>
                                    </p:animEffect>
                                  </p:childTnLst>
                                </p:cTn>
                              </p:par>
                              <p:par>
                                <p:cTn id="111" presetID="10" presetClass="entr" presetSubtype="0" fill="hold" nodeType="withEffect">
                                  <p:stCondLst>
                                    <p:cond delay="0"/>
                                  </p:stCondLst>
                                  <p:childTnLst>
                                    <p:set>
                                      <p:cBhvr>
                                        <p:cTn id="112" dur="1" fill="hold">
                                          <p:stCondLst>
                                            <p:cond delay="0"/>
                                          </p:stCondLst>
                                        </p:cTn>
                                        <p:tgtEl>
                                          <p:spTgt spid="128"/>
                                        </p:tgtEl>
                                        <p:attrNameLst>
                                          <p:attrName>style.visibility</p:attrName>
                                        </p:attrNameLst>
                                      </p:cBhvr>
                                      <p:to>
                                        <p:strVal val="visible"/>
                                      </p:to>
                                    </p:set>
                                    <p:animEffect transition="in" filter="fade">
                                      <p:cBhvr>
                                        <p:cTn id="113" dur="500"/>
                                        <p:tgtEl>
                                          <p:spTgt spid="128"/>
                                        </p:tgtEl>
                                      </p:cBhvr>
                                    </p:animEffect>
                                  </p:childTnLst>
                                </p:cTn>
                              </p:par>
                              <p:par>
                                <p:cTn id="114" presetID="10" presetClass="entr" presetSubtype="0" fill="hold" nodeType="withEffect">
                                  <p:stCondLst>
                                    <p:cond delay="0"/>
                                  </p:stCondLst>
                                  <p:childTnLst>
                                    <p:set>
                                      <p:cBhvr>
                                        <p:cTn id="115" dur="1" fill="hold">
                                          <p:stCondLst>
                                            <p:cond delay="0"/>
                                          </p:stCondLst>
                                        </p:cTn>
                                        <p:tgtEl>
                                          <p:spTgt spid="132"/>
                                        </p:tgtEl>
                                        <p:attrNameLst>
                                          <p:attrName>style.visibility</p:attrName>
                                        </p:attrNameLst>
                                      </p:cBhvr>
                                      <p:to>
                                        <p:strVal val="visible"/>
                                      </p:to>
                                    </p:set>
                                    <p:animEffect transition="in" filter="fade">
                                      <p:cBhvr>
                                        <p:cTn id="116" dur="500"/>
                                        <p:tgtEl>
                                          <p:spTgt spid="132"/>
                                        </p:tgtEl>
                                      </p:cBhvr>
                                    </p:animEffect>
                                  </p:childTnLst>
                                </p:cTn>
                              </p:par>
                              <p:par>
                                <p:cTn id="117" presetID="10" presetClass="entr" presetSubtype="0" fill="hold" nodeType="withEffect">
                                  <p:stCondLst>
                                    <p:cond delay="0"/>
                                  </p:stCondLst>
                                  <p:childTnLst>
                                    <p:set>
                                      <p:cBhvr>
                                        <p:cTn id="118" dur="1" fill="hold">
                                          <p:stCondLst>
                                            <p:cond delay="0"/>
                                          </p:stCondLst>
                                        </p:cTn>
                                        <p:tgtEl>
                                          <p:spTgt spid="140"/>
                                        </p:tgtEl>
                                        <p:attrNameLst>
                                          <p:attrName>style.visibility</p:attrName>
                                        </p:attrNameLst>
                                      </p:cBhvr>
                                      <p:to>
                                        <p:strVal val="visible"/>
                                      </p:to>
                                    </p:set>
                                    <p:animEffect transition="in" filter="fade">
                                      <p:cBhvr>
                                        <p:cTn id="119" dur="500"/>
                                        <p:tgtEl>
                                          <p:spTgt spid="140"/>
                                        </p:tgtEl>
                                      </p:cBhvr>
                                    </p:animEffect>
                                  </p:childTnLst>
                                </p:cTn>
                              </p:par>
                              <p:par>
                                <p:cTn id="120" presetID="10" presetClass="entr" presetSubtype="0" fill="hold" nodeType="withEffect">
                                  <p:stCondLst>
                                    <p:cond delay="0"/>
                                  </p:stCondLst>
                                  <p:childTnLst>
                                    <p:set>
                                      <p:cBhvr>
                                        <p:cTn id="121" dur="1" fill="hold">
                                          <p:stCondLst>
                                            <p:cond delay="0"/>
                                          </p:stCondLst>
                                        </p:cTn>
                                        <p:tgtEl>
                                          <p:spTgt spid="136"/>
                                        </p:tgtEl>
                                        <p:attrNameLst>
                                          <p:attrName>style.visibility</p:attrName>
                                        </p:attrNameLst>
                                      </p:cBhvr>
                                      <p:to>
                                        <p:strVal val="visible"/>
                                      </p:to>
                                    </p:set>
                                    <p:animEffect transition="in" filter="fade">
                                      <p:cBhvr>
                                        <p:cTn id="122" dur="500"/>
                                        <p:tgtEl>
                                          <p:spTgt spid="136"/>
                                        </p:tgtEl>
                                      </p:cBhvr>
                                    </p:animEffect>
                                  </p:childTnLst>
                                </p:cTn>
                              </p:par>
                              <p:par>
                                <p:cTn id="123" presetID="10" presetClass="entr" presetSubtype="0" fill="hold" nodeType="withEffect">
                                  <p:stCondLst>
                                    <p:cond delay="0"/>
                                  </p:stCondLst>
                                  <p:childTnLst>
                                    <p:set>
                                      <p:cBhvr>
                                        <p:cTn id="124" dur="1" fill="hold">
                                          <p:stCondLst>
                                            <p:cond delay="0"/>
                                          </p:stCondLst>
                                        </p:cTn>
                                        <p:tgtEl>
                                          <p:spTgt spid="144"/>
                                        </p:tgtEl>
                                        <p:attrNameLst>
                                          <p:attrName>style.visibility</p:attrName>
                                        </p:attrNameLst>
                                      </p:cBhvr>
                                      <p:to>
                                        <p:strVal val="visible"/>
                                      </p:to>
                                    </p:set>
                                    <p:animEffect transition="in" filter="fade">
                                      <p:cBhvr>
                                        <p:cTn id="125" dur="500"/>
                                        <p:tgtEl>
                                          <p:spTgt spid="144"/>
                                        </p:tgtEl>
                                      </p:cBhvr>
                                    </p:animEffect>
                                  </p:childTnLst>
                                </p:cTn>
                              </p:par>
                              <p:par>
                                <p:cTn id="126" presetID="10" presetClass="entr" presetSubtype="0" fill="hold" nodeType="withEffect">
                                  <p:stCondLst>
                                    <p:cond delay="0"/>
                                  </p:stCondLst>
                                  <p:childTnLst>
                                    <p:set>
                                      <p:cBhvr>
                                        <p:cTn id="127" dur="1" fill="hold">
                                          <p:stCondLst>
                                            <p:cond delay="0"/>
                                          </p:stCondLst>
                                        </p:cTn>
                                        <p:tgtEl>
                                          <p:spTgt spid="148"/>
                                        </p:tgtEl>
                                        <p:attrNameLst>
                                          <p:attrName>style.visibility</p:attrName>
                                        </p:attrNameLst>
                                      </p:cBhvr>
                                      <p:to>
                                        <p:strVal val="visible"/>
                                      </p:to>
                                    </p:set>
                                    <p:animEffect transition="in" filter="fade">
                                      <p:cBhvr>
                                        <p:cTn id="128" dur="500"/>
                                        <p:tgtEl>
                                          <p:spTgt spid="148"/>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52"/>
                                        </p:tgtEl>
                                        <p:attrNameLst>
                                          <p:attrName>style.visibility</p:attrName>
                                        </p:attrNameLst>
                                      </p:cBhvr>
                                      <p:to>
                                        <p:strVal val="visible"/>
                                      </p:to>
                                    </p:set>
                                    <p:animEffect transition="in" filter="fade">
                                      <p:cBhvr>
                                        <p:cTn id="133" dur="500"/>
                                        <p:tgtEl>
                                          <p:spTgt spid="152"/>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154"/>
                                        </p:tgtEl>
                                        <p:attrNameLst>
                                          <p:attrName>style.visibility</p:attrName>
                                        </p:attrNameLst>
                                      </p:cBhvr>
                                      <p:to>
                                        <p:strVal val="visible"/>
                                      </p:to>
                                    </p:set>
                                    <p:animEffect transition="in" filter="fade">
                                      <p:cBhvr>
                                        <p:cTn id="138" dur="500"/>
                                        <p:tgtEl>
                                          <p:spTgt spid="154"/>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155"/>
                                        </p:tgtEl>
                                        <p:attrNameLst>
                                          <p:attrName>style.visibility</p:attrName>
                                        </p:attrNameLst>
                                      </p:cBhvr>
                                      <p:to>
                                        <p:strVal val="visible"/>
                                      </p:to>
                                    </p:set>
                                    <p:animEffect transition="in" filter="fade">
                                      <p:cBhvr>
                                        <p:cTn id="143" dur="500"/>
                                        <p:tgtEl>
                                          <p:spTgt spid="155"/>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156"/>
                                        </p:tgtEl>
                                        <p:attrNameLst>
                                          <p:attrName>style.visibility</p:attrName>
                                        </p:attrNameLst>
                                      </p:cBhvr>
                                      <p:to>
                                        <p:strVal val="visible"/>
                                      </p:to>
                                    </p:set>
                                    <p:animEffect transition="in" filter="fade">
                                      <p:cBhvr>
                                        <p:cTn id="148" dur="500"/>
                                        <p:tgtEl>
                                          <p:spTgt spid="156"/>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157"/>
                                        </p:tgtEl>
                                        <p:attrNameLst>
                                          <p:attrName>style.visibility</p:attrName>
                                        </p:attrNameLst>
                                      </p:cBhvr>
                                      <p:to>
                                        <p:strVal val="visible"/>
                                      </p:to>
                                    </p:set>
                                    <p:animEffect transition="in" filter="fade">
                                      <p:cBhvr>
                                        <p:cTn id="153" dur="500"/>
                                        <p:tgtEl>
                                          <p:spTgt spid="157"/>
                                        </p:tgtEl>
                                      </p:cBhvr>
                                    </p:animEffect>
                                  </p:childTnLst>
                                </p:cTn>
                              </p:par>
                              <p:par>
                                <p:cTn id="154" presetID="10" presetClass="entr" presetSubtype="0" fill="hold" nodeType="withEffect">
                                  <p:stCondLst>
                                    <p:cond delay="0"/>
                                  </p:stCondLst>
                                  <p:childTnLst>
                                    <p:set>
                                      <p:cBhvr>
                                        <p:cTn id="155" dur="1" fill="hold">
                                          <p:stCondLst>
                                            <p:cond delay="0"/>
                                          </p:stCondLst>
                                        </p:cTn>
                                        <p:tgtEl>
                                          <p:spTgt spid="160"/>
                                        </p:tgtEl>
                                        <p:attrNameLst>
                                          <p:attrName>style.visibility</p:attrName>
                                        </p:attrNameLst>
                                      </p:cBhvr>
                                      <p:to>
                                        <p:strVal val="visible"/>
                                      </p:to>
                                    </p:set>
                                    <p:animEffect transition="in" filter="fade">
                                      <p:cBhvr>
                                        <p:cTn id="156" dur="500"/>
                                        <p:tgtEl>
                                          <p:spTgt spid="160"/>
                                        </p:tgtEl>
                                      </p:cBhvr>
                                    </p:animEffect>
                                  </p:childTnLst>
                                </p:cTn>
                              </p:par>
                              <p:par>
                                <p:cTn id="157" presetID="10" presetClass="entr" presetSubtype="0" fill="hold" nodeType="withEffect">
                                  <p:stCondLst>
                                    <p:cond delay="0"/>
                                  </p:stCondLst>
                                  <p:childTnLst>
                                    <p:set>
                                      <p:cBhvr>
                                        <p:cTn id="158" dur="1" fill="hold">
                                          <p:stCondLst>
                                            <p:cond delay="0"/>
                                          </p:stCondLst>
                                        </p:cTn>
                                        <p:tgtEl>
                                          <p:spTgt spid="166"/>
                                        </p:tgtEl>
                                        <p:attrNameLst>
                                          <p:attrName>style.visibility</p:attrName>
                                        </p:attrNameLst>
                                      </p:cBhvr>
                                      <p:to>
                                        <p:strVal val="visible"/>
                                      </p:to>
                                    </p:set>
                                    <p:animEffect transition="in" filter="fade">
                                      <p:cBhvr>
                                        <p:cTn id="159" dur="500"/>
                                        <p:tgtEl>
                                          <p:spTgt spid="166"/>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53"/>
                                        </p:tgtEl>
                                        <p:attrNameLst>
                                          <p:attrName>style.visibility</p:attrName>
                                        </p:attrNameLst>
                                      </p:cBhvr>
                                      <p:to>
                                        <p:strVal val="visible"/>
                                      </p:to>
                                    </p:set>
                                    <p:animEffect transition="in" filter="fade">
                                      <p:cBhvr>
                                        <p:cTn id="162" dur="500"/>
                                        <p:tgtEl>
                                          <p:spTgt spid="153"/>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64"/>
                                        </p:tgtEl>
                                        <p:attrNameLst>
                                          <p:attrName>style.visibility</p:attrName>
                                        </p:attrNameLst>
                                      </p:cBhvr>
                                      <p:to>
                                        <p:strVal val="visible"/>
                                      </p:to>
                                    </p:set>
                                    <p:animEffect transition="in" filter="fade">
                                      <p:cBhvr>
                                        <p:cTn id="165" dur="500"/>
                                        <p:tgtEl>
                                          <p:spTgt spid="164"/>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65"/>
                                        </p:tgtEl>
                                        <p:attrNameLst>
                                          <p:attrName>style.visibility</p:attrName>
                                        </p:attrNameLst>
                                      </p:cBhvr>
                                      <p:to>
                                        <p:strVal val="visible"/>
                                      </p:to>
                                    </p:set>
                                    <p:animEffect transition="in" filter="fade">
                                      <p:cBhvr>
                                        <p:cTn id="168" dur="500"/>
                                        <p:tgtEl>
                                          <p:spTgt spid="165"/>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71"/>
                                        </p:tgtEl>
                                        <p:attrNameLst>
                                          <p:attrName>style.visibility</p:attrName>
                                        </p:attrNameLst>
                                      </p:cBhvr>
                                      <p:to>
                                        <p:strVal val="visible"/>
                                      </p:to>
                                    </p:set>
                                    <p:animEffect transition="in" filter="fade">
                                      <p:cBhvr>
                                        <p:cTn id="171"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3" grpId="0"/>
      <p:bldP spid="97" grpId="0"/>
      <p:bldP spid="98" grpId="0"/>
      <p:bldP spid="152" grpId="0"/>
      <p:bldP spid="154" grpId="0"/>
      <p:bldP spid="155" grpId="0"/>
      <p:bldP spid="156" grpId="0"/>
      <p:bldP spid="153" grpId="0"/>
      <p:bldP spid="164" grpId="0"/>
      <p:bldP spid="165" grpId="0"/>
      <p:bldP spid="17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Crypto quantique – Protocole BB84</a:t>
            </a:r>
          </a:p>
        </p:txBody>
      </p:sp>
      <p:sp>
        <p:nvSpPr>
          <p:cNvPr id="156" name="ZoneTexte 155"/>
          <p:cNvSpPr txBox="1"/>
          <p:nvPr/>
        </p:nvSpPr>
        <p:spPr>
          <a:xfrm>
            <a:off x="848544" y="3176971"/>
            <a:ext cx="8784976" cy="584775"/>
          </a:xfrm>
          <a:prstGeom prst="rect">
            <a:avLst/>
          </a:prstGeom>
          <a:noFill/>
        </p:spPr>
        <p:txBody>
          <a:bodyPr wrap="square" rtlCol="0">
            <a:spAutoFit/>
          </a:bodyPr>
          <a:lstStyle/>
          <a:p>
            <a:r>
              <a:rPr lang="fr-FR" sz="1600" dirty="0"/>
              <a:t>Alice indique à Bernard quand il a adopté la bonne orientation pour ses filtres sans lui dire ce qu’aurait dû être le résultat (la conversation peut être captée sans dommage)</a:t>
            </a:r>
          </a:p>
        </p:txBody>
      </p:sp>
      <p:sp>
        <p:nvSpPr>
          <p:cNvPr id="4" name="Rectangle 3"/>
          <p:cNvSpPr/>
          <p:nvPr/>
        </p:nvSpPr>
        <p:spPr>
          <a:xfrm>
            <a:off x="848544" y="5406315"/>
            <a:ext cx="8784976" cy="830997"/>
          </a:xfrm>
          <a:prstGeom prst="rect">
            <a:avLst/>
          </a:prstGeom>
        </p:spPr>
        <p:txBody>
          <a:bodyPr wrap="square">
            <a:spAutoFit/>
          </a:bodyPr>
          <a:lstStyle/>
          <a:p>
            <a:r>
              <a:rPr lang="fr-FR" sz="1600" dirty="0"/>
              <a:t>Si la vérification donne des résultats satisfaisants, ils peuvent utiliser la clef pour chiffrer un message. Si la vérification révèle des erreurs, ils savent que les photons ont été captés par Eve et ils doivent tout recommencer.</a:t>
            </a:r>
          </a:p>
        </p:txBody>
      </p:sp>
      <p:sp>
        <p:nvSpPr>
          <p:cNvPr id="7" name="Rectangle 6"/>
          <p:cNvSpPr/>
          <p:nvPr/>
        </p:nvSpPr>
        <p:spPr>
          <a:xfrm>
            <a:off x="848544" y="4002160"/>
            <a:ext cx="8784976" cy="584775"/>
          </a:xfrm>
          <a:prstGeom prst="rect">
            <a:avLst/>
          </a:prstGeom>
        </p:spPr>
        <p:txBody>
          <a:bodyPr wrap="square">
            <a:spAutoFit/>
          </a:bodyPr>
          <a:lstStyle/>
          <a:p>
            <a:r>
              <a:rPr lang="fr-FR" sz="1600" dirty="0"/>
              <a:t>Alice et Bernard écartent les mesures que Bernard a fait incorrectement, et ne retiennent pour définir une clé jetable, que les bonnes mesures.</a:t>
            </a:r>
          </a:p>
        </p:txBody>
      </p:sp>
      <p:sp>
        <p:nvSpPr>
          <p:cNvPr id="24" name="Rectangle 23"/>
          <p:cNvSpPr/>
          <p:nvPr/>
        </p:nvSpPr>
        <p:spPr>
          <a:xfrm>
            <a:off x="848544" y="4827349"/>
            <a:ext cx="8784976" cy="338554"/>
          </a:xfrm>
          <a:prstGeom prst="rect">
            <a:avLst/>
          </a:prstGeom>
        </p:spPr>
        <p:txBody>
          <a:bodyPr wrap="square">
            <a:spAutoFit/>
          </a:bodyPr>
          <a:lstStyle/>
          <a:p>
            <a:pPr lvl="0"/>
            <a:r>
              <a:rPr lang="fr-FR" sz="1600" dirty="0">
                <a:solidFill>
                  <a:srgbClr val="222221"/>
                </a:solidFill>
              </a:rPr>
              <a:t>Alice et Bernard testent l’intégrité de leurs échanges en vérifiant quelques-uns des bits.</a:t>
            </a:r>
          </a:p>
        </p:txBody>
      </p:sp>
      <p:sp>
        <p:nvSpPr>
          <p:cNvPr id="26" name="Rectangle 25"/>
          <p:cNvSpPr/>
          <p:nvPr/>
        </p:nvSpPr>
        <p:spPr>
          <a:xfrm>
            <a:off x="848544" y="2598003"/>
            <a:ext cx="8784976" cy="338554"/>
          </a:xfrm>
          <a:prstGeom prst="rect">
            <a:avLst/>
          </a:prstGeom>
        </p:spPr>
        <p:txBody>
          <a:bodyPr wrap="square">
            <a:spAutoFit/>
          </a:bodyPr>
          <a:lstStyle/>
          <a:p>
            <a:pPr lvl="0"/>
            <a:r>
              <a:rPr lang="fr-FR" sz="1600" dirty="0">
                <a:solidFill>
                  <a:srgbClr val="222221"/>
                </a:solidFill>
              </a:rPr>
              <a:t>Alice envoie une série de photons et Bernard les détecte</a:t>
            </a:r>
          </a:p>
        </p:txBody>
      </p:sp>
      <p:sp>
        <p:nvSpPr>
          <p:cNvPr id="39" name="Ellipse 38"/>
          <p:cNvSpPr/>
          <p:nvPr/>
        </p:nvSpPr>
        <p:spPr>
          <a:xfrm>
            <a:off x="321853" y="2545449"/>
            <a:ext cx="432048" cy="4436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1</a:t>
            </a:r>
          </a:p>
        </p:txBody>
      </p:sp>
      <p:sp>
        <p:nvSpPr>
          <p:cNvPr id="153" name="Ellipse 152"/>
          <p:cNvSpPr/>
          <p:nvPr/>
        </p:nvSpPr>
        <p:spPr>
          <a:xfrm>
            <a:off x="321853" y="3247527"/>
            <a:ext cx="432048" cy="4436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2</a:t>
            </a:r>
          </a:p>
        </p:txBody>
      </p:sp>
      <p:sp>
        <p:nvSpPr>
          <p:cNvPr id="157" name="Ellipse 156"/>
          <p:cNvSpPr/>
          <p:nvPr/>
        </p:nvSpPr>
        <p:spPr>
          <a:xfrm>
            <a:off x="321853" y="4072716"/>
            <a:ext cx="432048" cy="4436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3</a:t>
            </a:r>
          </a:p>
        </p:txBody>
      </p:sp>
      <p:sp>
        <p:nvSpPr>
          <p:cNvPr id="158" name="Ellipse 157"/>
          <p:cNvSpPr/>
          <p:nvPr/>
        </p:nvSpPr>
        <p:spPr>
          <a:xfrm>
            <a:off x="321853" y="4774795"/>
            <a:ext cx="432048" cy="4436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4</a:t>
            </a:r>
          </a:p>
        </p:txBody>
      </p:sp>
      <p:sp>
        <p:nvSpPr>
          <p:cNvPr id="159" name="Ellipse 158"/>
          <p:cNvSpPr/>
          <p:nvPr/>
        </p:nvSpPr>
        <p:spPr>
          <a:xfrm>
            <a:off x="321853" y="5599982"/>
            <a:ext cx="432048" cy="4436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5</a:t>
            </a:r>
          </a:p>
        </p:txBody>
      </p:sp>
      <p:sp>
        <p:nvSpPr>
          <p:cNvPr id="40" name="ZoneTexte 39"/>
          <p:cNvSpPr txBox="1"/>
          <p:nvPr/>
        </p:nvSpPr>
        <p:spPr>
          <a:xfrm>
            <a:off x="321852" y="1700808"/>
            <a:ext cx="9311667" cy="584775"/>
          </a:xfrm>
          <a:prstGeom prst="rect">
            <a:avLst/>
          </a:prstGeom>
          <a:noFill/>
        </p:spPr>
        <p:txBody>
          <a:bodyPr wrap="square" rtlCol="0">
            <a:spAutoFit/>
          </a:bodyPr>
          <a:lstStyle/>
          <a:p>
            <a:r>
              <a:rPr lang="fr-FR" sz="1600" b="1" dirty="0">
                <a:effectLst>
                  <a:outerShdw blurRad="38100" dist="38100" dir="2700000" algn="tl">
                    <a:srgbClr val="000000">
                      <a:alpha val="43137"/>
                    </a:srgbClr>
                  </a:outerShdw>
                </a:effectLst>
              </a:rPr>
              <a:t>Graal cryptologique </a:t>
            </a:r>
            <a:r>
              <a:rPr lang="fr-FR" sz="1600" dirty="0"/>
              <a:t>: clé </a:t>
            </a:r>
            <a:r>
              <a:rPr lang="fr-FR" sz="1600" b="1" dirty="0">
                <a:effectLst>
                  <a:outerShdw blurRad="38100" dist="38100" dir="2700000" algn="tl">
                    <a:srgbClr val="000000">
                      <a:alpha val="43137"/>
                    </a:srgbClr>
                  </a:outerShdw>
                </a:effectLst>
              </a:rPr>
              <a:t>aléatoire</a:t>
            </a:r>
            <a:r>
              <a:rPr lang="fr-FR" sz="1600" dirty="0"/>
              <a:t>, utilisée </a:t>
            </a:r>
            <a:r>
              <a:rPr lang="fr-FR" sz="1600" b="1" dirty="0">
                <a:effectLst>
                  <a:outerShdw blurRad="38100" dist="38100" dir="2700000" algn="tl">
                    <a:srgbClr val="000000">
                      <a:alpha val="43137"/>
                    </a:srgbClr>
                  </a:outerShdw>
                </a:effectLst>
              </a:rPr>
              <a:t>une seule fois </a:t>
            </a:r>
            <a:r>
              <a:rPr lang="fr-FR" sz="1600" dirty="0"/>
              <a:t>et dont la taille est au moins </a:t>
            </a:r>
            <a:r>
              <a:rPr lang="fr-FR" sz="1600" b="1" dirty="0">
                <a:effectLst>
                  <a:outerShdw blurRad="38100" dist="38100" dir="2700000" algn="tl">
                    <a:srgbClr val="000000">
                      <a:alpha val="43137"/>
                    </a:srgbClr>
                  </a:outerShdw>
                </a:effectLst>
              </a:rPr>
              <a:t>aussi grande </a:t>
            </a:r>
            <a:r>
              <a:rPr lang="fr-FR" sz="1600" dirty="0"/>
              <a:t>que le message à chiffrer.</a:t>
            </a:r>
          </a:p>
        </p:txBody>
      </p:sp>
    </p:spTree>
    <p:extLst>
      <p:ext uri="{BB962C8B-B14F-4D97-AF65-F5344CB8AC3E}">
        <p14:creationId xmlns:p14="http://schemas.microsoft.com/office/powerpoint/2010/main" val="796155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3"/>
                                        </p:tgtEl>
                                        <p:attrNameLst>
                                          <p:attrName>style.visibility</p:attrName>
                                        </p:attrNameLst>
                                      </p:cBhvr>
                                      <p:to>
                                        <p:strVal val="visible"/>
                                      </p:to>
                                    </p:set>
                                    <p:animEffect transition="in" filter="fade">
                                      <p:cBhvr>
                                        <p:cTn id="15" dur="500"/>
                                        <p:tgtEl>
                                          <p:spTgt spid="15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6"/>
                                        </p:tgtEl>
                                        <p:attrNameLst>
                                          <p:attrName>style.visibility</p:attrName>
                                        </p:attrNameLst>
                                      </p:cBhvr>
                                      <p:to>
                                        <p:strVal val="visible"/>
                                      </p:to>
                                    </p:set>
                                    <p:animEffect transition="in" filter="fade">
                                      <p:cBhvr>
                                        <p:cTn id="18" dur="500"/>
                                        <p:tgtEl>
                                          <p:spTgt spid="15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7"/>
                                        </p:tgtEl>
                                        <p:attrNameLst>
                                          <p:attrName>style.visibility</p:attrName>
                                        </p:attrNameLst>
                                      </p:cBhvr>
                                      <p:to>
                                        <p:strVal val="visible"/>
                                      </p:to>
                                    </p:set>
                                    <p:animEffect transition="in" filter="fade">
                                      <p:cBhvr>
                                        <p:cTn id="23" dur="500"/>
                                        <p:tgtEl>
                                          <p:spTgt spid="15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8"/>
                                        </p:tgtEl>
                                        <p:attrNameLst>
                                          <p:attrName>style.visibility</p:attrName>
                                        </p:attrNameLst>
                                      </p:cBhvr>
                                      <p:to>
                                        <p:strVal val="visible"/>
                                      </p:to>
                                    </p:set>
                                    <p:animEffect transition="in" filter="fade">
                                      <p:cBhvr>
                                        <p:cTn id="31" dur="500"/>
                                        <p:tgtEl>
                                          <p:spTgt spid="15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9"/>
                                        </p:tgtEl>
                                        <p:attrNameLst>
                                          <p:attrName>style.visibility</p:attrName>
                                        </p:attrNameLst>
                                      </p:cBhvr>
                                      <p:to>
                                        <p:strVal val="visible"/>
                                      </p:to>
                                    </p:set>
                                    <p:animEffect transition="in" filter="fade">
                                      <p:cBhvr>
                                        <p:cTn id="39" dur="500"/>
                                        <p:tgtEl>
                                          <p:spTgt spid="15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p:bldP spid="4" grpId="0"/>
      <p:bldP spid="7" grpId="0"/>
      <p:bldP spid="24" grpId="0"/>
      <p:bldP spid="26" grpId="0"/>
      <p:bldP spid="39" grpId="0" animBg="1"/>
      <p:bldP spid="153" grpId="0" animBg="1"/>
      <p:bldP spid="157" grpId="0" animBg="1"/>
      <p:bldP spid="158" grpId="0" animBg="1"/>
      <p:bldP spid="15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997188" y="282632"/>
            <a:ext cx="7413511" cy="1068185"/>
          </a:xfrm>
        </p:spPr>
        <p:txBody>
          <a:bodyPr/>
          <a:lstStyle/>
          <a:p>
            <a:pPr>
              <a:lnSpc>
                <a:spcPct val="90000"/>
              </a:lnSpc>
            </a:pPr>
            <a:r>
              <a:rPr lang="fr-FR" sz="3200" cap="small" dirty="0">
                <a:effectLst>
                  <a:outerShdw blurRad="38100" dist="38100" dir="2700000" algn="tl">
                    <a:srgbClr val="000000">
                      <a:alpha val="43137"/>
                    </a:srgbClr>
                  </a:outerShdw>
                </a:effectLst>
              </a:rPr>
              <a:t>Crypto quantique</a:t>
            </a:r>
          </a:p>
        </p:txBody>
      </p:sp>
      <p:sp>
        <p:nvSpPr>
          <p:cNvPr id="26" name="Rectangle 25"/>
          <p:cNvSpPr/>
          <p:nvPr/>
        </p:nvSpPr>
        <p:spPr>
          <a:xfrm>
            <a:off x="848544" y="2598003"/>
            <a:ext cx="8136904" cy="1015663"/>
          </a:xfrm>
          <a:prstGeom prst="rect">
            <a:avLst/>
          </a:prstGeom>
        </p:spPr>
        <p:txBody>
          <a:bodyPr wrap="square">
            <a:spAutoFit/>
          </a:bodyPr>
          <a:lstStyle/>
          <a:p>
            <a:pPr lvl="0"/>
            <a:r>
              <a:rPr lang="fr-FR" sz="2000" i="1" dirty="0">
                <a:solidFill>
                  <a:srgbClr val="222221"/>
                </a:solidFill>
              </a:rPr>
              <a:t>« Si vous pensez avoir compris, c’est que je n’ai pas été assez clair. » </a:t>
            </a:r>
          </a:p>
          <a:p>
            <a:pPr lvl="0"/>
            <a:endParaRPr lang="fr-FR" sz="2000" dirty="0">
              <a:solidFill>
                <a:srgbClr val="222221"/>
              </a:solidFill>
            </a:endParaRPr>
          </a:p>
          <a:p>
            <a:pPr lvl="0" algn="r"/>
            <a:r>
              <a:rPr lang="fr-FR" sz="2000" dirty="0">
                <a:solidFill>
                  <a:srgbClr val="222221"/>
                </a:solidFill>
              </a:rPr>
              <a:t>Albert Einstein</a:t>
            </a:r>
          </a:p>
        </p:txBody>
      </p:sp>
    </p:spTree>
    <p:extLst>
      <p:ext uri="{BB962C8B-B14F-4D97-AF65-F5344CB8AC3E}">
        <p14:creationId xmlns:p14="http://schemas.microsoft.com/office/powerpoint/2010/main" val="3294181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192&quot;/&gt;&lt;partner val=&quot;61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0&quot;/&gt;&lt;/m_mruColor&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 CSTB Marron_2">
  <a:themeElements>
    <a:clrScheme name="CSTB Colors">
      <a:dk1>
        <a:srgbClr val="222221"/>
      </a:dk1>
      <a:lt1>
        <a:sysClr val="window" lastClr="FFFFFF"/>
      </a:lt1>
      <a:dk2>
        <a:srgbClr val="B3B5B7"/>
      </a:dk2>
      <a:lt2>
        <a:srgbClr val="B61A1D"/>
      </a:lt2>
      <a:accent1>
        <a:srgbClr val="8B6D4A"/>
      </a:accent1>
      <a:accent2>
        <a:srgbClr val="BDAB86"/>
      </a:accent2>
      <a:accent3>
        <a:srgbClr val="5F94AB"/>
      </a:accent3>
      <a:accent4>
        <a:srgbClr val="99BDD5"/>
      </a:accent4>
      <a:accent5>
        <a:srgbClr val="B0B932"/>
      </a:accent5>
      <a:accent6>
        <a:srgbClr val="D67C1C"/>
      </a:accent6>
      <a:hlink>
        <a:srgbClr val="0000FF"/>
      </a:hlink>
      <a:folHlink>
        <a:srgbClr val="800080"/>
      </a:folHlink>
    </a:clrScheme>
    <a:fontScheme name="CSTB Fonts Arial">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STB Colors">
    <a:dk1>
      <a:srgbClr val="222221"/>
    </a:dk1>
    <a:lt1>
      <a:sysClr val="window" lastClr="FFFFFF"/>
    </a:lt1>
    <a:dk2>
      <a:srgbClr val="B3B5B7"/>
    </a:dk2>
    <a:lt2>
      <a:srgbClr val="B61A1D"/>
    </a:lt2>
    <a:accent1>
      <a:srgbClr val="8B6D4A"/>
    </a:accent1>
    <a:accent2>
      <a:srgbClr val="BDAB86"/>
    </a:accent2>
    <a:accent3>
      <a:srgbClr val="5F94AB"/>
    </a:accent3>
    <a:accent4>
      <a:srgbClr val="99BDD5"/>
    </a:accent4>
    <a:accent5>
      <a:srgbClr val="B0B932"/>
    </a:accent5>
    <a:accent6>
      <a:srgbClr val="D67C1C"/>
    </a:accent6>
    <a:hlink>
      <a:srgbClr val="0000FF"/>
    </a:hlink>
    <a:folHlink>
      <a:srgbClr val="800080"/>
    </a:folHlink>
  </a:clrScheme>
</a:themeOverride>
</file>

<file path=ppt/theme/themeOverride2.xml><?xml version="1.0" encoding="utf-8"?>
<a:themeOverride xmlns:a="http://schemas.openxmlformats.org/drawingml/2006/main">
  <a:clrScheme name="CSTB Colors">
    <a:dk1>
      <a:srgbClr val="222221"/>
    </a:dk1>
    <a:lt1>
      <a:sysClr val="window" lastClr="FFFFFF"/>
    </a:lt1>
    <a:dk2>
      <a:srgbClr val="B3B5B7"/>
    </a:dk2>
    <a:lt2>
      <a:srgbClr val="B61A1D"/>
    </a:lt2>
    <a:accent1>
      <a:srgbClr val="8B6D4A"/>
    </a:accent1>
    <a:accent2>
      <a:srgbClr val="BDAB86"/>
    </a:accent2>
    <a:accent3>
      <a:srgbClr val="5F94AB"/>
    </a:accent3>
    <a:accent4>
      <a:srgbClr val="99BDD5"/>
    </a:accent4>
    <a:accent5>
      <a:srgbClr val="B0B932"/>
    </a:accent5>
    <a:accent6>
      <a:srgbClr val="D67C1C"/>
    </a:accent6>
    <a:hlink>
      <a:srgbClr val="0000FF"/>
    </a:hlink>
    <a:folHlink>
      <a:srgbClr val="800080"/>
    </a:folHlink>
  </a:clrScheme>
</a:themeOverride>
</file>

<file path=ppt/theme/themeOverride3.xml><?xml version="1.0" encoding="utf-8"?>
<a:themeOverride xmlns:a="http://schemas.openxmlformats.org/drawingml/2006/main">
  <a:clrScheme name="CSTB Colors">
    <a:dk1>
      <a:srgbClr val="222221"/>
    </a:dk1>
    <a:lt1>
      <a:sysClr val="window" lastClr="FFFFFF"/>
    </a:lt1>
    <a:dk2>
      <a:srgbClr val="B3B5B7"/>
    </a:dk2>
    <a:lt2>
      <a:srgbClr val="B61A1D"/>
    </a:lt2>
    <a:accent1>
      <a:srgbClr val="8B6D4A"/>
    </a:accent1>
    <a:accent2>
      <a:srgbClr val="BDAB86"/>
    </a:accent2>
    <a:accent3>
      <a:srgbClr val="5F94AB"/>
    </a:accent3>
    <a:accent4>
      <a:srgbClr val="99BDD5"/>
    </a:accent4>
    <a:accent5>
      <a:srgbClr val="B0B932"/>
    </a:accent5>
    <a:accent6>
      <a:srgbClr val="D67C1C"/>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37361D3FCE684B8A9155846547A79A" ma:contentTypeVersion="1" ma:contentTypeDescription="Crée un document." ma:contentTypeScope="" ma:versionID="344c3d37bfc408c4675ce905702eaf22">
  <xsd:schema xmlns:xsd="http://www.w3.org/2001/XMLSchema" xmlns:xs="http://www.w3.org/2001/XMLSchema" xmlns:p="http://schemas.microsoft.com/office/2006/metadata/properties" xmlns:ns1="http://schemas.microsoft.com/sharepoint/v3" targetNamespace="http://schemas.microsoft.com/office/2006/metadata/properties" ma:root="true" ma:fieldsID="e3c27bd0fcb797d0a61d91e17cfc962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949085D-328D-425C-9FE7-C269C343AB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286B1F-E860-4737-A087-F66E91719FDB}">
  <ds:schemaRefs>
    <ds:schemaRef ds:uri="http://schemas.microsoft.com/sharepoint/v3/contenttype/forms"/>
  </ds:schemaRefs>
</ds:datastoreItem>
</file>

<file path=customXml/itemProps3.xml><?xml version="1.0" encoding="utf-8"?>
<ds:datastoreItem xmlns:ds="http://schemas.openxmlformats.org/officeDocument/2006/customXml" ds:itemID="{7FD76F25-81CF-4864-B5D4-4AB4D5D81DEC}">
  <ds:schemaRefs>
    <ds:schemaRef ds:uri="http://schemas.microsoft.com/office/2006/metadata/properties"/>
    <ds:schemaRef ds:uri="http://purl.org/dc/dcmitype/"/>
    <ds:schemaRef ds:uri="http://www.w3.org/XML/1998/namespace"/>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23650</TotalTime>
  <Words>7260</Words>
  <Application>Microsoft Office PowerPoint</Application>
  <PresentationFormat>Format A4 (210 x 297 mm)</PresentationFormat>
  <Paragraphs>1537</Paragraphs>
  <Slides>110</Slides>
  <Notes>110</Notes>
  <HiddenSlides>0</HiddenSlides>
  <MMClips>0</MMClips>
  <ScaleCrop>false</ScaleCrop>
  <HeadingPairs>
    <vt:vector size="8" baseType="variant">
      <vt:variant>
        <vt:lpstr>Polices utilisées</vt:lpstr>
      </vt:variant>
      <vt:variant>
        <vt:i4>9</vt:i4>
      </vt:variant>
      <vt:variant>
        <vt:lpstr>Thème</vt:lpstr>
      </vt:variant>
      <vt:variant>
        <vt:i4>1</vt:i4>
      </vt:variant>
      <vt:variant>
        <vt:lpstr>Serveurs OLE incorporés</vt:lpstr>
      </vt:variant>
      <vt:variant>
        <vt:i4>1</vt:i4>
      </vt:variant>
      <vt:variant>
        <vt:lpstr>Titres des diapositives</vt:lpstr>
      </vt:variant>
      <vt:variant>
        <vt:i4>110</vt:i4>
      </vt:variant>
    </vt:vector>
  </HeadingPairs>
  <TitlesOfParts>
    <vt:vector size="121" baseType="lpstr">
      <vt:lpstr>Arial</vt:lpstr>
      <vt:lpstr>Arial</vt:lpstr>
      <vt:lpstr>Arial Narrow</vt:lpstr>
      <vt:lpstr>Arial Unicode MS</vt:lpstr>
      <vt:lpstr>Calibri</vt:lpstr>
      <vt:lpstr>Courier New</vt:lpstr>
      <vt:lpstr>Roboto</vt:lpstr>
      <vt:lpstr>Symbol</vt:lpstr>
      <vt:lpstr>Wingdings</vt:lpstr>
      <vt:lpstr>Template CSTB Marron_2</vt:lpstr>
      <vt:lpstr>think-cell Slide</vt:lpstr>
      <vt:lpstr>Echange de données sécurisés Lionel CLOT – lionel.clot@cstb.fr</vt:lpstr>
      <vt:lpstr>Les échanges de données sécurisés</vt:lpstr>
      <vt:lpstr>Les pré-requis à la confiance</vt:lpstr>
      <vt:lpstr>     Le chiffrement    Pour assurer la confidentialité</vt:lpstr>
      <vt:lpstr>La Cryptologie</vt:lpstr>
      <vt:lpstr>La Cryptologie</vt:lpstr>
      <vt:lpstr>Le chiffrement</vt:lpstr>
      <vt:lpstr>Le chiffrement</vt:lpstr>
      <vt:lpstr>Le chiffrement</vt:lpstr>
      <vt:lpstr>Le chiffrement</vt:lpstr>
      <vt:lpstr>Le chiffrement</vt:lpstr>
      <vt:lpstr>Le chiffrement</vt:lpstr>
      <vt:lpstr>Le chiffrement</vt:lpstr>
      <vt:lpstr>Le chiffrement</vt:lpstr>
      <vt:lpstr>Le chiffrement Symétrique</vt:lpstr>
      <vt:lpstr>Exemple de chiffrement Symétrique</vt:lpstr>
      <vt:lpstr>Types de chiffrements symétriques</vt:lpstr>
      <vt:lpstr>Le chiffrement Symétrique</vt:lpstr>
      <vt:lpstr>Le chiffrement Symétrique</vt:lpstr>
      <vt:lpstr>Le chiffrement Asymétrique</vt:lpstr>
      <vt:lpstr>Le chiffrement Asymétrique</vt:lpstr>
      <vt:lpstr>Le chiffrement Asymétrique</vt:lpstr>
      <vt:lpstr>Le chiffrement Asymétrique</vt:lpstr>
      <vt:lpstr>Le chiffrement Hybride</vt:lpstr>
      <vt:lpstr>Le chiffrement Hybryde</vt:lpstr>
      <vt:lpstr>Le chiffrement Hybride</vt:lpstr>
      <vt:lpstr>     Le chiffrement    Pour assurer l’identification</vt:lpstr>
      <vt:lpstr>Le chiffrement</vt:lpstr>
      <vt:lpstr>Le chiffrement</vt:lpstr>
      <vt:lpstr>Le chiffrement</vt:lpstr>
      <vt:lpstr>     Le hachage    Pour assurer L’intégrité</vt:lpstr>
      <vt:lpstr>Le hachage</vt:lpstr>
      <vt:lpstr>Le hachage</vt:lpstr>
      <vt:lpstr>Le hachage</vt:lpstr>
      <vt:lpstr>Le hachage</vt:lpstr>
      <vt:lpstr>     La signature électronique    Pour assurer l’identification et l’intégrité</vt:lpstr>
      <vt:lpstr>La signature électronique</vt:lpstr>
      <vt:lpstr>La signature électronique</vt:lpstr>
      <vt:lpstr>     Le certificat électronique    Pour assurer l’authentification</vt:lpstr>
      <vt:lpstr>Le certificat électronique</vt:lpstr>
      <vt:lpstr>Le certificat électronique</vt:lpstr>
      <vt:lpstr>Le certificat électronique</vt:lpstr>
      <vt:lpstr>Le certificat électronique</vt:lpstr>
      <vt:lpstr>Le certificat électronique</vt:lpstr>
      <vt:lpstr>Le certificat électronique</vt:lpstr>
      <vt:lpstr>Online Certificate Status Protocol</vt:lpstr>
      <vt:lpstr>     L’autorité de certification    Pour assurer l’authentification</vt:lpstr>
      <vt:lpstr>L’Autorité de certification</vt:lpstr>
      <vt:lpstr>L’Autorité de certification</vt:lpstr>
      <vt:lpstr>L’Autorité de certification</vt:lpstr>
      <vt:lpstr>L’Autorité de certification</vt:lpstr>
      <vt:lpstr>Présentation PowerPoint</vt:lpstr>
      <vt:lpstr>L’Autorité de certification</vt:lpstr>
      <vt:lpstr>     L’horodatage    </vt:lpstr>
      <vt:lpstr>L’horodatage - Principe</vt:lpstr>
      <vt:lpstr> Exemples de protocoles sécurisés      </vt:lpstr>
      <vt:lpstr> TLS : Transport Layer Security    (ou SSL : Secure Socket Layer)    </vt:lpstr>
      <vt:lpstr>Le protocole TLS</vt:lpstr>
      <vt:lpstr>Le protocole TLS</vt:lpstr>
      <vt:lpstr>Le protocole TLS</vt:lpstr>
      <vt:lpstr>Le protocole TLS</vt:lpstr>
      <vt:lpstr>     Virtual Personnal Network </vt:lpstr>
      <vt:lpstr>Le VPN</vt:lpstr>
      <vt:lpstr>Le VPN</vt:lpstr>
      <vt:lpstr>Le VPN</vt:lpstr>
      <vt:lpstr>Présentation PowerPoint</vt:lpstr>
      <vt:lpstr>  les Tokens JWT </vt:lpstr>
      <vt:lpstr>Sécuriser une API avec un Token JWT</vt:lpstr>
      <vt:lpstr>Le protocole JWT</vt:lpstr>
      <vt:lpstr>Composition d’un Jeton JWT</vt:lpstr>
      <vt:lpstr>Exemple d’un jeton JWT</vt:lpstr>
      <vt:lpstr>Utilisation d’un token JWT</vt:lpstr>
      <vt:lpstr>Utilisation du HTTPS</vt:lpstr>
      <vt:lpstr>     Le réseau TOR    </vt:lpstr>
      <vt:lpstr>Le réseau TOR</vt:lpstr>
      <vt:lpstr>Le réseau TOR</vt:lpstr>
      <vt:lpstr>Le réseau TOR </vt:lpstr>
      <vt:lpstr>Présentation PowerPoint</vt:lpstr>
      <vt:lpstr>     La Blockchain    </vt:lpstr>
      <vt:lpstr>La BlockChain</vt:lpstr>
      <vt:lpstr>La BlockChain</vt:lpstr>
      <vt:lpstr>La BlockChain</vt:lpstr>
      <vt:lpstr>La BlockChain</vt:lpstr>
      <vt:lpstr>La BlockChain</vt:lpstr>
      <vt:lpstr>La BlockChain</vt:lpstr>
      <vt:lpstr>La répartition des nœuds Ethereum</vt:lpstr>
      <vt:lpstr>La BlockChain – Ethereum 2.0</vt:lpstr>
      <vt:lpstr>     Les NFT    </vt:lpstr>
      <vt:lpstr>Les NFT – Non Fungible Token</vt:lpstr>
      <vt:lpstr>     Le cadre juridique    </vt:lpstr>
      <vt:lpstr>Le cadre juridique</vt:lpstr>
      <vt:lpstr>     ANSSI    </vt:lpstr>
      <vt:lpstr>ANSSI</vt:lpstr>
      <vt:lpstr>ANSSI</vt:lpstr>
      <vt:lpstr>     Et après ?    </vt:lpstr>
      <vt:lpstr>     L’Ordinateur quantique</vt:lpstr>
      <vt:lpstr>Ordinateur Quantique</vt:lpstr>
      <vt:lpstr>Ordinateur Quantique</vt:lpstr>
      <vt:lpstr>Ordinateur Quantique</vt:lpstr>
      <vt:lpstr>Ordinateur Quantique</vt:lpstr>
      <vt:lpstr>Processeur Quantique</vt:lpstr>
      <vt:lpstr>     Crypto post quantique    </vt:lpstr>
      <vt:lpstr>Cryptographie post quantique</vt:lpstr>
      <vt:lpstr>     La Crypto quantique     Pour assurer la confidentialité</vt:lpstr>
      <vt:lpstr>Cryptographie quantique</vt:lpstr>
      <vt:lpstr>Cryptographie quantique</vt:lpstr>
      <vt:lpstr>Cryptographie quantique</vt:lpstr>
      <vt:lpstr>Cryptographie quantique</vt:lpstr>
      <vt:lpstr>Crypto quantique – Protocole BB84</vt:lpstr>
      <vt:lpstr>Crypto quantique</vt:lpstr>
    </vt:vector>
  </TitlesOfParts>
  <Company>CSTB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principal de la présentation</dc:title>
  <dc:creator>clot</dc:creator>
  <cp:lastModifiedBy>CLOT Lionel</cp:lastModifiedBy>
  <cp:revision>865</cp:revision>
  <cp:lastPrinted>2015-11-17T11:20:39Z</cp:lastPrinted>
  <dcterms:created xsi:type="dcterms:W3CDTF">2015-09-25T08:35:43Z</dcterms:created>
  <dcterms:modified xsi:type="dcterms:W3CDTF">2022-09-07T08:40:11Z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0x010100C937361D3FCE684B8A9155846547A79A</vt:lpwstr>
  </property>
</Properties>
</file>